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3" r:id="rId28"/>
    <p:sldId id="284" r:id="rId29"/>
    <p:sldId id="285" r:id="rId30"/>
    <p:sldId id="286" r:id="rId31"/>
    <p:sldId id="287" r:id="rId32"/>
    <p:sldId id="288" r:id="rId33"/>
    <p:sldId id="289" r:id="rId34"/>
    <p:sldId id="290" r:id="rId35"/>
    <p:sldId id="291" r:id="rId36"/>
    <p:sldId id="292" r:id="rId37"/>
    <p:sldId id="281" r:id="rId38"/>
    <p:sldId id="293" r:id="rId39"/>
    <p:sldId id="294" r:id="rId40"/>
    <p:sldId id="295" r:id="rId41"/>
    <p:sldId id="296" r:id="rId42"/>
    <p:sldId id="297" r:id="rId43"/>
    <p:sldId id="298" r:id="rId44"/>
    <p:sldId id="299"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55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61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552CDD1-D125-44D4-BE91-6143BF74A2E2}" type="slidenum">
              <a:rPr lang="en-US" altLang="en-US"/>
              <a:pPr/>
              <a:t>‹#›</a:t>
            </a:fld>
            <a:endParaRPr lang="en-US" altLang="en-US"/>
          </a:p>
        </p:txBody>
      </p:sp>
    </p:spTree>
    <p:extLst>
      <p:ext uri="{BB962C8B-B14F-4D97-AF65-F5344CB8AC3E}">
        <p14:creationId xmlns:p14="http://schemas.microsoft.com/office/powerpoint/2010/main" val="44343562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967F4A-FF89-4BDF-8040-4CFFEBD20C35}" type="slidenum">
              <a:rPr lang="en-US" altLang="en-US"/>
              <a:pPr/>
              <a:t>1</a:t>
            </a:fld>
            <a:endParaRPr lang="en-US" altLang="en-US"/>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743200" y="1752600"/>
            <a:ext cx="5486400" cy="838200"/>
          </a:xfrm>
        </p:spPr>
        <p:txBody>
          <a:bodyPr/>
          <a:lstStyle>
            <a:lvl1pPr>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2743200" y="2743200"/>
            <a:ext cx="5486400" cy="457200"/>
          </a:xfrm>
        </p:spPr>
        <p:txBody>
          <a:bodyPr/>
          <a:lstStyle>
            <a:lvl1pPr marL="0" indent="0">
              <a:buFontTx/>
              <a:buNone/>
              <a:defRPr sz="2000"/>
            </a:lvl1pPr>
          </a:lstStyle>
          <a:p>
            <a:pPr lvl="0"/>
            <a:r>
              <a:rPr lang="en-US" altLang="en-US" noProof="0" smtClean="0"/>
              <a:t>Click to edit Master subtitle style</a:t>
            </a:r>
          </a:p>
        </p:txBody>
      </p:sp>
      <p:sp>
        <p:nvSpPr>
          <p:cNvPr id="3076" name="Rectangle 4"/>
          <p:cNvSpPr>
            <a:spLocks noGrp="1" noChangeArrowheads="1"/>
          </p:cNvSpPr>
          <p:nvPr>
            <p:ph type="dt" sz="half" idx="2"/>
          </p:nvPr>
        </p:nvSpPr>
        <p:spPr/>
        <p:txBody>
          <a:bodyPr/>
          <a:lstStyle>
            <a:lvl1pPr>
              <a:defRPr/>
            </a:lvl1pPr>
          </a:lstStyle>
          <a:p>
            <a:endParaRPr lang="en-US" altLang="en-US"/>
          </a:p>
        </p:txBody>
      </p:sp>
      <p:sp>
        <p:nvSpPr>
          <p:cNvPr id="3077" name="Rectangle 5"/>
          <p:cNvSpPr>
            <a:spLocks noGrp="1" noChangeArrowheads="1"/>
          </p:cNvSpPr>
          <p:nvPr>
            <p:ph type="ftr" sz="quarter" idx="3"/>
          </p:nvPr>
        </p:nvSpPr>
        <p:spPr/>
        <p:txBody>
          <a:bodyPr/>
          <a:lstStyle>
            <a:lvl1pPr>
              <a:defRPr/>
            </a:lvl1pPr>
          </a:lstStyle>
          <a:p>
            <a:endParaRPr lang="en-US" altLang="en-US"/>
          </a:p>
        </p:txBody>
      </p:sp>
      <p:sp>
        <p:nvSpPr>
          <p:cNvPr id="3078" name="Rectangle 6"/>
          <p:cNvSpPr>
            <a:spLocks noGrp="1" noChangeArrowheads="1"/>
          </p:cNvSpPr>
          <p:nvPr>
            <p:ph type="sldNum" sz="quarter" idx="4"/>
          </p:nvPr>
        </p:nvSpPr>
        <p:spPr/>
        <p:txBody>
          <a:bodyPr/>
          <a:lstStyle>
            <a:lvl1pPr>
              <a:defRPr/>
            </a:lvl1pPr>
          </a:lstStyle>
          <a:p>
            <a:fld id="{E9BF2F22-78B6-4F83-8AD4-0E12D7E43CC5}"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79A85EA-4A46-4A12-A3BD-60CF9538EB92}" type="slidenum">
              <a:rPr lang="en-US" altLang="en-US"/>
              <a:pPr/>
              <a:t>‹#›</a:t>
            </a:fld>
            <a:endParaRPr lang="en-US" altLang="en-US"/>
          </a:p>
        </p:txBody>
      </p:sp>
    </p:spTree>
    <p:extLst>
      <p:ext uri="{BB962C8B-B14F-4D97-AF65-F5344CB8AC3E}">
        <p14:creationId xmlns:p14="http://schemas.microsoft.com/office/powerpoint/2010/main" val="1553335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762000"/>
            <a:ext cx="1370012" cy="495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41613" y="762000"/>
            <a:ext cx="39624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DB1D93D-0112-42B0-BC21-2D8996658BE5}" type="slidenum">
              <a:rPr lang="en-US" altLang="en-US"/>
              <a:pPr/>
              <a:t>‹#›</a:t>
            </a:fld>
            <a:endParaRPr lang="en-US" altLang="en-US"/>
          </a:p>
        </p:txBody>
      </p:sp>
    </p:spTree>
    <p:extLst>
      <p:ext uri="{BB962C8B-B14F-4D97-AF65-F5344CB8AC3E}">
        <p14:creationId xmlns:p14="http://schemas.microsoft.com/office/powerpoint/2010/main" val="872266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E18F82D-66C3-4283-9F0E-D0839EA9425E}" type="slidenum">
              <a:rPr lang="en-US" altLang="en-US"/>
              <a:pPr/>
              <a:t>‹#›</a:t>
            </a:fld>
            <a:endParaRPr lang="en-US" altLang="en-US"/>
          </a:p>
        </p:txBody>
      </p:sp>
    </p:spTree>
    <p:extLst>
      <p:ext uri="{BB962C8B-B14F-4D97-AF65-F5344CB8AC3E}">
        <p14:creationId xmlns:p14="http://schemas.microsoft.com/office/powerpoint/2010/main" val="1505649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0F02E3D-CCFD-4484-8367-827C700FCAE2}" type="slidenum">
              <a:rPr lang="en-US" altLang="en-US"/>
              <a:pPr/>
              <a:t>‹#›</a:t>
            </a:fld>
            <a:endParaRPr lang="en-US" altLang="en-US"/>
          </a:p>
        </p:txBody>
      </p:sp>
    </p:spTree>
    <p:extLst>
      <p:ext uri="{BB962C8B-B14F-4D97-AF65-F5344CB8AC3E}">
        <p14:creationId xmlns:p14="http://schemas.microsoft.com/office/powerpoint/2010/main" val="1447005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41613" y="1828800"/>
            <a:ext cx="2665412"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59425" y="1828800"/>
            <a:ext cx="2667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9BC6864-4EE8-45BA-93DC-1B924381ED87}" type="slidenum">
              <a:rPr lang="en-US" altLang="en-US"/>
              <a:pPr/>
              <a:t>‹#›</a:t>
            </a:fld>
            <a:endParaRPr lang="en-US" altLang="en-US"/>
          </a:p>
        </p:txBody>
      </p:sp>
    </p:spTree>
    <p:extLst>
      <p:ext uri="{BB962C8B-B14F-4D97-AF65-F5344CB8AC3E}">
        <p14:creationId xmlns:p14="http://schemas.microsoft.com/office/powerpoint/2010/main" val="335836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D4A7E3E-03ED-46C1-A185-D5008208CBFC}" type="slidenum">
              <a:rPr lang="en-US" altLang="en-US"/>
              <a:pPr/>
              <a:t>‹#›</a:t>
            </a:fld>
            <a:endParaRPr lang="en-US" altLang="en-US"/>
          </a:p>
        </p:txBody>
      </p:sp>
    </p:spTree>
    <p:extLst>
      <p:ext uri="{BB962C8B-B14F-4D97-AF65-F5344CB8AC3E}">
        <p14:creationId xmlns:p14="http://schemas.microsoft.com/office/powerpoint/2010/main" val="1165251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9B6AFEFB-5CF9-445F-B9B9-3EACFDDD7F77}" type="slidenum">
              <a:rPr lang="en-US" altLang="en-US"/>
              <a:pPr/>
              <a:t>‹#›</a:t>
            </a:fld>
            <a:endParaRPr lang="en-US" altLang="en-US"/>
          </a:p>
        </p:txBody>
      </p:sp>
    </p:spTree>
    <p:extLst>
      <p:ext uri="{BB962C8B-B14F-4D97-AF65-F5344CB8AC3E}">
        <p14:creationId xmlns:p14="http://schemas.microsoft.com/office/powerpoint/2010/main" val="2008293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550B3A22-5BD8-426D-8692-7B82465EBCFF}" type="slidenum">
              <a:rPr lang="en-US" altLang="en-US"/>
              <a:pPr/>
              <a:t>‹#›</a:t>
            </a:fld>
            <a:endParaRPr lang="en-US" altLang="en-US"/>
          </a:p>
        </p:txBody>
      </p:sp>
    </p:spTree>
    <p:extLst>
      <p:ext uri="{BB962C8B-B14F-4D97-AF65-F5344CB8AC3E}">
        <p14:creationId xmlns:p14="http://schemas.microsoft.com/office/powerpoint/2010/main" val="17542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07FD1CD-400E-432B-B244-9EF75A60E610}" type="slidenum">
              <a:rPr lang="en-US" altLang="en-US"/>
              <a:pPr/>
              <a:t>‹#›</a:t>
            </a:fld>
            <a:endParaRPr lang="en-US" altLang="en-US"/>
          </a:p>
        </p:txBody>
      </p:sp>
    </p:spTree>
    <p:extLst>
      <p:ext uri="{BB962C8B-B14F-4D97-AF65-F5344CB8AC3E}">
        <p14:creationId xmlns:p14="http://schemas.microsoft.com/office/powerpoint/2010/main" val="1862737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EED8507-0377-4650-8B4E-69F9D7550DF3}" type="slidenum">
              <a:rPr lang="en-US" altLang="en-US"/>
              <a:pPr/>
              <a:t>‹#›</a:t>
            </a:fld>
            <a:endParaRPr lang="en-US" altLang="en-US"/>
          </a:p>
        </p:txBody>
      </p:sp>
    </p:spTree>
    <p:extLst>
      <p:ext uri="{BB962C8B-B14F-4D97-AF65-F5344CB8AC3E}">
        <p14:creationId xmlns:p14="http://schemas.microsoft.com/office/powerpoint/2010/main" val="1101753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741613" y="762000"/>
            <a:ext cx="54848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741613" y="1828800"/>
            <a:ext cx="5484812"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2" name="Rectangle 8"/>
          <p:cNvSpPr>
            <a:spLocks noGrp="1" noChangeArrowheads="1"/>
          </p:cNvSpPr>
          <p:nvPr>
            <p:ph type="dt" sz="half" idx="2"/>
          </p:nvPr>
        </p:nvSpPr>
        <p:spPr bwMode="auto">
          <a:xfrm>
            <a:off x="914400" y="5886450"/>
            <a:ext cx="1752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79551B"/>
                </a:solidFill>
                <a:latin typeface="+mn-lt"/>
              </a:defRPr>
            </a:lvl1pPr>
          </a:lstStyle>
          <a:p>
            <a:endParaRPr lang="en-US" altLang="en-US"/>
          </a:p>
        </p:txBody>
      </p:sp>
      <p:sp>
        <p:nvSpPr>
          <p:cNvPr id="1033" name="Rectangle 9"/>
          <p:cNvSpPr>
            <a:spLocks noGrp="1" noChangeArrowheads="1"/>
          </p:cNvSpPr>
          <p:nvPr>
            <p:ph type="ftr" sz="quarter" idx="3"/>
          </p:nvPr>
        </p:nvSpPr>
        <p:spPr bwMode="auto">
          <a:xfrm>
            <a:off x="3124200" y="5886450"/>
            <a:ext cx="2895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solidFill>
                  <a:srgbClr val="79551B"/>
                </a:solidFill>
                <a:latin typeface="+mn-lt"/>
              </a:defRPr>
            </a:lvl1pPr>
          </a:lstStyle>
          <a:p>
            <a:endParaRPr lang="en-US" altLang="en-US"/>
          </a:p>
        </p:txBody>
      </p:sp>
      <p:sp>
        <p:nvSpPr>
          <p:cNvPr id="1034" name="Rectangle 10"/>
          <p:cNvSpPr>
            <a:spLocks noGrp="1" noChangeArrowheads="1"/>
          </p:cNvSpPr>
          <p:nvPr>
            <p:ph type="sldNum" sz="quarter" idx="4"/>
          </p:nvPr>
        </p:nvSpPr>
        <p:spPr bwMode="auto">
          <a:xfrm>
            <a:off x="6477000" y="5886450"/>
            <a:ext cx="1752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79551B"/>
                </a:solidFill>
                <a:latin typeface="+mn-lt"/>
              </a:defRPr>
            </a:lvl1pPr>
          </a:lstStyle>
          <a:p>
            <a:fld id="{63E59CE9-D692-4BB2-8A92-7B708F50FF5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3200">
          <a:solidFill>
            <a:srgbClr val="79551B"/>
          </a:solidFill>
          <a:latin typeface="+mj-lt"/>
          <a:ea typeface="+mj-ea"/>
          <a:cs typeface="+mj-cs"/>
        </a:defRPr>
      </a:lvl1pPr>
      <a:lvl2pPr algn="l" rtl="0" fontAlgn="base">
        <a:spcBef>
          <a:spcPct val="0"/>
        </a:spcBef>
        <a:spcAft>
          <a:spcPct val="0"/>
        </a:spcAft>
        <a:defRPr sz="3200">
          <a:solidFill>
            <a:srgbClr val="79551B"/>
          </a:solidFill>
          <a:latin typeface="Palatino Linotype" pitchFamily="18" charset="0"/>
        </a:defRPr>
      </a:lvl2pPr>
      <a:lvl3pPr algn="l" rtl="0" fontAlgn="base">
        <a:spcBef>
          <a:spcPct val="0"/>
        </a:spcBef>
        <a:spcAft>
          <a:spcPct val="0"/>
        </a:spcAft>
        <a:defRPr sz="3200">
          <a:solidFill>
            <a:srgbClr val="79551B"/>
          </a:solidFill>
          <a:latin typeface="Palatino Linotype" pitchFamily="18" charset="0"/>
        </a:defRPr>
      </a:lvl3pPr>
      <a:lvl4pPr algn="l" rtl="0" fontAlgn="base">
        <a:spcBef>
          <a:spcPct val="0"/>
        </a:spcBef>
        <a:spcAft>
          <a:spcPct val="0"/>
        </a:spcAft>
        <a:defRPr sz="3200">
          <a:solidFill>
            <a:srgbClr val="79551B"/>
          </a:solidFill>
          <a:latin typeface="Palatino Linotype" pitchFamily="18" charset="0"/>
        </a:defRPr>
      </a:lvl4pPr>
      <a:lvl5pPr algn="l" rtl="0" fontAlgn="base">
        <a:spcBef>
          <a:spcPct val="0"/>
        </a:spcBef>
        <a:spcAft>
          <a:spcPct val="0"/>
        </a:spcAft>
        <a:defRPr sz="3200">
          <a:solidFill>
            <a:srgbClr val="79551B"/>
          </a:solidFill>
          <a:latin typeface="Palatino Linotype" pitchFamily="18" charset="0"/>
        </a:defRPr>
      </a:lvl5pPr>
      <a:lvl6pPr marL="457200" algn="l" rtl="0" fontAlgn="base">
        <a:spcBef>
          <a:spcPct val="0"/>
        </a:spcBef>
        <a:spcAft>
          <a:spcPct val="0"/>
        </a:spcAft>
        <a:defRPr sz="3200">
          <a:solidFill>
            <a:srgbClr val="79551B"/>
          </a:solidFill>
          <a:latin typeface="Palatino Linotype" pitchFamily="18" charset="0"/>
        </a:defRPr>
      </a:lvl6pPr>
      <a:lvl7pPr marL="914400" algn="l" rtl="0" fontAlgn="base">
        <a:spcBef>
          <a:spcPct val="0"/>
        </a:spcBef>
        <a:spcAft>
          <a:spcPct val="0"/>
        </a:spcAft>
        <a:defRPr sz="3200">
          <a:solidFill>
            <a:srgbClr val="79551B"/>
          </a:solidFill>
          <a:latin typeface="Palatino Linotype" pitchFamily="18" charset="0"/>
        </a:defRPr>
      </a:lvl7pPr>
      <a:lvl8pPr marL="1371600" algn="l" rtl="0" fontAlgn="base">
        <a:spcBef>
          <a:spcPct val="0"/>
        </a:spcBef>
        <a:spcAft>
          <a:spcPct val="0"/>
        </a:spcAft>
        <a:defRPr sz="3200">
          <a:solidFill>
            <a:srgbClr val="79551B"/>
          </a:solidFill>
          <a:latin typeface="Palatino Linotype" pitchFamily="18" charset="0"/>
        </a:defRPr>
      </a:lvl8pPr>
      <a:lvl9pPr marL="1828800" algn="l" rtl="0" fontAlgn="base">
        <a:spcBef>
          <a:spcPct val="0"/>
        </a:spcBef>
        <a:spcAft>
          <a:spcPct val="0"/>
        </a:spcAft>
        <a:defRPr sz="3200">
          <a:solidFill>
            <a:srgbClr val="79551B"/>
          </a:solidFill>
          <a:latin typeface="Palatino Linotype" pitchFamily="18" charset="0"/>
        </a:defRPr>
      </a:lvl9pPr>
    </p:titleStyle>
    <p:bodyStyle>
      <a:lvl1pPr marL="342900" indent="-342900" algn="l" rtl="0" fontAlgn="base">
        <a:spcBef>
          <a:spcPct val="20000"/>
        </a:spcBef>
        <a:spcAft>
          <a:spcPct val="0"/>
        </a:spcAft>
        <a:buChar char="•"/>
        <a:defRPr sz="2800">
          <a:solidFill>
            <a:srgbClr val="79551B"/>
          </a:solidFill>
          <a:latin typeface="+mn-lt"/>
          <a:ea typeface="+mn-ea"/>
          <a:cs typeface="+mn-cs"/>
        </a:defRPr>
      </a:lvl1pPr>
      <a:lvl2pPr marL="742950" indent="-285750" algn="l" rtl="0" fontAlgn="base">
        <a:spcBef>
          <a:spcPct val="20000"/>
        </a:spcBef>
        <a:spcAft>
          <a:spcPct val="0"/>
        </a:spcAft>
        <a:buChar char="–"/>
        <a:defRPr sz="2400">
          <a:solidFill>
            <a:srgbClr val="79551B"/>
          </a:solidFill>
          <a:latin typeface="+mn-lt"/>
        </a:defRPr>
      </a:lvl2pPr>
      <a:lvl3pPr marL="1143000" indent="-228600" algn="l" rtl="0" fontAlgn="base">
        <a:spcBef>
          <a:spcPct val="20000"/>
        </a:spcBef>
        <a:spcAft>
          <a:spcPct val="0"/>
        </a:spcAft>
        <a:buChar char="•"/>
        <a:defRPr sz="2000">
          <a:solidFill>
            <a:srgbClr val="79551B"/>
          </a:solidFill>
          <a:latin typeface="+mn-lt"/>
        </a:defRPr>
      </a:lvl3pPr>
      <a:lvl4pPr marL="1600200" indent="-228600" algn="l" rtl="0" fontAlgn="base">
        <a:spcBef>
          <a:spcPct val="20000"/>
        </a:spcBef>
        <a:spcAft>
          <a:spcPct val="0"/>
        </a:spcAft>
        <a:buChar char="–"/>
        <a:defRPr>
          <a:solidFill>
            <a:srgbClr val="79551B"/>
          </a:solidFill>
          <a:latin typeface="+mn-lt"/>
        </a:defRPr>
      </a:lvl4pPr>
      <a:lvl5pPr marL="2057400" indent="-228600" algn="l" rtl="0" fontAlgn="base">
        <a:spcBef>
          <a:spcPct val="20000"/>
        </a:spcBef>
        <a:spcAft>
          <a:spcPct val="0"/>
        </a:spcAft>
        <a:buChar char="»"/>
        <a:defRPr sz="1600">
          <a:solidFill>
            <a:srgbClr val="79551B"/>
          </a:solidFill>
          <a:latin typeface="+mn-lt"/>
        </a:defRPr>
      </a:lvl5pPr>
      <a:lvl6pPr marL="2514600" indent="-228600" algn="l" rtl="0" fontAlgn="base">
        <a:spcBef>
          <a:spcPct val="20000"/>
        </a:spcBef>
        <a:spcAft>
          <a:spcPct val="0"/>
        </a:spcAft>
        <a:buChar char="»"/>
        <a:defRPr sz="1600">
          <a:solidFill>
            <a:srgbClr val="79551B"/>
          </a:solidFill>
          <a:latin typeface="+mn-lt"/>
        </a:defRPr>
      </a:lvl6pPr>
      <a:lvl7pPr marL="2971800" indent="-228600" algn="l" rtl="0" fontAlgn="base">
        <a:spcBef>
          <a:spcPct val="20000"/>
        </a:spcBef>
        <a:spcAft>
          <a:spcPct val="0"/>
        </a:spcAft>
        <a:buChar char="»"/>
        <a:defRPr sz="1600">
          <a:solidFill>
            <a:srgbClr val="79551B"/>
          </a:solidFill>
          <a:latin typeface="+mn-lt"/>
        </a:defRPr>
      </a:lvl7pPr>
      <a:lvl8pPr marL="3429000" indent="-228600" algn="l" rtl="0" fontAlgn="base">
        <a:spcBef>
          <a:spcPct val="20000"/>
        </a:spcBef>
        <a:spcAft>
          <a:spcPct val="0"/>
        </a:spcAft>
        <a:buChar char="»"/>
        <a:defRPr sz="1600">
          <a:solidFill>
            <a:srgbClr val="79551B"/>
          </a:solidFill>
          <a:latin typeface="+mn-lt"/>
        </a:defRPr>
      </a:lvl8pPr>
      <a:lvl9pPr marL="3886200" indent="-228600" algn="l" rtl="0" fontAlgn="base">
        <a:spcBef>
          <a:spcPct val="20000"/>
        </a:spcBef>
        <a:spcAft>
          <a:spcPct val="0"/>
        </a:spcAft>
        <a:buChar char="»"/>
        <a:defRPr sz="1600">
          <a:solidFill>
            <a:srgbClr val="79551B"/>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ltLang="en-US" sz="6000"/>
              <a:t>Christians </a:t>
            </a:r>
            <a:br>
              <a:rPr lang="en-US" altLang="en-US" sz="6000"/>
            </a:br>
            <a:r>
              <a:rPr lang="en-US" altLang="en-US" sz="6000"/>
              <a:t>&amp; the State</a:t>
            </a:r>
          </a:p>
        </p:txBody>
      </p:sp>
      <p:sp>
        <p:nvSpPr>
          <p:cNvPr id="2051" name="Rectangle 3"/>
          <p:cNvSpPr>
            <a:spLocks noGrp="1" noChangeArrowheads="1"/>
          </p:cNvSpPr>
          <p:nvPr>
            <p:ph type="subTitle" idx="1"/>
          </p:nvPr>
        </p:nvSpPr>
        <p:spPr>
          <a:xfrm>
            <a:off x="2819400" y="3352800"/>
            <a:ext cx="5486400" cy="457200"/>
          </a:xfrm>
        </p:spPr>
        <p:txBody>
          <a:bodyPr/>
          <a:lstStyle/>
          <a:p>
            <a:r>
              <a:rPr lang="en-US" altLang="en-US" sz="2800"/>
              <a:t>Robert C. Newman</a:t>
            </a:r>
          </a:p>
        </p:txBody>
      </p:sp>
      <p:pic>
        <p:nvPicPr>
          <p:cNvPr id="2" name="ChristiansandState.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620000" y="5486400"/>
            <a:ext cx="609600" cy="609600"/>
          </a:xfrm>
          <a:prstGeom prst="rect">
            <a:avLst/>
          </a:prstGeom>
        </p:spPr>
      </p:pic>
    </p:spTree>
    <p:custDataLst>
      <p:tags r:id="rId1"/>
    </p:custDataLst>
  </p:cSld>
  <p:clrMapOvr>
    <a:masterClrMapping/>
  </p:clrMapOvr>
  <p:transition advTm="3252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17"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a:t>God's Limitations on Mankind in These Covenants</a:t>
            </a:r>
          </a:p>
        </p:txBody>
      </p:sp>
      <p:sp>
        <p:nvSpPr>
          <p:cNvPr id="19459" name="Rectangle 3"/>
          <p:cNvSpPr>
            <a:spLocks noGrp="1" noChangeArrowheads="1"/>
          </p:cNvSpPr>
          <p:nvPr>
            <p:ph type="body" idx="1"/>
          </p:nvPr>
        </p:nvSpPr>
        <p:spPr/>
        <p:txBody>
          <a:bodyPr/>
          <a:lstStyle/>
          <a:p>
            <a:pPr>
              <a:buFontTx/>
              <a:buNone/>
            </a:pPr>
            <a:r>
              <a:rPr lang="en-US" altLang="en-US"/>
              <a:t>Denounced by Prophets:</a:t>
            </a:r>
          </a:p>
          <a:p>
            <a:r>
              <a:rPr lang="en-US" altLang="en-US"/>
              <a:t>Amos against various nations</a:t>
            </a:r>
          </a:p>
          <a:p>
            <a:pPr lvl="1"/>
            <a:r>
              <a:rPr lang="en-US" altLang="en-US"/>
              <a:t>Damascus – 'threshing' Gilead</a:t>
            </a:r>
          </a:p>
          <a:p>
            <a:pPr lvl="1"/>
            <a:r>
              <a:rPr lang="en-US" altLang="en-US"/>
              <a:t>Philistia, Tyre – deportation</a:t>
            </a:r>
          </a:p>
          <a:p>
            <a:pPr lvl="1"/>
            <a:r>
              <a:rPr lang="en-US" altLang="en-US"/>
              <a:t>Edom – warfare, cruelty, vengeance</a:t>
            </a:r>
          </a:p>
          <a:p>
            <a:pPr lvl="1"/>
            <a:r>
              <a:rPr lang="en-US" altLang="en-US"/>
              <a:t>Ammon – aggression, atrocities</a:t>
            </a:r>
          </a:p>
          <a:p>
            <a:pPr lvl="1"/>
            <a:r>
              <a:rPr lang="en-US" altLang="en-US"/>
              <a:t>Moab – murder, desecration</a:t>
            </a:r>
          </a:p>
        </p:txBody>
      </p:sp>
    </p:spTree>
    <p:custDataLst>
      <p:tags r:id="rId1"/>
    </p:custDataLst>
  </p:cSld>
  <p:clrMapOvr>
    <a:masterClrMapping/>
  </p:clrMapOvr>
  <p:transition advTm="1212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 calcmode="lin" valueType="num">
                                      <p:cBhvr additive="base">
                                        <p:cTn id="31"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459">
                                            <p:txEl>
                                              <p:pRg st="5" end="5"/>
                                            </p:txEl>
                                          </p:spTgt>
                                        </p:tgtEl>
                                        <p:attrNameLst>
                                          <p:attrName>style.visibility</p:attrName>
                                        </p:attrNameLst>
                                      </p:cBhvr>
                                      <p:to>
                                        <p:strVal val="visible"/>
                                      </p:to>
                                    </p:set>
                                    <p:anim calcmode="lin" valueType="num">
                                      <p:cBhvr additive="base">
                                        <p:cTn id="37"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459">
                                            <p:txEl>
                                              <p:pRg st="6" end="6"/>
                                            </p:txEl>
                                          </p:spTgt>
                                        </p:tgtEl>
                                        <p:attrNameLst>
                                          <p:attrName>style.visibility</p:attrName>
                                        </p:attrNameLst>
                                      </p:cBhvr>
                                      <p:to>
                                        <p:strVal val="visible"/>
                                      </p:to>
                                    </p:set>
                                    <p:anim calcmode="lin" valueType="num">
                                      <p:cBhvr additive="base">
                                        <p:cTn id="43" dur="5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45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a:t>God's Limitations on Mankind in These Covenants</a:t>
            </a:r>
          </a:p>
        </p:txBody>
      </p:sp>
      <p:sp>
        <p:nvSpPr>
          <p:cNvPr id="20483" name="Rectangle 3"/>
          <p:cNvSpPr>
            <a:spLocks noGrp="1" noChangeArrowheads="1"/>
          </p:cNvSpPr>
          <p:nvPr>
            <p:ph type="body" idx="1"/>
          </p:nvPr>
        </p:nvSpPr>
        <p:spPr/>
        <p:txBody>
          <a:bodyPr/>
          <a:lstStyle/>
          <a:p>
            <a:pPr>
              <a:buFontTx/>
              <a:buNone/>
            </a:pPr>
            <a:r>
              <a:rPr lang="en-US" altLang="en-US"/>
              <a:t>Denounced by Prophets:</a:t>
            </a:r>
          </a:p>
          <a:p>
            <a:r>
              <a:rPr lang="en-US" altLang="en-US"/>
              <a:t>Jonah &amp; Nahum on Nineveh</a:t>
            </a:r>
          </a:p>
          <a:p>
            <a:pPr lvl="1"/>
            <a:r>
              <a:rPr lang="en-US" altLang="en-US"/>
              <a:t>Wickedness</a:t>
            </a:r>
          </a:p>
          <a:p>
            <a:pPr lvl="1"/>
            <a:r>
              <a:rPr lang="en-US" altLang="en-US"/>
              <a:t>Enmity toward God</a:t>
            </a:r>
          </a:p>
          <a:p>
            <a:pPr lvl="1"/>
            <a:r>
              <a:rPr lang="en-US" altLang="en-US"/>
              <a:t>Afflicting Judah &amp; others</a:t>
            </a:r>
          </a:p>
          <a:p>
            <a:r>
              <a:rPr lang="en-US" altLang="en-US"/>
              <a:t>Daniel on Babylonian Kings</a:t>
            </a:r>
          </a:p>
          <a:p>
            <a:pPr lvl="1"/>
            <a:r>
              <a:rPr lang="en-US" altLang="en-US"/>
              <a:t>Nebuchadnezzar – pride</a:t>
            </a:r>
          </a:p>
          <a:p>
            <a:pPr lvl="1"/>
            <a:r>
              <a:rPr lang="en-US" altLang="en-US"/>
              <a:t>Belshazzar – pride, mocking God</a:t>
            </a:r>
          </a:p>
        </p:txBody>
      </p:sp>
    </p:spTree>
    <p:custDataLst>
      <p:tags r:id="rId1"/>
    </p:custDataLst>
  </p:cSld>
  <p:clrMapOvr>
    <a:masterClrMapping/>
  </p:clrMapOvr>
  <p:transition advTm="10246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483">
                                            <p:txEl>
                                              <p:pRg st="3" end="3"/>
                                            </p:txEl>
                                          </p:spTgt>
                                        </p:tgtEl>
                                        <p:attrNameLst>
                                          <p:attrName>style.visibility</p:attrName>
                                        </p:attrNameLst>
                                      </p:cBhvr>
                                      <p:to>
                                        <p:strVal val="visible"/>
                                      </p:to>
                                    </p:set>
                                    <p:anim calcmode="lin" valueType="num">
                                      <p:cBhvr additive="base">
                                        <p:cTn id="25"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483">
                                            <p:txEl>
                                              <p:pRg st="4" end="4"/>
                                            </p:txEl>
                                          </p:spTgt>
                                        </p:tgtEl>
                                        <p:attrNameLst>
                                          <p:attrName>style.visibility</p:attrName>
                                        </p:attrNameLst>
                                      </p:cBhvr>
                                      <p:to>
                                        <p:strVal val="visible"/>
                                      </p:to>
                                    </p:set>
                                    <p:anim calcmode="lin" valueType="num">
                                      <p:cBhvr additive="base">
                                        <p:cTn id="31"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483">
                                            <p:txEl>
                                              <p:pRg st="5" end="5"/>
                                            </p:txEl>
                                          </p:spTgt>
                                        </p:tgtEl>
                                        <p:attrNameLst>
                                          <p:attrName>style.visibility</p:attrName>
                                        </p:attrNameLst>
                                      </p:cBhvr>
                                      <p:to>
                                        <p:strVal val="visible"/>
                                      </p:to>
                                    </p:set>
                                    <p:anim calcmode="lin" valueType="num">
                                      <p:cBhvr additive="base">
                                        <p:cTn id="37" dur="500" fill="hold"/>
                                        <p:tgtEl>
                                          <p:spTgt spid="204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4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483">
                                            <p:txEl>
                                              <p:pRg st="6" end="6"/>
                                            </p:txEl>
                                          </p:spTgt>
                                        </p:tgtEl>
                                        <p:attrNameLst>
                                          <p:attrName>style.visibility</p:attrName>
                                        </p:attrNameLst>
                                      </p:cBhvr>
                                      <p:to>
                                        <p:strVal val="visible"/>
                                      </p:to>
                                    </p:set>
                                    <p:anim calcmode="lin" valueType="num">
                                      <p:cBhvr additive="base">
                                        <p:cTn id="43" dur="500" fill="hold"/>
                                        <p:tgtEl>
                                          <p:spTgt spid="204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04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483">
                                            <p:txEl>
                                              <p:pRg st="7" end="7"/>
                                            </p:txEl>
                                          </p:spTgt>
                                        </p:tgtEl>
                                        <p:attrNameLst>
                                          <p:attrName>style.visibility</p:attrName>
                                        </p:attrNameLst>
                                      </p:cBhvr>
                                      <p:to>
                                        <p:strVal val="visible"/>
                                      </p:to>
                                    </p:set>
                                    <p:anim calcmode="lin" valueType="num">
                                      <p:cBhvr additive="base">
                                        <p:cTn id="49" dur="500" fill="hold"/>
                                        <p:tgtEl>
                                          <p:spTgt spid="204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4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t>God's Covenants w/ Israel</a:t>
            </a:r>
          </a:p>
        </p:txBody>
      </p:sp>
      <p:sp>
        <p:nvSpPr>
          <p:cNvPr id="21507" name="Rectangle 3"/>
          <p:cNvSpPr>
            <a:spLocks noGrp="1" noChangeArrowheads="1"/>
          </p:cNvSpPr>
          <p:nvPr>
            <p:ph type="body" idx="1"/>
          </p:nvPr>
        </p:nvSpPr>
        <p:spPr/>
        <p:txBody>
          <a:bodyPr/>
          <a:lstStyle/>
          <a:p>
            <a:r>
              <a:rPr lang="en-US" altLang="en-US"/>
              <a:t>Previous covenants were made with all people, may still be in force even where Gospel has not penetrated.</a:t>
            </a:r>
          </a:p>
          <a:p>
            <a:r>
              <a:rPr lang="en-US" altLang="en-US"/>
              <a:t>Following covenants apply to restricted groups (Israel &amp; church), though probably to be broadened in the Millennium.</a:t>
            </a:r>
          </a:p>
        </p:txBody>
      </p:sp>
    </p:spTree>
    <p:custDataLst>
      <p:tags r:id="rId1"/>
    </p:custDataLst>
  </p:cSld>
  <p:clrMapOvr>
    <a:masterClrMapping/>
  </p:clrMapOvr>
  <p:transition advTm="3327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a:t>God's Covenants w/ Israel</a:t>
            </a:r>
          </a:p>
        </p:txBody>
      </p:sp>
      <p:sp>
        <p:nvSpPr>
          <p:cNvPr id="22531" name="Rectangle 3"/>
          <p:cNvSpPr>
            <a:spLocks noGrp="1" noChangeArrowheads="1"/>
          </p:cNvSpPr>
          <p:nvPr>
            <p:ph type="body" idx="1"/>
          </p:nvPr>
        </p:nvSpPr>
        <p:spPr/>
        <p:txBody>
          <a:bodyPr/>
          <a:lstStyle/>
          <a:p>
            <a:pPr>
              <a:buFontTx/>
              <a:buNone/>
            </a:pPr>
            <a:r>
              <a:rPr lang="en-US" altLang="en-US" b="1"/>
              <a:t>Abrahamic</a:t>
            </a:r>
            <a:r>
              <a:rPr lang="en-US" altLang="en-US"/>
              <a:t> (Genesis 12-22)</a:t>
            </a:r>
          </a:p>
          <a:p>
            <a:r>
              <a:rPr lang="en-US" altLang="en-US"/>
              <a:t>No explicit form of government established.</a:t>
            </a:r>
          </a:p>
          <a:p>
            <a:r>
              <a:rPr lang="en-US" altLang="en-US"/>
              <a:t>Promises of blessing are developed.</a:t>
            </a:r>
          </a:p>
        </p:txBody>
      </p:sp>
    </p:spTree>
    <p:custDataLst>
      <p:tags r:id="rId1"/>
    </p:custDataLst>
  </p:cSld>
  <p:clrMapOvr>
    <a:masterClrMapping/>
  </p:clrMapOvr>
  <p:transition advTm="4009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anim calcmode="lin" valueType="num">
                                      <p:cBhvr additive="base">
                                        <p:cTn id="19"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a:t>God's Covenants w/ Israel</a:t>
            </a:r>
          </a:p>
        </p:txBody>
      </p:sp>
      <p:sp>
        <p:nvSpPr>
          <p:cNvPr id="23555" name="Rectangle 3"/>
          <p:cNvSpPr>
            <a:spLocks noGrp="1" noChangeArrowheads="1"/>
          </p:cNvSpPr>
          <p:nvPr>
            <p:ph type="body" idx="1"/>
          </p:nvPr>
        </p:nvSpPr>
        <p:spPr/>
        <p:txBody>
          <a:bodyPr/>
          <a:lstStyle/>
          <a:p>
            <a:pPr>
              <a:buFontTx/>
              <a:buNone/>
            </a:pPr>
            <a:r>
              <a:rPr lang="en-US" altLang="en-US" b="1"/>
              <a:t>Mosaic</a:t>
            </a:r>
            <a:r>
              <a:rPr lang="en-US" altLang="en-US"/>
              <a:t> (Exodus-Deuteronomy)</a:t>
            </a:r>
          </a:p>
          <a:p>
            <a:r>
              <a:rPr lang="en-US" altLang="en-US"/>
              <a:t>Offices of prophet, priest, king established, with latter two kept separate.</a:t>
            </a:r>
          </a:p>
          <a:p>
            <a:pPr lvl="1"/>
            <a:r>
              <a:rPr lang="en-US" altLang="en-US"/>
              <a:t>Prophet (Dt 18:15-22) – chosen by God individually; put to death if false (presumably by govt); act as 'advisors' to govt.</a:t>
            </a:r>
          </a:p>
          <a:p>
            <a:endParaRPr lang="en-US" altLang="en-US"/>
          </a:p>
        </p:txBody>
      </p:sp>
    </p:spTree>
    <p:custDataLst>
      <p:tags r:id="rId1"/>
    </p:custDataLst>
  </p:cSld>
  <p:clrMapOvr>
    <a:masterClrMapping/>
  </p:clrMapOvr>
  <p:transition advTm="6660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a:t>God's Covenants w/ Israel</a:t>
            </a:r>
          </a:p>
        </p:txBody>
      </p:sp>
      <p:sp>
        <p:nvSpPr>
          <p:cNvPr id="24579" name="Rectangle 3"/>
          <p:cNvSpPr>
            <a:spLocks noGrp="1" noChangeArrowheads="1"/>
          </p:cNvSpPr>
          <p:nvPr>
            <p:ph type="body" idx="1"/>
          </p:nvPr>
        </p:nvSpPr>
        <p:spPr/>
        <p:txBody>
          <a:bodyPr/>
          <a:lstStyle/>
          <a:p>
            <a:r>
              <a:rPr lang="en-US" altLang="en-US" sz="2400"/>
              <a:t>Offices of prophet, priest, king</a:t>
            </a:r>
          </a:p>
          <a:p>
            <a:pPr lvl="1"/>
            <a:r>
              <a:rPr lang="en-US" altLang="en-US" sz="2000"/>
              <a:t>Priest (Ex 28-29) – chosen by God as dynasty, clearly specified by law (enforced by whom?); no govt functions</a:t>
            </a:r>
          </a:p>
          <a:p>
            <a:pPr lvl="1"/>
            <a:r>
              <a:rPr lang="en-US" altLang="en-US" sz="2000"/>
              <a:t>King (Dt 17) – chosen by God, to be set up by people later (becomes dynasty under Davidic covenant) w/ restrictions on race, military power, wives, wealth</a:t>
            </a:r>
          </a:p>
          <a:p>
            <a:r>
              <a:rPr lang="en-US" altLang="en-US" sz="2400"/>
              <a:t>Period of Judges suggests some ambivalence re/ form of government.</a:t>
            </a:r>
          </a:p>
        </p:txBody>
      </p:sp>
    </p:spTree>
    <p:custDataLst>
      <p:tags r:id="rId1"/>
    </p:custDataLst>
  </p:cSld>
  <p:clrMapOvr>
    <a:masterClrMapping/>
  </p:clrMapOvr>
  <p:transition advTm="2427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a:t>Interactions of </a:t>
            </a:r>
            <a:br>
              <a:rPr lang="en-US" altLang="en-US"/>
            </a:br>
            <a:r>
              <a:rPr lang="en-US" altLang="en-US"/>
              <a:t>Individuals &amp; Officers</a:t>
            </a:r>
          </a:p>
        </p:txBody>
      </p:sp>
      <p:sp>
        <p:nvSpPr>
          <p:cNvPr id="25603" name="Rectangle 3"/>
          <p:cNvSpPr>
            <a:spLocks noGrp="1" noChangeArrowheads="1"/>
          </p:cNvSpPr>
          <p:nvPr>
            <p:ph type="body" idx="1"/>
          </p:nvPr>
        </p:nvSpPr>
        <p:spPr/>
        <p:txBody>
          <a:bodyPr/>
          <a:lstStyle/>
          <a:p>
            <a:pPr>
              <a:lnSpc>
                <a:spcPct val="90000"/>
              </a:lnSpc>
            </a:pPr>
            <a:r>
              <a:rPr lang="en-US" altLang="en-US"/>
              <a:t>Individual &amp; King:</a:t>
            </a:r>
          </a:p>
          <a:p>
            <a:pPr lvl="1">
              <a:lnSpc>
                <a:spcPct val="90000"/>
              </a:lnSpc>
            </a:pPr>
            <a:r>
              <a:rPr lang="en-US" altLang="en-US"/>
              <a:t>Ehud &amp; Eglon (Judges 3)</a:t>
            </a:r>
          </a:p>
          <a:p>
            <a:pPr lvl="1">
              <a:lnSpc>
                <a:spcPct val="90000"/>
              </a:lnSpc>
            </a:pPr>
            <a:r>
              <a:rPr lang="en-US" altLang="en-US"/>
              <a:t>David &amp; Saul (1 Sam 18-2 Sam 2)</a:t>
            </a:r>
          </a:p>
          <a:p>
            <a:pPr lvl="1">
              <a:lnSpc>
                <a:spcPct val="90000"/>
              </a:lnSpc>
            </a:pPr>
            <a:r>
              <a:rPr lang="en-US" altLang="en-US"/>
              <a:t>Contrast Hazael (2 Kings 8)</a:t>
            </a:r>
          </a:p>
          <a:p>
            <a:pPr>
              <a:lnSpc>
                <a:spcPct val="90000"/>
              </a:lnSpc>
            </a:pPr>
            <a:r>
              <a:rPr lang="en-US" altLang="en-US"/>
              <a:t>King &amp; Prophet:</a:t>
            </a:r>
          </a:p>
          <a:p>
            <a:pPr lvl="1">
              <a:lnSpc>
                <a:spcPct val="90000"/>
              </a:lnSpc>
            </a:pPr>
            <a:r>
              <a:rPr lang="en-US" altLang="en-US"/>
              <a:t>Obeying: Rehoboam (1 Kings 12)</a:t>
            </a:r>
          </a:p>
          <a:p>
            <a:pPr lvl="1">
              <a:lnSpc>
                <a:spcPct val="90000"/>
              </a:lnSpc>
            </a:pPr>
            <a:r>
              <a:rPr lang="en-US" altLang="en-US"/>
              <a:t>Resisting: Jeroboam (1 Kings 13)</a:t>
            </a:r>
          </a:p>
          <a:p>
            <a:pPr lvl="1">
              <a:lnSpc>
                <a:spcPct val="90000"/>
              </a:lnSpc>
            </a:pPr>
            <a:r>
              <a:rPr lang="en-US" altLang="en-US"/>
              <a:t>Testing: Ahab (1 Kings 22)</a:t>
            </a:r>
          </a:p>
          <a:p>
            <a:pPr lvl="1">
              <a:lnSpc>
                <a:spcPct val="90000"/>
              </a:lnSpc>
            </a:pPr>
            <a:r>
              <a:rPr lang="en-US" altLang="en-US"/>
              <a:t>Killing: Joash (2 Chron 24)</a:t>
            </a:r>
          </a:p>
        </p:txBody>
      </p:sp>
    </p:spTree>
    <p:custDataLst>
      <p:tags r:id="rId1"/>
    </p:custDataLst>
  </p:cSld>
  <p:clrMapOvr>
    <a:masterClrMapping/>
  </p:clrMapOvr>
  <p:transition advTm="3802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603">
                                            <p:txEl>
                                              <p:pRg st="4" end="4"/>
                                            </p:txEl>
                                          </p:spTgt>
                                        </p:tgtEl>
                                        <p:attrNameLst>
                                          <p:attrName>style.visibility</p:attrName>
                                        </p:attrNameLst>
                                      </p:cBhvr>
                                      <p:to>
                                        <p:strVal val="visible"/>
                                      </p:to>
                                    </p:set>
                                    <p:anim calcmode="lin" valueType="num">
                                      <p:cBhvr additive="base">
                                        <p:cTn id="31"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603">
                                            <p:txEl>
                                              <p:pRg st="5" end="5"/>
                                            </p:txEl>
                                          </p:spTgt>
                                        </p:tgtEl>
                                        <p:attrNameLst>
                                          <p:attrName>style.visibility</p:attrName>
                                        </p:attrNameLst>
                                      </p:cBhvr>
                                      <p:to>
                                        <p:strVal val="visible"/>
                                      </p:to>
                                    </p:set>
                                    <p:anim calcmode="lin" valueType="num">
                                      <p:cBhvr additive="base">
                                        <p:cTn id="37" dur="5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6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603">
                                            <p:txEl>
                                              <p:pRg st="6" end="6"/>
                                            </p:txEl>
                                          </p:spTgt>
                                        </p:tgtEl>
                                        <p:attrNameLst>
                                          <p:attrName>style.visibility</p:attrName>
                                        </p:attrNameLst>
                                      </p:cBhvr>
                                      <p:to>
                                        <p:strVal val="visible"/>
                                      </p:to>
                                    </p:set>
                                    <p:anim calcmode="lin" valueType="num">
                                      <p:cBhvr additive="base">
                                        <p:cTn id="43" dur="500" fill="hold"/>
                                        <p:tgtEl>
                                          <p:spTgt spid="2560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6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anim calcmode="lin" valueType="num">
                                      <p:cBhvr additive="base">
                                        <p:cTn id="49" dur="500" fill="hold"/>
                                        <p:tgtEl>
                                          <p:spTgt spid="2560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560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603">
                                            <p:txEl>
                                              <p:pRg st="8" end="8"/>
                                            </p:txEl>
                                          </p:spTgt>
                                        </p:tgtEl>
                                        <p:attrNameLst>
                                          <p:attrName>style.visibility</p:attrName>
                                        </p:attrNameLst>
                                      </p:cBhvr>
                                      <p:to>
                                        <p:strVal val="visible"/>
                                      </p:to>
                                    </p:set>
                                    <p:anim calcmode="lin" valueType="num">
                                      <p:cBhvr additive="base">
                                        <p:cTn id="55" dur="500" fill="hold"/>
                                        <p:tgtEl>
                                          <p:spTgt spid="2560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560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a:t>Interactions of </a:t>
            </a:r>
            <a:br>
              <a:rPr lang="en-US" altLang="en-US"/>
            </a:br>
            <a:r>
              <a:rPr lang="en-US" altLang="en-US"/>
              <a:t>Individuals &amp; Officers</a:t>
            </a:r>
          </a:p>
        </p:txBody>
      </p:sp>
      <p:sp>
        <p:nvSpPr>
          <p:cNvPr id="26627" name="Rectangle 3"/>
          <p:cNvSpPr>
            <a:spLocks noGrp="1" noChangeArrowheads="1"/>
          </p:cNvSpPr>
          <p:nvPr>
            <p:ph type="body" idx="1"/>
          </p:nvPr>
        </p:nvSpPr>
        <p:spPr/>
        <p:txBody>
          <a:bodyPr/>
          <a:lstStyle/>
          <a:p>
            <a:r>
              <a:rPr lang="en-US" altLang="en-US"/>
              <a:t>King &amp; Priest:</a:t>
            </a:r>
          </a:p>
          <a:p>
            <a:pPr lvl="1"/>
            <a:r>
              <a:rPr lang="en-US" altLang="en-US"/>
              <a:t>Uzziah &amp; Azariah (2 Chr 26)</a:t>
            </a:r>
          </a:p>
          <a:p>
            <a:pPr lvl="1"/>
            <a:r>
              <a:rPr lang="en-US" altLang="en-US"/>
              <a:t>Athaliah &amp; Jehoida (2 Kings 11)</a:t>
            </a:r>
          </a:p>
        </p:txBody>
      </p:sp>
    </p:spTree>
    <p:custDataLst>
      <p:tags r:id="rId1"/>
    </p:custDataLst>
  </p:cSld>
  <p:clrMapOvr>
    <a:masterClrMapping/>
  </p:clrMapOvr>
  <p:transition advTm="12789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t>Proverbs on Duties</a:t>
            </a:r>
          </a:p>
        </p:txBody>
      </p:sp>
      <p:sp>
        <p:nvSpPr>
          <p:cNvPr id="27651" name="Rectangle 3"/>
          <p:cNvSpPr>
            <a:spLocks noGrp="1" noChangeArrowheads="1"/>
          </p:cNvSpPr>
          <p:nvPr>
            <p:ph type="body" idx="1"/>
          </p:nvPr>
        </p:nvSpPr>
        <p:spPr/>
        <p:txBody>
          <a:bodyPr/>
          <a:lstStyle/>
          <a:p>
            <a:pPr>
              <a:lnSpc>
                <a:spcPct val="90000"/>
              </a:lnSpc>
            </a:pPr>
            <a:r>
              <a:rPr lang="en-US" altLang="en-US"/>
              <a:t>King</a:t>
            </a:r>
          </a:p>
          <a:p>
            <a:pPr lvl="1">
              <a:lnSpc>
                <a:spcPct val="90000"/>
              </a:lnSpc>
            </a:pPr>
            <a:r>
              <a:rPr lang="en-US" altLang="en-US"/>
              <a:t>16:10-15</a:t>
            </a:r>
          </a:p>
          <a:p>
            <a:pPr lvl="1">
              <a:lnSpc>
                <a:spcPct val="90000"/>
              </a:lnSpc>
            </a:pPr>
            <a:r>
              <a:rPr lang="en-US" altLang="en-US"/>
              <a:t>25:2</a:t>
            </a:r>
          </a:p>
          <a:p>
            <a:pPr lvl="1">
              <a:lnSpc>
                <a:spcPct val="90000"/>
              </a:lnSpc>
            </a:pPr>
            <a:r>
              <a:rPr lang="en-US" altLang="en-US"/>
              <a:t>29: 4,12,14</a:t>
            </a:r>
          </a:p>
          <a:p>
            <a:pPr lvl="1">
              <a:lnSpc>
                <a:spcPct val="90000"/>
              </a:lnSpc>
            </a:pPr>
            <a:r>
              <a:rPr lang="en-US" altLang="en-US"/>
              <a:t>31:2-9</a:t>
            </a:r>
          </a:p>
          <a:p>
            <a:pPr>
              <a:lnSpc>
                <a:spcPct val="90000"/>
              </a:lnSpc>
            </a:pPr>
            <a:r>
              <a:rPr lang="en-US" altLang="en-US"/>
              <a:t>Citizen</a:t>
            </a:r>
          </a:p>
          <a:p>
            <a:pPr lvl="1">
              <a:lnSpc>
                <a:spcPct val="90000"/>
              </a:lnSpc>
            </a:pPr>
            <a:r>
              <a:rPr lang="en-US" altLang="en-US"/>
              <a:t>16:13-14; 20:2; 25:15</a:t>
            </a:r>
          </a:p>
          <a:p>
            <a:pPr lvl="1">
              <a:lnSpc>
                <a:spcPct val="90000"/>
              </a:lnSpc>
            </a:pPr>
            <a:r>
              <a:rPr lang="en-US" altLang="en-US"/>
              <a:t>24:21-22</a:t>
            </a:r>
          </a:p>
          <a:p>
            <a:pPr lvl="1">
              <a:lnSpc>
                <a:spcPct val="90000"/>
              </a:lnSpc>
            </a:pPr>
            <a:r>
              <a:rPr lang="en-US" altLang="en-US"/>
              <a:t>25:6-7</a:t>
            </a:r>
          </a:p>
        </p:txBody>
      </p:sp>
    </p:spTree>
    <p:custDataLst>
      <p:tags r:id="rId1"/>
    </p:custDataLst>
  </p:cSld>
  <p:clrMapOvr>
    <a:masterClrMapping/>
  </p:clrMapOvr>
  <p:transition advTm="530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1">
                                            <p:txEl>
                                              <p:pRg st="3" end="3"/>
                                            </p:txEl>
                                          </p:spTgt>
                                        </p:tgtEl>
                                        <p:attrNameLst>
                                          <p:attrName>style.visibility</p:attrName>
                                        </p:attrNameLst>
                                      </p:cBhvr>
                                      <p:to>
                                        <p:strVal val="visible"/>
                                      </p:to>
                                    </p:set>
                                    <p:anim calcmode="lin" valueType="num">
                                      <p:cBhvr additive="base">
                                        <p:cTn id="25" dur="5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51">
                                            <p:txEl>
                                              <p:pRg st="4" end="4"/>
                                            </p:txEl>
                                          </p:spTgt>
                                        </p:tgtEl>
                                        <p:attrNameLst>
                                          <p:attrName>style.visibility</p:attrName>
                                        </p:attrNameLst>
                                      </p:cBhvr>
                                      <p:to>
                                        <p:strVal val="visible"/>
                                      </p:to>
                                    </p:set>
                                    <p:anim calcmode="lin" valueType="num">
                                      <p:cBhvr additive="base">
                                        <p:cTn id="31" dur="5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651">
                                            <p:txEl>
                                              <p:pRg st="5" end="5"/>
                                            </p:txEl>
                                          </p:spTgt>
                                        </p:tgtEl>
                                        <p:attrNameLst>
                                          <p:attrName>style.visibility</p:attrName>
                                        </p:attrNameLst>
                                      </p:cBhvr>
                                      <p:to>
                                        <p:strVal val="visible"/>
                                      </p:to>
                                    </p:set>
                                    <p:anim calcmode="lin" valueType="num">
                                      <p:cBhvr additive="base">
                                        <p:cTn id="37" dur="500" fill="hold"/>
                                        <p:tgtEl>
                                          <p:spTgt spid="2765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65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651">
                                            <p:txEl>
                                              <p:pRg st="6" end="6"/>
                                            </p:txEl>
                                          </p:spTgt>
                                        </p:tgtEl>
                                        <p:attrNameLst>
                                          <p:attrName>style.visibility</p:attrName>
                                        </p:attrNameLst>
                                      </p:cBhvr>
                                      <p:to>
                                        <p:strVal val="visible"/>
                                      </p:to>
                                    </p:set>
                                    <p:anim calcmode="lin" valueType="num">
                                      <p:cBhvr additive="base">
                                        <p:cTn id="43" dur="500" fill="hold"/>
                                        <p:tgtEl>
                                          <p:spTgt spid="2765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65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651">
                                            <p:txEl>
                                              <p:pRg st="7" end="7"/>
                                            </p:txEl>
                                          </p:spTgt>
                                        </p:tgtEl>
                                        <p:attrNameLst>
                                          <p:attrName>style.visibility</p:attrName>
                                        </p:attrNameLst>
                                      </p:cBhvr>
                                      <p:to>
                                        <p:strVal val="visible"/>
                                      </p:to>
                                    </p:set>
                                    <p:anim calcmode="lin" valueType="num">
                                      <p:cBhvr additive="base">
                                        <p:cTn id="49" dur="500" fill="hold"/>
                                        <p:tgtEl>
                                          <p:spTgt spid="2765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765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651">
                                            <p:txEl>
                                              <p:pRg st="8" end="8"/>
                                            </p:txEl>
                                          </p:spTgt>
                                        </p:tgtEl>
                                        <p:attrNameLst>
                                          <p:attrName>style.visibility</p:attrName>
                                        </p:attrNameLst>
                                      </p:cBhvr>
                                      <p:to>
                                        <p:strVal val="visible"/>
                                      </p:to>
                                    </p:set>
                                    <p:anim calcmode="lin" valueType="num">
                                      <p:cBhvr additive="base">
                                        <p:cTn id="55" dur="500" fill="hold"/>
                                        <p:tgtEl>
                                          <p:spTgt spid="2765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765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t>Duties of King</a:t>
            </a:r>
          </a:p>
        </p:txBody>
      </p:sp>
      <p:sp>
        <p:nvSpPr>
          <p:cNvPr id="28675" name="Rectangle 3"/>
          <p:cNvSpPr>
            <a:spLocks noGrp="1" noChangeArrowheads="1"/>
          </p:cNvSpPr>
          <p:nvPr>
            <p:ph type="body" idx="1"/>
          </p:nvPr>
        </p:nvSpPr>
        <p:spPr/>
        <p:txBody>
          <a:bodyPr/>
          <a:lstStyle/>
          <a:p>
            <a:pPr>
              <a:lnSpc>
                <a:spcPct val="80000"/>
              </a:lnSpc>
            </a:pPr>
            <a:r>
              <a:rPr lang="en-US" altLang="en-US" sz="2000"/>
              <a:t>Proverbs 16:10-15 (NIV) The lips of a king speak as an oracle, and his mouth should not betray justice. 11 Honest scales and balances are from the LORD; all the weights in the bag are of his making. 12 Kings detest wrongdoing, for a throne is established through righteousness. 13 Kings take pleasure in honest lips; they value a man who speaks the truth. 14 A king's wrath is a messenger of death, but a wise man will appease it. 15 When a king's face brightens, it means life; his favor is like a rain cloud in spring. </a:t>
            </a:r>
          </a:p>
          <a:p>
            <a:pPr>
              <a:lnSpc>
                <a:spcPct val="80000"/>
              </a:lnSpc>
            </a:pPr>
            <a:r>
              <a:rPr lang="en-US" altLang="en-US" sz="2000"/>
              <a:t>Divine commission, concern with truth, punishment</a:t>
            </a:r>
          </a:p>
          <a:p>
            <a:pPr>
              <a:lnSpc>
                <a:spcPct val="80000"/>
              </a:lnSpc>
            </a:pPr>
            <a:endParaRPr lang="en-US" altLang="en-US" sz="2000"/>
          </a:p>
        </p:txBody>
      </p:sp>
    </p:spTree>
    <p:custDataLst>
      <p:tags r:id="rId1"/>
    </p:custDataLst>
  </p:cSld>
  <p:clrMapOvr>
    <a:masterClrMapping/>
  </p:clrMapOvr>
  <p:transition advTm="1365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checkerboard(across)">
                                      <p:cBhvr>
                                        <p:cTn id="7" dur="500"/>
                                        <p:tgtEl>
                                          <p:spTgt spid="28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checkerboard(across)">
                                      <p:cBhvr>
                                        <p:cTn id="12" dur="500"/>
                                        <p:tgtEl>
                                          <p:spTgt spid="286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t>Introduction</a:t>
            </a:r>
          </a:p>
        </p:txBody>
      </p:sp>
      <p:sp>
        <p:nvSpPr>
          <p:cNvPr id="10243" name="Rectangle 3"/>
          <p:cNvSpPr>
            <a:spLocks noGrp="1" noChangeArrowheads="1"/>
          </p:cNvSpPr>
          <p:nvPr>
            <p:ph type="body" idx="1"/>
          </p:nvPr>
        </p:nvSpPr>
        <p:spPr/>
        <p:txBody>
          <a:bodyPr/>
          <a:lstStyle/>
          <a:p>
            <a:pPr>
              <a:buFontTx/>
              <a:buNone/>
            </a:pPr>
            <a:r>
              <a:rPr lang="en-US" altLang="en-US"/>
              <a:t>	This is a time of increasing tension between Christians and the government: </a:t>
            </a:r>
          </a:p>
          <a:p>
            <a:r>
              <a:rPr lang="en-US" altLang="en-US"/>
              <a:t>Local </a:t>
            </a:r>
          </a:p>
          <a:p>
            <a:r>
              <a:rPr lang="en-US" altLang="en-US"/>
              <a:t>State </a:t>
            </a:r>
          </a:p>
          <a:p>
            <a:r>
              <a:rPr lang="en-US" altLang="en-US"/>
              <a:t>Federal</a:t>
            </a:r>
          </a:p>
        </p:txBody>
      </p:sp>
    </p:spTree>
    <p:custDataLst>
      <p:tags r:id="rId1"/>
    </p:custDataLst>
  </p:cSld>
  <p:clrMapOvr>
    <a:masterClrMapping/>
  </p:clrMapOvr>
  <p:transition advTm="96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additive="base">
                                        <p:cTn id="25"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a:t>Duties of King</a:t>
            </a:r>
          </a:p>
        </p:txBody>
      </p:sp>
      <p:sp>
        <p:nvSpPr>
          <p:cNvPr id="29699" name="Rectangle 3"/>
          <p:cNvSpPr>
            <a:spLocks noGrp="1" noChangeArrowheads="1"/>
          </p:cNvSpPr>
          <p:nvPr>
            <p:ph type="body" idx="1"/>
          </p:nvPr>
        </p:nvSpPr>
        <p:spPr/>
        <p:txBody>
          <a:bodyPr/>
          <a:lstStyle/>
          <a:p>
            <a:pPr>
              <a:lnSpc>
                <a:spcPct val="80000"/>
              </a:lnSpc>
            </a:pPr>
            <a:r>
              <a:rPr lang="en-US" altLang="en-US" sz="2400"/>
              <a:t>Prov 25:2 (NIV) It is the glory of God to conceal a matter; to search out a matter is the glory of kings. </a:t>
            </a:r>
          </a:p>
          <a:p>
            <a:pPr>
              <a:lnSpc>
                <a:spcPct val="80000"/>
              </a:lnSpc>
            </a:pPr>
            <a:r>
              <a:rPr lang="en-US" altLang="en-US" sz="2400"/>
              <a:t>Prov 29:4 (NIV) By justice a king gives a country stability, but one who is greedy for bribes tears it down. </a:t>
            </a:r>
          </a:p>
          <a:p>
            <a:pPr>
              <a:lnSpc>
                <a:spcPct val="80000"/>
              </a:lnSpc>
            </a:pPr>
            <a:r>
              <a:rPr lang="en-US" altLang="en-US" sz="2400"/>
              <a:t>Prov 29:12 (NIV) If a ruler listens to lies, all his officials become wicked. </a:t>
            </a:r>
          </a:p>
          <a:p>
            <a:pPr>
              <a:lnSpc>
                <a:spcPct val="80000"/>
              </a:lnSpc>
            </a:pPr>
            <a:r>
              <a:rPr lang="en-US" altLang="en-US" sz="2400"/>
              <a:t>Prov 29:14 (NIV) If a king judges the poor with fairness, his throne will always be secure. </a:t>
            </a:r>
          </a:p>
        </p:txBody>
      </p:sp>
    </p:spTree>
    <p:custDataLst>
      <p:tags r:id="rId1"/>
    </p:custDataLst>
  </p:cSld>
  <p:clrMapOvr>
    <a:masterClrMapping/>
  </p:clrMapOvr>
  <p:transition advTm="1391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checkerboard(across)">
                                      <p:cBhvr>
                                        <p:cTn id="7" dur="500"/>
                                        <p:tgtEl>
                                          <p:spTgt spid="29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checkerboard(across)">
                                      <p:cBhvr>
                                        <p:cTn id="12" dur="500"/>
                                        <p:tgtEl>
                                          <p:spTgt spid="296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checkerboard(across)">
                                      <p:cBhvr>
                                        <p:cTn id="17" dur="500"/>
                                        <p:tgtEl>
                                          <p:spTgt spid="296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checkerboard(across)">
                                      <p:cBhvr>
                                        <p:cTn id="22" dur="500"/>
                                        <p:tgtEl>
                                          <p:spTgt spid="296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Duties of King</a:t>
            </a:r>
          </a:p>
        </p:txBody>
      </p:sp>
      <p:sp>
        <p:nvSpPr>
          <p:cNvPr id="30723" name="Rectangle 3"/>
          <p:cNvSpPr>
            <a:spLocks noGrp="1" noChangeArrowheads="1"/>
          </p:cNvSpPr>
          <p:nvPr>
            <p:ph type="body" idx="1"/>
          </p:nvPr>
        </p:nvSpPr>
        <p:spPr>
          <a:xfrm>
            <a:off x="2743200" y="1600200"/>
            <a:ext cx="5484813" cy="4267200"/>
          </a:xfrm>
        </p:spPr>
        <p:txBody>
          <a:bodyPr/>
          <a:lstStyle/>
          <a:p>
            <a:pPr>
              <a:lnSpc>
                <a:spcPct val="80000"/>
              </a:lnSpc>
              <a:buFontTx/>
              <a:buNone/>
            </a:pPr>
            <a:r>
              <a:rPr lang="en-US" altLang="en-US" sz="1800"/>
              <a:t>	</a:t>
            </a:r>
            <a:r>
              <a:rPr lang="en-US" altLang="en-US" sz="2000"/>
              <a:t>Prov 31:2-9 (NIV) "O my son, O son of my womb, O son of my vows, 3 do not spend your strength on women, your vigor on those who ruin kings. 4 It is not for kings, O Lemuel—not for kings to drink wine, not for rulers to crave beer, 5 lest they drink and forget what the law decrees, and deprive all the oppressed of their rights. 6 Give beer to those who are perishing, wine to those who are in anguish; 7 let them drink and forget their poverty and remember their misery no more. 8 Speak up for those who cannot speak for themselves, for the rights of all who are destitute. 9 Speak up and judge fairly; defend the rights of the poor and needy." </a:t>
            </a:r>
          </a:p>
          <a:p>
            <a:pPr>
              <a:lnSpc>
                <a:spcPct val="80000"/>
              </a:lnSpc>
            </a:pPr>
            <a:endParaRPr lang="en-US" altLang="en-US" sz="2000"/>
          </a:p>
        </p:txBody>
      </p:sp>
    </p:spTree>
    <p:custDataLst>
      <p:tags r:id="rId1"/>
    </p:custDataLst>
  </p:cSld>
  <p:clrMapOvr>
    <a:masterClrMapping/>
  </p:clrMapOvr>
  <p:transition advTm="10319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checkerboard(across)">
                                      <p:cBhvr>
                                        <p:cTn id="7" dur="500"/>
                                        <p:tgtEl>
                                          <p:spTgt spid="307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a:t>Duties of citizen</a:t>
            </a:r>
          </a:p>
        </p:txBody>
      </p:sp>
      <p:sp>
        <p:nvSpPr>
          <p:cNvPr id="31747" name="Rectangle 3"/>
          <p:cNvSpPr>
            <a:spLocks noGrp="1" noChangeArrowheads="1"/>
          </p:cNvSpPr>
          <p:nvPr>
            <p:ph type="body" idx="1"/>
          </p:nvPr>
        </p:nvSpPr>
        <p:spPr>
          <a:xfrm>
            <a:off x="2741613" y="1828800"/>
            <a:ext cx="5716587" cy="3886200"/>
          </a:xfrm>
        </p:spPr>
        <p:txBody>
          <a:bodyPr/>
          <a:lstStyle/>
          <a:p>
            <a:pPr>
              <a:lnSpc>
                <a:spcPct val="90000"/>
              </a:lnSpc>
            </a:pPr>
            <a:r>
              <a:rPr lang="en-US" altLang="en-US" sz="2400"/>
              <a:t>Prov 16:13 (NIV) Kings take pleasure in honest lips; they value a man who speaks the truth. 14 A king's wrath is a messenger of death, but a wise man will appease it. </a:t>
            </a:r>
          </a:p>
          <a:p>
            <a:pPr>
              <a:lnSpc>
                <a:spcPct val="90000"/>
              </a:lnSpc>
            </a:pPr>
            <a:r>
              <a:rPr lang="en-US" altLang="en-US" sz="2400"/>
              <a:t>Prov 20:2 (NIV) A king's wrath is like the roar of a lion; he who angers him forfeits his life.</a:t>
            </a:r>
          </a:p>
          <a:p>
            <a:pPr>
              <a:lnSpc>
                <a:spcPct val="90000"/>
              </a:lnSpc>
            </a:pPr>
            <a:r>
              <a:rPr lang="en-US" altLang="en-US" sz="2400"/>
              <a:t>Prov 25:15 (NIV) Through patience a ruler can be persuaded, and a gentle tongue can break a bone.  </a:t>
            </a:r>
          </a:p>
        </p:txBody>
      </p:sp>
    </p:spTree>
    <p:custDataLst>
      <p:tags r:id="rId1"/>
    </p:custDataLst>
  </p:cSld>
  <p:clrMapOvr>
    <a:masterClrMapping/>
  </p:clrMapOvr>
  <p:transition advTm="8697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checkerboard(across)">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checkerboard(across)">
                                      <p:cBhvr>
                                        <p:cTn id="12" dur="500"/>
                                        <p:tgtEl>
                                          <p:spTgt spid="3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checkerboard(across)">
                                      <p:cBhvr>
                                        <p:cTn id="17" dur="500"/>
                                        <p:tgtEl>
                                          <p:spTgt spid="317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Duties of citizen</a:t>
            </a:r>
          </a:p>
        </p:txBody>
      </p:sp>
      <p:sp>
        <p:nvSpPr>
          <p:cNvPr id="32771" name="Rectangle 3"/>
          <p:cNvSpPr>
            <a:spLocks noGrp="1" noChangeArrowheads="1"/>
          </p:cNvSpPr>
          <p:nvPr>
            <p:ph type="body" idx="1"/>
          </p:nvPr>
        </p:nvSpPr>
        <p:spPr/>
        <p:txBody>
          <a:bodyPr/>
          <a:lstStyle/>
          <a:p>
            <a:r>
              <a:rPr lang="en-US" altLang="en-US"/>
              <a:t>Prov 24:21 (NIV) Fear the LORD and the king, my son, and do not join with the rebellious, 22 for those two will send sudden destruction upon them, and who knows what calamities they can bring? </a:t>
            </a:r>
          </a:p>
        </p:txBody>
      </p:sp>
    </p:spTree>
    <p:custDataLst>
      <p:tags r:id="rId1"/>
    </p:custDataLst>
  </p:cSld>
  <p:clrMapOvr>
    <a:masterClrMapping/>
  </p:clrMapOvr>
  <p:transition advTm="530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checkerboard(across)">
                                      <p:cBhvr>
                                        <p:cTn id="7" dur="500"/>
                                        <p:tgtEl>
                                          <p:spTgt spid="327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a:t>Duties of citizen</a:t>
            </a:r>
          </a:p>
        </p:txBody>
      </p:sp>
      <p:sp>
        <p:nvSpPr>
          <p:cNvPr id="33795" name="Rectangle 3"/>
          <p:cNvSpPr>
            <a:spLocks noGrp="1" noChangeArrowheads="1"/>
          </p:cNvSpPr>
          <p:nvPr>
            <p:ph type="body" idx="1"/>
          </p:nvPr>
        </p:nvSpPr>
        <p:spPr/>
        <p:txBody>
          <a:bodyPr/>
          <a:lstStyle/>
          <a:p>
            <a:r>
              <a:rPr lang="en-US" altLang="en-US"/>
              <a:t>Prov 25:6 (NIV) Do not exalt yourself in the king's presence, and do not claim a place among great men; 7 it is better for him to say to you, "Come up here," than for him to humiliate you before a nobleman…</a:t>
            </a:r>
          </a:p>
        </p:txBody>
      </p:sp>
    </p:spTree>
    <p:custDataLst>
      <p:tags r:id="rId1"/>
    </p:custDataLst>
  </p:cSld>
  <p:clrMapOvr>
    <a:masterClrMapping/>
  </p:clrMapOvr>
  <p:transition advTm="6093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checkerboard(across)">
                                      <p:cBhvr>
                                        <p:cTn id="7"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ctrTitle"/>
          </p:nvPr>
        </p:nvSpPr>
        <p:spPr/>
        <p:txBody>
          <a:bodyPr/>
          <a:lstStyle/>
          <a:p>
            <a:r>
              <a:rPr lang="en-US" altLang="en-US" sz="4400"/>
              <a:t>New Testament Teaching</a:t>
            </a:r>
          </a:p>
        </p:txBody>
      </p:sp>
      <p:sp>
        <p:nvSpPr>
          <p:cNvPr id="34821" name="Rectangle 5"/>
          <p:cNvSpPr>
            <a:spLocks noGrp="1" noChangeArrowheads="1"/>
          </p:cNvSpPr>
          <p:nvPr>
            <p:ph type="subTitle" idx="1"/>
          </p:nvPr>
        </p:nvSpPr>
        <p:spPr>
          <a:xfrm>
            <a:off x="2667000" y="3124200"/>
            <a:ext cx="5486400" cy="457200"/>
          </a:xfrm>
        </p:spPr>
        <p:txBody>
          <a:bodyPr/>
          <a:lstStyle/>
          <a:p>
            <a:r>
              <a:rPr lang="en-US" altLang="en-US" sz="2400"/>
              <a:t>Basic Passages</a:t>
            </a:r>
          </a:p>
        </p:txBody>
      </p:sp>
    </p:spTree>
    <p:custDataLst>
      <p:tags r:id="rId1"/>
    </p:custDataLst>
  </p:cSld>
  <p:clrMapOvr>
    <a:masterClrMapping/>
  </p:clrMapOvr>
  <p:transition advTm="1060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 calcmode="lin" valueType="num">
                                      <p:cBhvr>
                                        <p:cTn id="7" dur="500" fill="hold"/>
                                        <p:tgtEl>
                                          <p:spTgt spid="34820"/>
                                        </p:tgtEl>
                                        <p:attrNameLst>
                                          <p:attrName>ppt_w</p:attrName>
                                        </p:attrNameLst>
                                      </p:cBhvr>
                                      <p:tavLst>
                                        <p:tav tm="0">
                                          <p:val>
                                            <p:fltVal val="0"/>
                                          </p:val>
                                        </p:tav>
                                        <p:tav tm="100000">
                                          <p:val>
                                            <p:strVal val="#ppt_w"/>
                                          </p:val>
                                        </p:tav>
                                      </p:tavLst>
                                    </p:anim>
                                    <p:anim calcmode="lin" valueType="num">
                                      <p:cBhvr>
                                        <p:cTn id="8" dur="500" fill="hold"/>
                                        <p:tgtEl>
                                          <p:spTgt spid="348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4821">
                                            <p:txEl>
                                              <p:pRg st="0" end="0"/>
                                            </p:txEl>
                                          </p:spTgt>
                                        </p:tgtEl>
                                        <p:attrNameLst>
                                          <p:attrName>style.visibility</p:attrName>
                                        </p:attrNameLst>
                                      </p:cBhvr>
                                      <p:to>
                                        <p:strVal val="visible"/>
                                      </p:to>
                                    </p:set>
                                    <p:animEffect transition="in" filter="checkerboard(across)">
                                      <p:cBhvr>
                                        <p:cTn id="13" dur="500"/>
                                        <p:tgtEl>
                                          <p:spTgt spid="348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482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Matthew 22:15-22</a:t>
            </a:r>
          </a:p>
        </p:txBody>
      </p:sp>
      <p:sp>
        <p:nvSpPr>
          <p:cNvPr id="37892" name="Text Box 4"/>
          <p:cNvSpPr txBox="1">
            <a:spLocks noChangeArrowheads="1"/>
          </p:cNvSpPr>
          <p:nvPr/>
        </p:nvSpPr>
        <p:spPr bwMode="auto">
          <a:xfrm>
            <a:off x="2590800" y="1447800"/>
            <a:ext cx="5638800" cy="476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chemeClr val="bg2"/>
                </a:solidFill>
              </a:rPr>
              <a:t>Matt 22:15 (NIV) Then the Pharisees went out and laid plans to trap him in his words. 16 They sent their disciples to him along with the Herodians. "Teacher," they said, "we know you are a man of integrity and that you teach the way of God in accordance with the truth. You aren't swayed by men, because you pay no attention to who they are. 17 Tell us then, what is your opinion? Is it right to pay taxes to Caesar or not?" 18 But Jesus, knowing their evil intent, said, "You hypocrites, why are you trying to trap me? 19 Show me the coin used for paying the tax." They brought him a denarius, 20 and he asked them, "Whose portrait is this? And whose inscription?“ 21 "Caesar's," they replied. Then he said to them, "Give to Caesar what is Caesar's, and to God what is God's." 22 When they heard this, they were amazed. So they left him and went away. </a:t>
            </a:r>
          </a:p>
        </p:txBody>
      </p:sp>
    </p:spTree>
    <p:custDataLst>
      <p:tags r:id="rId1"/>
    </p:custDataLst>
  </p:cSld>
  <p:clrMapOvr>
    <a:masterClrMapping/>
  </p:clrMapOvr>
  <p:transition advTm="1130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checkerboard(across)">
                                      <p:cBhvr>
                                        <p:cTn id="7" dur="5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Background on Passage</a:t>
            </a:r>
          </a:p>
        </p:txBody>
      </p:sp>
      <p:sp>
        <p:nvSpPr>
          <p:cNvPr id="39939" name="Rectangle 3"/>
          <p:cNvSpPr>
            <a:spLocks noGrp="1" noChangeArrowheads="1"/>
          </p:cNvSpPr>
          <p:nvPr>
            <p:ph type="body" idx="1"/>
          </p:nvPr>
        </p:nvSpPr>
        <p:spPr>
          <a:xfrm>
            <a:off x="2741613" y="1828800"/>
            <a:ext cx="5716587" cy="3886200"/>
          </a:xfrm>
        </p:spPr>
        <p:txBody>
          <a:bodyPr/>
          <a:lstStyle/>
          <a:p>
            <a:r>
              <a:rPr lang="en-US" altLang="en-US" sz="2400"/>
              <a:t>Palestine conquered by Romans 63 BC</a:t>
            </a:r>
          </a:p>
          <a:p>
            <a:r>
              <a:rPr lang="en-US" altLang="en-US" sz="2400"/>
              <a:t>Rule thru Herod the Great 37-4 BC</a:t>
            </a:r>
          </a:p>
          <a:p>
            <a:r>
              <a:rPr lang="en-US" altLang="en-US" sz="2400"/>
              <a:t>Then a series of Roman governors after AD 6</a:t>
            </a:r>
          </a:p>
          <a:p>
            <a:r>
              <a:rPr lang="en-US" altLang="en-US" sz="2400"/>
              <a:t>At time of this incident, Pilate was governor</a:t>
            </a:r>
          </a:p>
          <a:p>
            <a:pPr lvl="1"/>
            <a:r>
              <a:rPr lang="en-US" altLang="en-US" sz="2000"/>
              <a:t>Incidents with Roman standards</a:t>
            </a:r>
          </a:p>
          <a:p>
            <a:pPr lvl="1"/>
            <a:r>
              <a:rPr lang="en-US" altLang="en-US" sz="2000"/>
              <a:t>Temple money to build aqueduct</a:t>
            </a:r>
          </a:p>
          <a:p>
            <a:pPr lvl="1"/>
            <a:r>
              <a:rPr lang="en-US" altLang="en-US" sz="2000"/>
              <a:t>Killing Galileans while sacrificing</a:t>
            </a:r>
          </a:p>
        </p:txBody>
      </p:sp>
    </p:spTree>
    <p:custDataLst>
      <p:tags r:id="rId1"/>
    </p:custDataLst>
  </p:cSld>
  <p:clrMapOvr>
    <a:masterClrMapping/>
  </p:clrMapOvr>
  <p:transition advTm="1518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anim calcmode="lin" valueType="num">
                                      <p:cBhvr additive="base">
                                        <p:cTn id="13"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939">
                                            <p:txEl>
                                              <p:pRg st="2" end="2"/>
                                            </p:txEl>
                                          </p:spTgt>
                                        </p:tgtEl>
                                        <p:attrNameLst>
                                          <p:attrName>style.visibility</p:attrName>
                                        </p:attrNameLst>
                                      </p:cBhvr>
                                      <p:to>
                                        <p:strVal val="visible"/>
                                      </p:to>
                                    </p:set>
                                    <p:anim calcmode="lin" valueType="num">
                                      <p:cBhvr additive="base">
                                        <p:cTn id="19"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939">
                                            <p:txEl>
                                              <p:pRg st="3" end="3"/>
                                            </p:txEl>
                                          </p:spTgt>
                                        </p:tgtEl>
                                        <p:attrNameLst>
                                          <p:attrName>style.visibility</p:attrName>
                                        </p:attrNameLst>
                                      </p:cBhvr>
                                      <p:to>
                                        <p:strVal val="visible"/>
                                      </p:to>
                                    </p:set>
                                    <p:anim calcmode="lin" valueType="num">
                                      <p:cBhvr additive="base">
                                        <p:cTn id="25" dur="500" fill="hold"/>
                                        <p:tgtEl>
                                          <p:spTgt spid="399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9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939">
                                            <p:txEl>
                                              <p:pRg st="4" end="4"/>
                                            </p:txEl>
                                          </p:spTgt>
                                        </p:tgtEl>
                                        <p:attrNameLst>
                                          <p:attrName>style.visibility</p:attrName>
                                        </p:attrNameLst>
                                      </p:cBhvr>
                                      <p:to>
                                        <p:strVal val="visible"/>
                                      </p:to>
                                    </p:set>
                                    <p:anim calcmode="lin" valueType="num">
                                      <p:cBhvr additive="base">
                                        <p:cTn id="31" dur="500" fill="hold"/>
                                        <p:tgtEl>
                                          <p:spTgt spid="399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99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9939">
                                            <p:txEl>
                                              <p:pRg st="5" end="5"/>
                                            </p:txEl>
                                          </p:spTgt>
                                        </p:tgtEl>
                                        <p:attrNameLst>
                                          <p:attrName>style.visibility</p:attrName>
                                        </p:attrNameLst>
                                      </p:cBhvr>
                                      <p:to>
                                        <p:strVal val="visible"/>
                                      </p:to>
                                    </p:set>
                                    <p:anim calcmode="lin" valueType="num">
                                      <p:cBhvr additive="base">
                                        <p:cTn id="37" dur="500" fill="hold"/>
                                        <p:tgtEl>
                                          <p:spTgt spid="399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99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9939">
                                            <p:txEl>
                                              <p:pRg st="6" end="6"/>
                                            </p:txEl>
                                          </p:spTgt>
                                        </p:tgtEl>
                                        <p:attrNameLst>
                                          <p:attrName>style.visibility</p:attrName>
                                        </p:attrNameLst>
                                      </p:cBhvr>
                                      <p:to>
                                        <p:strVal val="visible"/>
                                      </p:to>
                                    </p:set>
                                    <p:anim calcmode="lin" valueType="num">
                                      <p:cBhvr additive="base">
                                        <p:cTn id="43" dur="500" fill="hold"/>
                                        <p:tgtEl>
                                          <p:spTgt spid="3993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993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t>Background on Passage</a:t>
            </a:r>
          </a:p>
        </p:txBody>
      </p:sp>
      <p:sp>
        <p:nvSpPr>
          <p:cNvPr id="40963" name="Rectangle 3"/>
          <p:cNvSpPr>
            <a:spLocks noGrp="1" noChangeArrowheads="1"/>
          </p:cNvSpPr>
          <p:nvPr>
            <p:ph type="body" idx="1"/>
          </p:nvPr>
        </p:nvSpPr>
        <p:spPr/>
        <p:txBody>
          <a:bodyPr/>
          <a:lstStyle/>
          <a:p>
            <a:pPr>
              <a:lnSpc>
                <a:spcPct val="90000"/>
              </a:lnSpc>
            </a:pPr>
            <a:r>
              <a:rPr lang="en-US" altLang="en-US"/>
              <a:t>Jewish views a wide spectrum:</a:t>
            </a:r>
          </a:p>
          <a:p>
            <a:pPr lvl="1">
              <a:lnSpc>
                <a:spcPct val="90000"/>
              </a:lnSpc>
            </a:pPr>
            <a:r>
              <a:rPr lang="en-US" altLang="en-US"/>
              <a:t>Sadducees, Herodians – cooperate </a:t>
            </a:r>
          </a:p>
          <a:p>
            <a:pPr lvl="1">
              <a:lnSpc>
                <a:spcPct val="90000"/>
              </a:lnSpc>
            </a:pPr>
            <a:r>
              <a:rPr lang="en-US" altLang="en-US"/>
              <a:t>Pharisees – grudging obedience</a:t>
            </a:r>
          </a:p>
          <a:p>
            <a:pPr lvl="1">
              <a:lnSpc>
                <a:spcPct val="90000"/>
              </a:lnSpc>
            </a:pPr>
            <a:r>
              <a:rPr lang="en-US" altLang="en-US"/>
              <a:t>Zealots – revolt</a:t>
            </a:r>
          </a:p>
          <a:p>
            <a:pPr>
              <a:lnSpc>
                <a:spcPct val="90000"/>
              </a:lnSpc>
            </a:pPr>
            <a:r>
              <a:rPr lang="en-US" altLang="en-US"/>
              <a:t>Taxation:</a:t>
            </a:r>
          </a:p>
          <a:p>
            <a:pPr lvl="1">
              <a:lnSpc>
                <a:spcPct val="90000"/>
              </a:lnSpc>
            </a:pPr>
            <a:r>
              <a:rPr lang="en-US" altLang="en-US"/>
              <a:t>High</a:t>
            </a:r>
          </a:p>
          <a:p>
            <a:pPr lvl="1">
              <a:lnSpc>
                <a:spcPct val="90000"/>
              </a:lnSpc>
            </a:pPr>
            <a:r>
              <a:rPr lang="en-US" altLang="en-US"/>
              <a:t>Imposed</a:t>
            </a:r>
          </a:p>
          <a:p>
            <a:pPr lvl="1">
              <a:lnSpc>
                <a:spcPct val="90000"/>
              </a:lnSpc>
            </a:pPr>
            <a:r>
              <a:rPr lang="en-US" altLang="en-US"/>
              <a:t>Corruption</a:t>
            </a:r>
          </a:p>
        </p:txBody>
      </p:sp>
    </p:spTree>
    <p:custDataLst>
      <p:tags r:id="rId1"/>
    </p:custDataLst>
  </p:cSld>
  <p:clrMapOvr>
    <a:masterClrMapping/>
  </p:clrMapOvr>
  <p:transition advTm="16255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63">
                                            <p:txEl>
                                              <p:pRg st="3" end="3"/>
                                            </p:txEl>
                                          </p:spTgt>
                                        </p:tgtEl>
                                        <p:attrNameLst>
                                          <p:attrName>style.visibility</p:attrName>
                                        </p:attrNameLst>
                                      </p:cBhvr>
                                      <p:to>
                                        <p:strVal val="visible"/>
                                      </p:to>
                                    </p:set>
                                    <p:anim calcmode="lin" valueType="num">
                                      <p:cBhvr additive="base">
                                        <p:cTn id="25" dur="500" fill="hold"/>
                                        <p:tgtEl>
                                          <p:spTgt spid="409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963">
                                            <p:txEl>
                                              <p:pRg st="4" end="4"/>
                                            </p:txEl>
                                          </p:spTgt>
                                        </p:tgtEl>
                                        <p:attrNameLst>
                                          <p:attrName>style.visibility</p:attrName>
                                        </p:attrNameLst>
                                      </p:cBhvr>
                                      <p:to>
                                        <p:strVal val="visible"/>
                                      </p:to>
                                    </p:set>
                                    <p:anim calcmode="lin" valueType="num">
                                      <p:cBhvr additive="base">
                                        <p:cTn id="31" dur="500" fill="hold"/>
                                        <p:tgtEl>
                                          <p:spTgt spid="409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963">
                                            <p:txEl>
                                              <p:pRg st="5" end="5"/>
                                            </p:txEl>
                                          </p:spTgt>
                                        </p:tgtEl>
                                        <p:attrNameLst>
                                          <p:attrName>style.visibility</p:attrName>
                                        </p:attrNameLst>
                                      </p:cBhvr>
                                      <p:to>
                                        <p:strVal val="visible"/>
                                      </p:to>
                                    </p:set>
                                    <p:anim calcmode="lin" valueType="num">
                                      <p:cBhvr additive="base">
                                        <p:cTn id="37" dur="500" fill="hold"/>
                                        <p:tgtEl>
                                          <p:spTgt spid="4096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9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0963">
                                            <p:txEl>
                                              <p:pRg st="6" end="6"/>
                                            </p:txEl>
                                          </p:spTgt>
                                        </p:tgtEl>
                                        <p:attrNameLst>
                                          <p:attrName>style.visibility</p:attrName>
                                        </p:attrNameLst>
                                      </p:cBhvr>
                                      <p:to>
                                        <p:strVal val="visible"/>
                                      </p:to>
                                    </p:set>
                                    <p:anim calcmode="lin" valueType="num">
                                      <p:cBhvr additive="base">
                                        <p:cTn id="43" dur="500" fill="hold"/>
                                        <p:tgtEl>
                                          <p:spTgt spid="4096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096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0963">
                                            <p:txEl>
                                              <p:pRg st="7" end="7"/>
                                            </p:txEl>
                                          </p:spTgt>
                                        </p:tgtEl>
                                        <p:attrNameLst>
                                          <p:attrName>style.visibility</p:attrName>
                                        </p:attrNameLst>
                                      </p:cBhvr>
                                      <p:to>
                                        <p:strVal val="visible"/>
                                      </p:to>
                                    </p:set>
                                    <p:anim calcmode="lin" valueType="num">
                                      <p:cBhvr additive="base">
                                        <p:cTn id="49" dur="500" fill="hold"/>
                                        <p:tgtEl>
                                          <p:spTgt spid="4096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096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t>Background on Passage</a:t>
            </a:r>
          </a:p>
        </p:txBody>
      </p:sp>
      <p:sp>
        <p:nvSpPr>
          <p:cNvPr id="41987" name="Rectangle 3"/>
          <p:cNvSpPr>
            <a:spLocks noGrp="1" noChangeArrowheads="1"/>
          </p:cNvSpPr>
          <p:nvPr>
            <p:ph type="body" idx="1"/>
          </p:nvPr>
        </p:nvSpPr>
        <p:spPr>
          <a:xfrm>
            <a:off x="2741613" y="1828800"/>
            <a:ext cx="5484812" cy="4267200"/>
          </a:xfrm>
        </p:spPr>
        <p:txBody>
          <a:bodyPr/>
          <a:lstStyle/>
          <a:p>
            <a:pPr>
              <a:lnSpc>
                <a:spcPct val="90000"/>
              </a:lnSpc>
            </a:pPr>
            <a:r>
              <a:rPr lang="en-US" altLang="en-US"/>
              <a:t>Coinage:</a:t>
            </a:r>
          </a:p>
          <a:p>
            <a:pPr lvl="1">
              <a:lnSpc>
                <a:spcPct val="90000"/>
              </a:lnSpc>
            </a:pPr>
            <a:r>
              <a:rPr lang="en-US" altLang="en-US"/>
              <a:t>Images</a:t>
            </a:r>
          </a:p>
          <a:p>
            <a:pPr lvl="1">
              <a:lnSpc>
                <a:spcPct val="90000"/>
              </a:lnSpc>
            </a:pPr>
            <a:r>
              <a:rPr lang="en-US" altLang="en-US"/>
              <a:t>Inscriptions</a:t>
            </a:r>
          </a:p>
          <a:p>
            <a:pPr>
              <a:lnSpc>
                <a:spcPct val="90000"/>
              </a:lnSpc>
            </a:pPr>
            <a:r>
              <a:rPr lang="en-US" altLang="en-US"/>
              <a:t>The dilemma posed by Jesus' opponents to put him on spot:</a:t>
            </a:r>
          </a:p>
          <a:p>
            <a:pPr lvl="1">
              <a:lnSpc>
                <a:spcPct val="90000"/>
              </a:lnSpc>
            </a:pPr>
            <a:r>
              <a:rPr lang="en-US" altLang="en-US"/>
              <a:t>Allow payment: collaboration, condoning emperor's claims </a:t>
            </a:r>
            <a:r>
              <a:rPr lang="en-US" altLang="en-US">
                <a:sym typeface="Wingdings" pitchFamily="2" charset="2"/>
              </a:rPr>
              <a:t> discredited with crowd</a:t>
            </a:r>
          </a:p>
          <a:p>
            <a:pPr lvl="1">
              <a:lnSpc>
                <a:spcPct val="90000"/>
              </a:lnSpc>
            </a:pPr>
            <a:r>
              <a:rPr lang="en-US" altLang="en-US">
                <a:sym typeface="Wingdings" pitchFamily="2" charset="2"/>
              </a:rPr>
              <a:t>Forbid payment: treason  discredited with government</a:t>
            </a:r>
            <a:endParaRPr lang="en-US" altLang="en-US"/>
          </a:p>
        </p:txBody>
      </p:sp>
      <p:pic>
        <p:nvPicPr>
          <p:cNvPr id="41988" name="Picture 4" descr="TibDenariu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524000"/>
            <a:ext cx="1543050" cy="1600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328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987">
                                            <p:txEl>
                                              <p:pRg st="3" end="3"/>
                                            </p:txEl>
                                          </p:spTgt>
                                        </p:tgtEl>
                                        <p:attrNameLst>
                                          <p:attrName>style.visibility</p:attrName>
                                        </p:attrNameLst>
                                      </p:cBhvr>
                                      <p:to>
                                        <p:strVal val="visible"/>
                                      </p:to>
                                    </p:set>
                                    <p:anim calcmode="lin" valueType="num">
                                      <p:cBhvr additive="base">
                                        <p:cTn id="25" dur="500" fill="hold"/>
                                        <p:tgtEl>
                                          <p:spTgt spid="419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987">
                                            <p:txEl>
                                              <p:pRg st="4" end="4"/>
                                            </p:txEl>
                                          </p:spTgt>
                                        </p:tgtEl>
                                        <p:attrNameLst>
                                          <p:attrName>style.visibility</p:attrName>
                                        </p:attrNameLst>
                                      </p:cBhvr>
                                      <p:to>
                                        <p:strVal val="visible"/>
                                      </p:to>
                                    </p:set>
                                    <p:anim calcmode="lin" valueType="num">
                                      <p:cBhvr additive="base">
                                        <p:cTn id="31" dur="500" fill="hold"/>
                                        <p:tgtEl>
                                          <p:spTgt spid="419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9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987">
                                            <p:txEl>
                                              <p:pRg st="5" end="5"/>
                                            </p:txEl>
                                          </p:spTgt>
                                        </p:tgtEl>
                                        <p:attrNameLst>
                                          <p:attrName>style.visibility</p:attrName>
                                        </p:attrNameLst>
                                      </p:cBhvr>
                                      <p:to>
                                        <p:strVal val="visible"/>
                                      </p:to>
                                    </p:set>
                                    <p:anim calcmode="lin" valueType="num">
                                      <p:cBhvr additive="base">
                                        <p:cTn id="37" dur="500" fill="hold"/>
                                        <p:tgtEl>
                                          <p:spTgt spid="419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198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Some of the Tensions</a:t>
            </a:r>
          </a:p>
        </p:txBody>
      </p:sp>
      <p:sp>
        <p:nvSpPr>
          <p:cNvPr id="11267" name="Rectangle 3"/>
          <p:cNvSpPr>
            <a:spLocks noGrp="1" noChangeArrowheads="1"/>
          </p:cNvSpPr>
          <p:nvPr>
            <p:ph type="body" idx="1"/>
          </p:nvPr>
        </p:nvSpPr>
        <p:spPr/>
        <p:txBody>
          <a:bodyPr/>
          <a:lstStyle/>
          <a:p>
            <a:pPr>
              <a:lnSpc>
                <a:spcPct val="90000"/>
              </a:lnSpc>
            </a:pPr>
            <a:r>
              <a:rPr lang="en-US" altLang="en-US" sz="2400"/>
              <a:t>Public schools vs Xn schools for declining number of students</a:t>
            </a:r>
          </a:p>
          <a:p>
            <a:pPr>
              <a:lnSpc>
                <a:spcPct val="90000"/>
              </a:lnSpc>
            </a:pPr>
            <a:r>
              <a:rPr lang="en-US" altLang="en-US" sz="2400"/>
              <a:t>State oversight of Xn schools</a:t>
            </a:r>
          </a:p>
          <a:p>
            <a:pPr>
              <a:lnSpc>
                <a:spcPct val="90000"/>
              </a:lnSpc>
            </a:pPr>
            <a:r>
              <a:rPr lang="en-US" altLang="en-US" sz="2400"/>
              <a:t>Tax exemption for Xn organizations</a:t>
            </a:r>
          </a:p>
          <a:p>
            <a:pPr>
              <a:lnSpc>
                <a:spcPct val="90000"/>
              </a:lnSpc>
            </a:pPr>
            <a:r>
              <a:rPr lang="en-US" altLang="en-US" sz="2400"/>
              <a:t>Prayer &amp; Bible reading in public schools</a:t>
            </a:r>
          </a:p>
          <a:p>
            <a:pPr>
              <a:lnSpc>
                <a:spcPct val="90000"/>
              </a:lnSpc>
            </a:pPr>
            <a:r>
              <a:rPr lang="en-US" altLang="en-US" sz="2400"/>
              <a:t>Religious interest groups using public school property</a:t>
            </a:r>
          </a:p>
          <a:p>
            <a:pPr>
              <a:lnSpc>
                <a:spcPct val="90000"/>
              </a:lnSpc>
            </a:pPr>
            <a:r>
              <a:rPr lang="en-US" altLang="en-US" sz="2400"/>
              <a:t>Growing pluralism in US, with pressure for gay rights, etc.</a:t>
            </a:r>
          </a:p>
        </p:txBody>
      </p:sp>
    </p:spTree>
    <p:custDataLst>
      <p:tags r:id="rId1"/>
    </p:custDataLst>
  </p:cSld>
  <p:clrMapOvr>
    <a:masterClrMapping/>
  </p:clrMapOvr>
  <p:transition advTm="350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267">
                                            <p:txEl>
                                              <p:pRg st="3" end="3"/>
                                            </p:txEl>
                                          </p:spTgt>
                                        </p:tgtEl>
                                        <p:attrNameLst>
                                          <p:attrName>style.visibility</p:attrName>
                                        </p:attrNameLst>
                                      </p:cBhvr>
                                      <p:to>
                                        <p:strVal val="visible"/>
                                      </p:to>
                                    </p:set>
                                    <p:anim calcmode="lin" valueType="num">
                                      <p:cBhvr additive="base">
                                        <p:cTn id="25"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267">
                                            <p:txEl>
                                              <p:pRg st="4" end="4"/>
                                            </p:txEl>
                                          </p:spTgt>
                                        </p:tgtEl>
                                        <p:attrNameLst>
                                          <p:attrName>style.visibility</p:attrName>
                                        </p:attrNameLst>
                                      </p:cBhvr>
                                      <p:to>
                                        <p:strVal val="visible"/>
                                      </p:to>
                                    </p:set>
                                    <p:anim calcmode="lin" valueType="num">
                                      <p:cBhvr additive="base">
                                        <p:cTn id="31"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267">
                                            <p:txEl>
                                              <p:pRg st="5" end="5"/>
                                            </p:txEl>
                                          </p:spTgt>
                                        </p:tgtEl>
                                        <p:attrNameLst>
                                          <p:attrName>style.visibility</p:attrName>
                                        </p:attrNameLst>
                                      </p:cBhvr>
                                      <p:to>
                                        <p:strVal val="visible"/>
                                      </p:to>
                                    </p:set>
                                    <p:anim calcmode="lin" valueType="num">
                                      <p:cBhvr additive="base">
                                        <p:cTn id="37" dur="500" fill="hold"/>
                                        <p:tgtEl>
                                          <p:spTgt spid="112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26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a:t>Jesus' Answer</a:t>
            </a:r>
          </a:p>
        </p:txBody>
      </p:sp>
      <p:sp>
        <p:nvSpPr>
          <p:cNvPr id="43011" name="Rectangle 3"/>
          <p:cNvSpPr>
            <a:spLocks noGrp="1" noChangeArrowheads="1"/>
          </p:cNvSpPr>
          <p:nvPr>
            <p:ph type="body" idx="1"/>
          </p:nvPr>
        </p:nvSpPr>
        <p:spPr/>
        <p:txBody>
          <a:bodyPr/>
          <a:lstStyle/>
          <a:p>
            <a:r>
              <a:rPr lang="en-US" altLang="en-US"/>
              <a:t>Gets coin from opponents.</a:t>
            </a:r>
          </a:p>
          <a:p>
            <a:r>
              <a:rPr lang="en-US" altLang="en-US"/>
              <a:t>Since they have one, they have left themselves open &amp; demonstrated hypocrisy.</a:t>
            </a:r>
          </a:p>
          <a:p>
            <a:r>
              <a:rPr lang="en-US" altLang="en-US"/>
              <a:t>Jesus tells them (on basis of OT law) that, since the coin belongs to Caesar, give it back to him!</a:t>
            </a:r>
          </a:p>
        </p:txBody>
      </p:sp>
    </p:spTree>
    <p:custDataLst>
      <p:tags r:id="rId1"/>
    </p:custDataLst>
  </p:cSld>
  <p:clrMapOvr>
    <a:masterClrMapping/>
  </p:clrMapOvr>
  <p:transition advTm="5879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additive="base">
                                        <p:cTn id="19"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Teaching on Government</a:t>
            </a:r>
          </a:p>
        </p:txBody>
      </p:sp>
      <p:sp>
        <p:nvSpPr>
          <p:cNvPr id="44035" name="Rectangle 3"/>
          <p:cNvSpPr>
            <a:spLocks noGrp="1" noChangeArrowheads="1"/>
          </p:cNvSpPr>
          <p:nvPr>
            <p:ph type="body" idx="1"/>
          </p:nvPr>
        </p:nvSpPr>
        <p:spPr/>
        <p:txBody>
          <a:bodyPr/>
          <a:lstStyle/>
          <a:p>
            <a:pPr>
              <a:lnSpc>
                <a:spcPct val="90000"/>
              </a:lnSpc>
            </a:pPr>
            <a:r>
              <a:rPr lang="en-US" altLang="en-US"/>
              <a:t>Two spheres clearly indicated:</a:t>
            </a:r>
          </a:p>
          <a:p>
            <a:pPr lvl="1">
              <a:lnSpc>
                <a:spcPct val="90000"/>
              </a:lnSpc>
            </a:pPr>
            <a:r>
              <a:rPr lang="en-US" altLang="en-US"/>
              <a:t>God</a:t>
            </a:r>
          </a:p>
          <a:p>
            <a:pPr lvl="1">
              <a:lnSpc>
                <a:spcPct val="90000"/>
              </a:lnSpc>
            </a:pPr>
            <a:r>
              <a:rPr lang="en-US" altLang="en-US"/>
              <a:t>Caesar</a:t>
            </a:r>
          </a:p>
          <a:p>
            <a:pPr>
              <a:lnSpc>
                <a:spcPct val="90000"/>
              </a:lnSpc>
            </a:pPr>
            <a:r>
              <a:rPr lang="en-US" altLang="en-US"/>
              <a:t>Relationship not indicated:</a:t>
            </a:r>
          </a:p>
          <a:p>
            <a:pPr lvl="1">
              <a:lnSpc>
                <a:spcPct val="90000"/>
              </a:lnSpc>
            </a:pPr>
            <a:r>
              <a:rPr lang="en-US" altLang="en-US"/>
              <a:t>Separate?</a:t>
            </a:r>
          </a:p>
          <a:p>
            <a:pPr lvl="1">
              <a:lnSpc>
                <a:spcPct val="90000"/>
              </a:lnSpc>
            </a:pPr>
            <a:r>
              <a:rPr lang="en-US" altLang="en-US"/>
              <a:t>God's sphere includes govt?</a:t>
            </a:r>
          </a:p>
          <a:p>
            <a:pPr lvl="1">
              <a:lnSpc>
                <a:spcPct val="90000"/>
              </a:lnSpc>
            </a:pPr>
            <a:r>
              <a:rPr lang="en-US" altLang="en-US"/>
              <a:t>Note Jesus' terminology:</a:t>
            </a:r>
          </a:p>
          <a:p>
            <a:pPr lvl="2">
              <a:lnSpc>
                <a:spcPct val="90000"/>
              </a:lnSpc>
            </a:pPr>
            <a:r>
              <a:rPr lang="en-US" altLang="en-US"/>
              <a:t>"God &amp; Caesar"</a:t>
            </a:r>
          </a:p>
          <a:p>
            <a:pPr lvl="2">
              <a:lnSpc>
                <a:spcPct val="90000"/>
              </a:lnSpc>
            </a:pPr>
            <a:r>
              <a:rPr lang="en-US" altLang="en-US"/>
              <a:t>Not "temple &amp; Caesar"</a:t>
            </a:r>
          </a:p>
        </p:txBody>
      </p:sp>
    </p:spTree>
    <p:custDataLst>
      <p:tags r:id="rId1"/>
    </p:custDataLst>
  </p:cSld>
  <p:clrMapOvr>
    <a:masterClrMapping/>
  </p:clrMapOvr>
  <p:transition advTm="5599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035">
                                            <p:txEl>
                                              <p:pRg st="1" end="1"/>
                                            </p:txEl>
                                          </p:spTgt>
                                        </p:tgtEl>
                                        <p:attrNameLst>
                                          <p:attrName>style.visibility</p:attrName>
                                        </p:attrNameLst>
                                      </p:cBhvr>
                                      <p:to>
                                        <p:strVal val="visible"/>
                                      </p:to>
                                    </p:set>
                                    <p:anim calcmode="lin" valueType="num">
                                      <p:cBhvr additive="base">
                                        <p:cTn id="13" dur="5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035">
                                            <p:txEl>
                                              <p:pRg st="2" end="2"/>
                                            </p:txEl>
                                          </p:spTgt>
                                        </p:tgtEl>
                                        <p:attrNameLst>
                                          <p:attrName>style.visibility</p:attrName>
                                        </p:attrNameLst>
                                      </p:cBhvr>
                                      <p:to>
                                        <p:strVal val="visible"/>
                                      </p:to>
                                    </p:set>
                                    <p:anim calcmode="lin" valueType="num">
                                      <p:cBhvr additive="base">
                                        <p:cTn id="19" dur="500" fill="hold"/>
                                        <p:tgtEl>
                                          <p:spTgt spid="44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035">
                                            <p:txEl>
                                              <p:pRg st="3" end="3"/>
                                            </p:txEl>
                                          </p:spTgt>
                                        </p:tgtEl>
                                        <p:attrNameLst>
                                          <p:attrName>style.visibility</p:attrName>
                                        </p:attrNameLst>
                                      </p:cBhvr>
                                      <p:to>
                                        <p:strVal val="visible"/>
                                      </p:to>
                                    </p:set>
                                    <p:anim calcmode="lin" valueType="num">
                                      <p:cBhvr additive="base">
                                        <p:cTn id="25" dur="500" fill="hold"/>
                                        <p:tgtEl>
                                          <p:spTgt spid="44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0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4035">
                                            <p:txEl>
                                              <p:pRg st="4" end="4"/>
                                            </p:txEl>
                                          </p:spTgt>
                                        </p:tgtEl>
                                        <p:attrNameLst>
                                          <p:attrName>style.visibility</p:attrName>
                                        </p:attrNameLst>
                                      </p:cBhvr>
                                      <p:to>
                                        <p:strVal val="visible"/>
                                      </p:to>
                                    </p:set>
                                    <p:anim calcmode="lin" valueType="num">
                                      <p:cBhvr additive="base">
                                        <p:cTn id="31" dur="500" fill="hold"/>
                                        <p:tgtEl>
                                          <p:spTgt spid="440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40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4035">
                                            <p:txEl>
                                              <p:pRg st="5" end="5"/>
                                            </p:txEl>
                                          </p:spTgt>
                                        </p:tgtEl>
                                        <p:attrNameLst>
                                          <p:attrName>style.visibility</p:attrName>
                                        </p:attrNameLst>
                                      </p:cBhvr>
                                      <p:to>
                                        <p:strVal val="visible"/>
                                      </p:to>
                                    </p:set>
                                    <p:anim calcmode="lin" valueType="num">
                                      <p:cBhvr additive="base">
                                        <p:cTn id="37" dur="500" fill="hold"/>
                                        <p:tgtEl>
                                          <p:spTgt spid="4403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40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4035">
                                            <p:txEl>
                                              <p:pRg st="6" end="6"/>
                                            </p:txEl>
                                          </p:spTgt>
                                        </p:tgtEl>
                                        <p:attrNameLst>
                                          <p:attrName>style.visibility</p:attrName>
                                        </p:attrNameLst>
                                      </p:cBhvr>
                                      <p:to>
                                        <p:strVal val="visible"/>
                                      </p:to>
                                    </p:set>
                                    <p:anim calcmode="lin" valueType="num">
                                      <p:cBhvr additive="base">
                                        <p:cTn id="43" dur="500" fill="hold"/>
                                        <p:tgtEl>
                                          <p:spTgt spid="4403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403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4035">
                                            <p:txEl>
                                              <p:pRg st="7" end="7"/>
                                            </p:txEl>
                                          </p:spTgt>
                                        </p:tgtEl>
                                        <p:attrNameLst>
                                          <p:attrName>style.visibility</p:attrName>
                                        </p:attrNameLst>
                                      </p:cBhvr>
                                      <p:to>
                                        <p:strVal val="visible"/>
                                      </p:to>
                                    </p:set>
                                    <p:anim calcmode="lin" valueType="num">
                                      <p:cBhvr additive="base">
                                        <p:cTn id="49" dur="500" fill="hold"/>
                                        <p:tgtEl>
                                          <p:spTgt spid="4403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403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4035">
                                            <p:txEl>
                                              <p:pRg st="8" end="8"/>
                                            </p:txEl>
                                          </p:spTgt>
                                        </p:tgtEl>
                                        <p:attrNameLst>
                                          <p:attrName>style.visibility</p:attrName>
                                        </p:attrNameLst>
                                      </p:cBhvr>
                                      <p:to>
                                        <p:strVal val="visible"/>
                                      </p:to>
                                    </p:set>
                                    <p:anim calcmode="lin" valueType="num">
                                      <p:cBhvr additive="base">
                                        <p:cTn id="55" dur="500" fill="hold"/>
                                        <p:tgtEl>
                                          <p:spTgt spid="4403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403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Teaching on Government</a:t>
            </a:r>
          </a:p>
        </p:txBody>
      </p:sp>
      <p:sp>
        <p:nvSpPr>
          <p:cNvPr id="45059" name="Rectangle 3"/>
          <p:cNvSpPr>
            <a:spLocks noGrp="1" noChangeArrowheads="1"/>
          </p:cNvSpPr>
          <p:nvPr>
            <p:ph type="body" idx="1"/>
          </p:nvPr>
        </p:nvSpPr>
        <p:spPr/>
        <p:txBody>
          <a:bodyPr/>
          <a:lstStyle/>
          <a:p>
            <a:r>
              <a:rPr lang="en-US" altLang="en-US"/>
              <a:t>Clearly Jesus teaches responsibility to both.</a:t>
            </a:r>
          </a:p>
          <a:p>
            <a:r>
              <a:rPr lang="en-US" altLang="en-US"/>
              <a:t>He does not, however, teach equality of authority.</a:t>
            </a:r>
          </a:p>
          <a:p>
            <a:r>
              <a:rPr lang="en-US" altLang="en-US"/>
              <a:t>He hardly pictures God as excluded from Caesar's sphere.</a:t>
            </a:r>
          </a:p>
        </p:txBody>
      </p:sp>
    </p:spTree>
    <p:custDataLst>
      <p:tags r:id="rId1"/>
    </p:custDataLst>
  </p:cSld>
  <p:clrMapOvr>
    <a:masterClrMapping/>
  </p:clrMapOvr>
  <p:transition advTm="264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059">
                                            <p:txEl>
                                              <p:pRg st="1" end="1"/>
                                            </p:txEl>
                                          </p:spTgt>
                                        </p:tgtEl>
                                        <p:attrNameLst>
                                          <p:attrName>style.visibility</p:attrName>
                                        </p:attrNameLst>
                                      </p:cBhvr>
                                      <p:to>
                                        <p:strVal val="visible"/>
                                      </p:to>
                                    </p:set>
                                    <p:anim calcmode="lin" valueType="num">
                                      <p:cBhvr additive="base">
                                        <p:cTn id="13" dur="500" fill="hold"/>
                                        <p:tgtEl>
                                          <p:spTgt spid="450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059">
                                            <p:txEl>
                                              <p:pRg st="2" end="2"/>
                                            </p:txEl>
                                          </p:spTgt>
                                        </p:tgtEl>
                                        <p:attrNameLst>
                                          <p:attrName>style.visibility</p:attrName>
                                        </p:attrNameLst>
                                      </p:cBhvr>
                                      <p:to>
                                        <p:strVal val="visible"/>
                                      </p:to>
                                    </p:set>
                                    <p:anim calcmode="lin" valueType="num">
                                      <p:cBhvr additive="base">
                                        <p:cTn id="19" dur="500" fill="hold"/>
                                        <p:tgtEl>
                                          <p:spTgt spid="450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0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Romans 13:1-7</a:t>
            </a:r>
          </a:p>
        </p:txBody>
      </p:sp>
      <p:sp>
        <p:nvSpPr>
          <p:cNvPr id="46084" name="Text Box 4"/>
          <p:cNvSpPr txBox="1">
            <a:spLocks noChangeArrowheads="1"/>
          </p:cNvSpPr>
          <p:nvPr/>
        </p:nvSpPr>
        <p:spPr bwMode="auto">
          <a:xfrm>
            <a:off x="2667000" y="1447800"/>
            <a:ext cx="5486400" cy="473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a:solidFill>
                  <a:schemeClr val="bg2"/>
                </a:solidFill>
              </a:rPr>
              <a:t>Romans 13:1-7 (NIV) Everyone must submit himself to the governing authorities… The authorities that exist have been established by God. 2 Consequently, he who rebels against the authority is rebelling against what God has instituted, and those who do so will bring judgment on themselves. 3 For rulers hold no terror for those who do right, but for those who do wrong. Do you want to be free from fear of the one in authority? Then do what is right and he will commend you. 4 For he is God's servant to do you good. But if you do wrong, be afraid, for he does not bear the sword for nothing. He is God's servant, an agent of wrath to bring punishment on the wrongdoer. 5 Therefore, it is necessary to submit to the authorities, not only because of possible punishment but also because of conscience. 6 This is also why you pay taxes, for the authorities are God's servants, who give their full time to governing. 7 Give everyone what you owe him: If you owe taxes, pay taxes; if revenue, then revenue; if respect, then respect; if honor, then honor. </a:t>
            </a:r>
          </a:p>
        </p:txBody>
      </p:sp>
    </p:spTree>
    <p:custDataLst>
      <p:tags r:id="rId1"/>
    </p:custDataLst>
  </p:cSld>
  <p:clrMapOvr>
    <a:masterClrMapping/>
  </p:clrMapOvr>
  <p:transition advTm="879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checkerboard(across)">
                                      <p:cBhvr>
                                        <p:cTn id="7"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a:t>Romans 13:1-7</a:t>
            </a:r>
          </a:p>
        </p:txBody>
      </p:sp>
      <p:sp>
        <p:nvSpPr>
          <p:cNvPr id="48131" name="Rectangle 3"/>
          <p:cNvSpPr>
            <a:spLocks noGrp="1" noChangeArrowheads="1"/>
          </p:cNvSpPr>
          <p:nvPr>
            <p:ph type="body" idx="1"/>
          </p:nvPr>
        </p:nvSpPr>
        <p:spPr/>
        <p:txBody>
          <a:bodyPr/>
          <a:lstStyle/>
          <a:p>
            <a:pPr>
              <a:lnSpc>
                <a:spcPct val="80000"/>
              </a:lnSpc>
            </a:pPr>
            <a:r>
              <a:rPr lang="en-US" altLang="en-US" sz="2000"/>
              <a:t>(verse 1) God is the source not only of authority in general, but of every particular authority as well.</a:t>
            </a:r>
          </a:p>
          <a:p>
            <a:pPr>
              <a:lnSpc>
                <a:spcPct val="80000"/>
              </a:lnSpc>
            </a:pPr>
            <a:r>
              <a:rPr lang="en-US" altLang="en-US" sz="2000"/>
              <a:t>(verse 2) Therefore we disobey God in resisting authorities.</a:t>
            </a:r>
          </a:p>
          <a:p>
            <a:pPr>
              <a:lnSpc>
                <a:spcPct val="80000"/>
              </a:lnSpc>
            </a:pPr>
            <a:r>
              <a:rPr lang="en-US" altLang="en-US" sz="2000"/>
              <a:t>(3-4) Government authority is intended to limit evil (&amp; succeeds); it serves God by rewarding righteous &amp; punishing wicked.</a:t>
            </a:r>
          </a:p>
          <a:p>
            <a:pPr>
              <a:lnSpc>
                <a:spcPct val="80000"/>
              </a:lnSpc>
            </a:pPr>
            <a:r>
              <a:rPr lang="en-US" altLang="en-US" sz="2000"/>
              <a:t>(5) Therefore we submit both to obey God &amp; avoid govt punishment.</a:t>
            </a:r>
          </a:p>
          <a:p>
            <a:pPr>
              <a:lnSpc>
                <a:spcPct val="80000"/>
              </a:lnSpc>
            </a:pPr>
            <a:r>
              <a:rPr lang="en-US" altLang="en-US" sz="2000"/>
              <a:t>(6-7) We must pay taxes, even tribute money to govt, respect its officers, submit to them.</a:t>
            </a:r>
          </a:p>
        </p:txBody>
      </p:sp>
    </p:spTree>
    <p:custDataLst>
      <p:tags r:id="rId1"/>
    </p:custDataLst>
  </p:cSld>
  <p:clrMapOvr>
    <a:masterClrMapping/>
  </p:clrMapOvr>
  <p:transition advTm="13771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additive="base">
                                        <p:cTn id="13"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131">
                                            <p:txEl>
                                              <p:pRg st="2" end="2"/>
                                            </p:txEl>
                                          </p:spTgt>
                                        </p:tgtEl>
                                        <p:attrNameLst>
                                          <p:attrName>style.visibility</p:attrName>
                                        </p:attrNameLst>
                                      </p:cBhvr>
                                      <p:to>
                                        <p:strVal val="visible"/>
                                      </p:to>
                                    </p:set>
                                    <p:anim calcmode="lin" valueType="num">
                                      <p:cBhvr additive="base">
                                        <p:cTn id="19" dur="5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131">
                                            <p:txEl>
                                              <p:pRg st="3" end="3"/>
                                            </p:txEl>
                                          </p:spTgt>
                                        </p:tgtEl>
                                        <p:attrNameLst>
                                          <p:attrName>style.visibility</p:attrName>
                                        </p:attrNameLst>
                                      </p:cBhvr>
                                      <p:to>
                                        <p:strVal val="visible"/>
                                      </p:to>
                                    </p:set>
                                    <p:anim calcmode="lin" valueType="num">
                                      <p:cBhvr additive="base">
                                        <p:cTn id="25" dur="500" fill="hold"/>
                                        <p:tgtEl>
                                          <p:spTgt spid="481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1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131">
                                            <p:txEl>
                                              <p:pRg st="4" end="4"/>
                                            </p:txEl>
                                          </p:spTgt>
                                        </p:tgtEl>
                                        <p:attrNameLst>
                                          <p:attrName>style.visibility</p:attrName>
                                        </p:attrNameLst>
                                      </p:cBhvr>
                                      <p:to>
                                        <p:strVal val="visible"/>
                                      </p:to>
                                    </p:set>
                                    <p:anim calcmode="lin" valueType="num">
                                      <p:cBhvr additive="base">
                                        <p:cTn id="31" dur="500" fill="hold"/>
                                        <p:tgtEl>
                                          <p:spTgt spid="481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1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t>1 Peter 2:11-17</a:t>
            </a:r>
          </a:p>
        </p:txBody>
      </p:sp>
      <p:sp>
        <p:nvSpPr>
          <p:cNvPr id="49156" name="Text Box 4"/>
          <p:cNvSpPr txBox="1">
            <a:spLocks noChangeArrowheads="1"/>
          </p:cNvSpPr>
          <p:nvPr/>
        </p:nvSpPr>
        <p:spPr bwMode="auto">
          <a:xfrm>
            <a:off x="2590800" y="1524000"/>
            <a:ext cx="57150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chemeClr val="bg2"/>
                </a:solidFill>
              </a:rPr>
              <a:t>1 Peter 2:11-17 (NIV) Dear friends, I urge you, as aliens and strangers in the world, to abstain from sinful desires, which war against your soul. 12 Live such good lives among the pagans that, though they accuse you of doing wrong, they may see your good deeds and glorify God on the day he visits us. 13 Submit yourselves for the Lord's sake to every authority instituted among men: whether to the king, as the supreme authority, 14 or to governors, who are sent by him to punish those who do wrong and to commend those who do right. 15 For it is God's will that by doing good you should silence the ignorant talk of foolish men. 16 Live as free men, but do not use your freedom as a cover-up for evil; live as servants of God. 17 Show proper respect to everyone: Love the brotherhood of believers, fear God, honor the king. </a:t>
            </a:r>
          </a:p>
        </p:txBody>
      </p:sp>
    </p:spTree>
    <p:custDataLst>
      <p:tags r:id="rId1"/>
    </p:custDataLst>
  </p:cSld>
  <p:clrMapOvr>
    <a:masterClrMapping/>
  </p:clrMapOvr>
  <p:transition advTm="586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9156">
                                            <p:txEl>
                                              <p:pRg st="0" end="0"/>
                                            </p:txEl>
                                          </p:spTgt>
                                        </p:tgtEl>
                                        <p:attrNameLst>
                                          <p:attrName>style.visibility</p:attrName>
                                        </p:attrNameLst>
                                      </p:cBhvr>
                                      <p:to>
                                        <p:strVal val="visible"/>
                                      </p:to>
                                    </p:set>
                                    <p:animEffect transition="in" filter="checkerboard(across)">
                                      <p:cBhvr>
                                        <p:cTn id="7" dur="500"/>
                                        <p:tgtEl>
                                          <p:spTgt spid="491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a:t>1 Peter 2:11-17</a:t>
            </a:r>
          </a:p>
        </p:txBody>
      </p:sp>
      <p:sp>
        <p:nvSpPr>
          <p:cNvPr id="51203" name="Rectangle 3"/>
          <p:cNvSpPr>
            <a:spLocks noGrp="1" noChangeArrowheads="1"/>
          </p:cNvSpPr>
          <p:nvPr>
            <p:ph type="body" idx="1"/>
          </p:nvPr>
        </p:nvSpPr>
        <p:spPr/>
        <p:txBody>
          <a:bodyPr/>
          <a:lstStyle/>
          <a:p>
            <a:pPr>
              <a:lnSpc>
                <a:spcPct val="90000"/>
              </a:lnSpc>
            </a:pPr>
            <a:r>
              <a:rPr lang="en-US" altLang="en-US" sz="2000"/>
              <a:t>(vv 11-12) We are 'strangers' here on earth, so we must resist living like 'natives'; we are to have a 'beautiful lifestyle.'</a:t>
            </a:r>
          </a:p>
          <a:p>
            <a:pPr>
              <a:lnSpc>
                <a:spcPct val="90000"/>
              </a:lnSpc>
            </a:pPr>
            <a:r>
              <a:rPr lang="en-US" altLang="en-US" sz="2000"/>
              <a:t>(13-14) This lifestyle involves submission to govt authorities for God's sake as they are intended to reward the righteous &amp; punish wicked.</a:t>
            </a:r>
          </a:p>
          <a:p>
            <a:pPr>
              <a:lnSpc>
                <a:spcPct val="90000"/>
              </a:lnSpc>
            </a:pPr>
            <a:r>
              <a:rPr lang="en-US" altLang="en-US" sz="2000"/>
              <a:t>(15) God's purpose in this is for us to "put to silence the ignorance of foolish men."</a:t>
            </a:r>
          </a:p>
          <a:p>
            <a:pPr>
              <a:lnSpc>
                <a:spcPct val="90000"/>
              </a:lnSpc>
            </a:pPr>
            <a:r>
              <a:rPr lang="en-US" altLang="en-US" sz="2000"/>
              <a:t>(16-17) Summary: Don't use your Xn freedom as pretext for wickedness; honor all, love Xns, fear God, honor the king.</a:t>
            </a:r>
          </a:p>
        </p:txBody>
      </p:sp>
    </p:spTree>
    <p:custDataLst>
      <p:tags r:id="rId1"/>
    </p:custDataLst>
  </p:cSld>
  <p:clrMapOvr>
    <a:masterClrMapping/>
  </p:clrMapOvr>
  <p:transition advTm="14250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03">
                                            <p:txEl>
                                              <p:pRg st="1" end="1"/>
                                            </p:txEl>
                                          </p:spTgt>
                                        </p:tgtEl>
                                        <p:attrNameLst>
                                          <p:attrName>style.visibility</p:attrName>
                                        </p:attrNameLst>
                                      </p:cBhvr>
                                      <p:to>
                                        <p:strVal val="visible"/>
                                      </p:to>
                                    </p:set>
                                    <p:anim calcmode="lin" valueType="num">
                                      <p:cBhvr additive="base">
                                        <p:cTn id="13" dur="5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03">
                                            <p:txEl>
                                              <p:pRg st="2" end="2"/>
                                            </p:txEl>
                                          </p:spTgt>
                                        </p:tgtEl>
                                        <p:attrNameLst>
                                          <p:attrName>style.visibility</p:attrName>
                                        </p:attrNameLst>
                                      </p:cBhvr>
                                      <p:to>
                                        <p:strVal val="visible"/>
                                      </p:to>
                                    </p:set>
                                    <p:anim calcmode="lin" valueType="num">
                                      <p:cBhvr additive="base">
                                        <p:cTn id="19" dur="5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03">
                                            <p:txEl>
                                              <p:pRg st="3" end="3"/>
                                            </p:txEl>
                                          </p:spTgt>
                                        </p:tgtEl>
                                        <p:attrNameLst>
                                          <p:attrName>style.visibility</p:attrName>
                                        </p:attrNameLst>
                                      </p:cBhvr>
                                      <p:to>
                                        <p:strVal val="visible"/>
                                      </p:to>
                                    </p:set>
                                    <p:anim calcmode="lin" valueType="num">
                                      <p:cBhvr additive="base">
                                        <p:cTn id="25" dur="500" fill="hold"/>
                                        <p:tgtEl>
                                          <p:spTgt spid="512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0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p:txBody>
          <a:bodyPr/>
          <a:lstStyle/>
          <a:p>
            <a:r>
              <a:rPr lang="en-US" altLang="en-US" sz="4400"/>
              <a:t>New Testament Teaching</a:t>
            </a:r>
          </a:p>
        </p:txBody>
      </p:sp>
      <p:sp>
        <p:nvSpPr>
          <p:cNvPr id="36867" name="Rectangle 3"/>
          <p:cNvSpPr>
            <a:spLocks noGrp="1" noChangeArrowheads="1"/>
          </p:cNvSpPr>
          <p:nvPr>
            <p:ph type="subTitle" idx="1"/>
          </p:nvPr>
        </p:nvSpPr>
        <p:spPr>
          <a:xfrm>
            <a:off x="2667000" y="3124200"/>
            <a:ext cx="5486400" cy="457200"/>
          </a:xfrm>
        </p:spPr>
        <p:txBody>
          <a:bodyPr/>
          <a:lstStyle/>
          <a:p>
            <a:r>
              <a:rPr lang="en-US" altLang="en-US" sz="2400"/>
              <a:t>Some Specific Examples</a:t>
            </a:r>
          </a:p>
        </p:txBody>
      </p:sp>
    </p:spTree>
    <p:custDataLst>
      <p:tags r:id="rId1"/>
    </p:custDataLst>
  </p:cSld>
  <p:clrMapOvr>
    <a:masterClrMapping/>
  </p:clrMapOvr>
  <p:transition advTm="71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cBhvr>
                                        <p:cTn id="7" dur="500" fill="hold"/>
                                        <p:tgtEl>
                                          <p:spTgt spid="36866"/>
                                        </p:tgtEl>
                                        <p:attrNameLst>
                                          <p:attrName>ppt_w</p:attrName>
                                        </p:attrNameLst>
                                      </p:cBhvr>
                                      <p:tavLst>
                                        <p:tav tm="0">
                                          <p:val>
                                            <p:fltVal val="0"/>
                                          </p:val>
                                        </p:tav>
                                        <p:tav tm="100000">
                                          <p:val>
                                            <p:strVal val="#ppt_w"/>
                                          </p:val>
                                        </p:tav>
                                      </p:tavLst>
                                    </p:anim>
                                    <p:anim calcmode="lin" valueType="num">
                                      <p:cBhvr>
                                        <p:cTn id="8" dur="500" fill="hold"/>
                                        <p:tgtEl>
                                          <p:spTgt spid="3686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6867">
                                            <p:txEl>
                                              <p:pRg st="0" end="0"/>
                                            </p:txEl>
                                          </p:spTgt>
                                        </p:tgtEl>
                                        <p:attrNameLst>
                                          <p:attrName>style.visibility</p:attrName>
                                        </p:attrNameLst>
                                      </p:cBhvr>
                                      <p:to>
                                        <p:strVal val="visible"/>
                                      </p:to>
                                    </p:set>
                                    <p:animEffect transition="in" filter="checkerboard(across)">
                                      <p:cBhvr>
                                        <p:cTn id="13" dur="500"/>
                                        <p:tgtEl>
                                          <p:spTgt spid="368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P spid="3686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a:t>Some Examples</a:t>
            </a:r>
          </a:p>
        </p:txBody>
      </p:sp>
      <p:sp>
        <p:nvSpPr>
          <p:cNvPr id="52227" name="Rectangle 3"/>
          <p:cNvSpPr>
            <a:spLocks noGrp="1" noChangeArrowheads="1"/>
          </p:cNvSpPr>
          <p:nvPr>
            <p:ph type="body" idx="1"/>
          </p:nvPr>
        </p:nvSpPr>
        <p:spPr/>
        <p:txBody>
          <a:bodyPr/>
          <a:lstStyle/>
          <a:p>
            <a:r>
              <a:rPr lang="en-US" altLang="en-US" sz="2400"/>
              <a:t>John the Baptist &amp; Herod Antipas (Mk 6) – John publicly rebukes political leader; no attempt to organize revolt.</a:t>
            </a:r>
          </a:p>
          <a:p>
            <a:r>
              <a:rPr lang="en-US" altLang="en-US" sz="2400"/>
              <a:t>Peter &amp; John vs temple authorities (Acts 4 &amp; 5) – P &amp; J refuse to obey authorities when they forbid what God demands; but they take consequences rather than organize a revolt; non-violent resistance.</a:t>
            </a:r>
          </a:p>
        </p:txBody>
      </p:sp>
    </p:spTree>
    <p:custDataLst>
      <p:tags r:id="rId1"/>
    </p:custDataLst>
  </p:cSld>
  <p:clrMapOvr>
    <a:masterClrMapping/>
  </p:clrMapOvr>
  <p:transition advTm="5348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a:t>Some Examples</a:t>
            </a:r>
          </a:p>
        </p:txBody>
      </p:sp>
      <p:sp>
        <p:nvSpPr>
          <p:cNvPr id="53251" name="Rectangle 3"/>
          <p:cNvSpPr>
            <a:spLocks noGrp="1" noChangeArrowheads="1"/>
          </p:cNvSpPr>
          <p:nvPr>
            <p:ph type="body" idx="1"/>
          </p:nvPr>
        </p:nvSpPr>
        <p:spPr/>
        <p:txBody>
          <a:bodyPr/>
          <a:lstStyle/>
          <a:p>
            <a:r>
              <a:rPr lang="en-US" altLang="en-US" sz="2400"/>
              <a:t>Paul &amp; Sanhedrin (Acts 23) – Paul seems to be uneasy about his remarks to High Priest &amp; his splitting Sanhedrin; this suggests our responsibility to show respect even when undeserved.</a:t>
            </a:r>
          </a:p>
          <a:p>
            <a:r>
              <a:rPr lang="en-US" altLang="en-US" sz="2400"/>
              <a:t>Paul &amp; Felix (Acts 24) – Paul appeals to evidence, witnesses; uses opportunities to present Gospel; apparently refuses to pay bribe.</a:t>
            </a:r>
          </a:p>
        </p:txBody>
      </p:sp>
    </p:spTree>
    <p:custDataLst>
      <p:tags r:id="rId1"/>
    </p:custDataLst>
  </p:cSld>
  <p:clrMapOvr>
    <a:masterClrMapping/>
  </p:clrMapOvr>
  <p:transition advTm="534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1">
                                            <p:txEl>
                                              <p:pRg st="1" end="1"/>
                                            </p:txEl>
                                          </p:spTgt>
                                        </p:tgtEl>
                                        <p:attrNameLst>
                                          <p:attrName>style.visibility</p:attrName>
                                        </p:attrNameLst>
                                      </p:cBhvr>
                                      <p:to>
                                        <p:strVal val="visible"/>
                                      </p:to>
                                    </p:set>
                                    <p:anim calcmode="lin" valueType="num">
                                      <p:cBhvr additive="base">
                                        <p:cTn id="13" dur="5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5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a:t>Two Major Areas of Concern</a:t>
            </a:r>
          </a:p>
        </p:txBody>
      </p:sp>
      <p:sp>
        <p:nvSpPr>
          <p:cNvPr id="12291" name="Rectangle 3"/>
          <p:cNvSpPr>
            <a:spLocks noGrp="1" noChangeArrowheads="1"/>
          </p:cNvSpPr>
          <p:nvPr>
            <p:ph type="body" idx="1"/>
          </p:nvPr>
        </p:nvSpPr>
        <p:spPr/>
        <p:txBody>
          <a:bodyPr/>
          <a:lstStyle/>
          <a:p>
            <a:pPr>
              <a:lnSpc>
                <a:spcPct val="90000"/>
              </a:lnSpc>
            </a:pPr>
            <a:r>
              <a:rPr lang="en-US" altLang="en-US"/>
              <a:t>(1) What is the right thing to do in each of these cases?</a:t>
            </a:r>
          </a:p>
          <a:p>
            <a:pPr>
              <a:lnSpc>
                <a:spcPct val="90000"/>
              </a:lnSpc>
            </a:pPr>
            <a:r>
              <a:rPr lang="en-US" altLang="en-US"/>
              <a:t>(2) Who has authority and how much?</a:t>
            </a:r>
          </a:p>
          <a:p>
            <a:pPr>
              <a:lnSpc>
                <a:spcPct val="90000"/>
              </a:lnSpc>
              <a:buFontTx/>
              <a:buNone/>
            </a:pPr>
            <a:r>
              <a:rPr lang="en-US" altLang="en-US"/>
              <a:t>We want to concentrate on the 2</a:t>
            </a:r>
            <a:r>
              <a:rPr lang="en-US" altLang="en-US" baseline="30000"/>
              <a:t>nd</a:t>
            </a:r>
            <a:r>
              <a:rPr lang="en-US" altLang="en-US"/>
              <a:t> area here:</a:t>
            </a:r>
          </a:p>
          <a:p>
            <a:pPr>
              <a:lnSpc>
                <a:spcPct val="90000"/>
              </a:lnSpc>
            </a:pPr>
            <a:r>
              <a:rPr lang="en-US" altLang="en-US"/>
              <a:t>What does the Bible say about the relationship of believers to the state?</a:t>
            </a:r>
          </a:p>
        </p:txBody>
      </p:sp>
    </p:spTree>
    <p:custDataLst>
      <p:tags r:id="rId1"/>
    </p:custDataLst>
  </p:cSld>
  <p:clrMapOvr>
    <a:masterClrMapping/>
  </p:clrMapOvr>
  <p:transition advTm="386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a:t>Some Examples</a:t>
            </a:r>
          </a:p>
        </p:txBody>
      </p:sp>
      <p:sp>
        <p:nvSpPr>
          <p:cNvPr id="54275" name="Rectangle 3"/>
          <p:cNvSpPr>
            <a:spLocks noGrp="1" noChangeArrowheads="1"/>
          </p:cNvSpPr>
          <p:nvPr>
            <p:ph type="body" idx="1"/>
          </p:nvPr>
        </p:nvSpPr>
        <p:spPr/>
        <p:txBody>
          <a:bodyPr/>
          <a:lstStyle/>
          <a:p>
            <a:r>
              <a:rPr lang="en-US" altLang="en-US"/>
              <a:t>Paul w/ Festus (Acts 25) – appeals to evidence; admits right of tribunal to put him to death; uses available legal remedies.</a:t>
            </a:r>
          </a:p>
          <a:p>
            <a:r>
              <a:rPr lang="en-US" altLang="en-US"/>
              <a:t>Paul w/ Festus &amp; Agrippa (Acts 26) – again uses opportunity to present Gospel.</a:t>
            </a:r>
          </a:p>
        </p:txBody>
      </p:sp>
    </p:spTree>
    <p:custDataLst>
      <p:tags r:id="rId1"/>
    </p:custDataLst>
  </p:cSld>
  <p:clrMapOvr>
    <a:masterClrMapping/>
  </p:clrMapOvr>
  <p:transition advTm="5252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additive="base">
                                        <p:cTn id="7" dur="500" fill="hold"/>
                                        <p:tgtEl>
                                          <p:spTgt spid="542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2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275">
                                            <p:txEl>
                                              <p:pRg st="1" end="1"/>
                                            </p:txEl>
                                          </p:spTgt>
                                        </p:tgtEl>
                                        <p:attrNameLst>
                                          <p:attrName>style.visibility</p:attrName>
                                        </p:attrNameLst>
                                      </p:cBhvr>
                                      <p:to>
                                        <p:strVal val="visible"/>
                                      </p:to>
                                    </p:set>
                                    <p:anim calcmode="lin" valueType="num">
                                      <p:cBhvr additive="base">
                                        <p:cTn id="13" dur="500" fill="hold"/>
                                        <p:tgtEl>
                                          <p:spTgt spid="542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27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a:t>Conclusions</a:t>
            </a:r>
          </a:p>
        </p:txBody>
      </p:sp>
      <p:sp>
        <p:nvSpPr>
          <p:cNvPr id="55299" name="Rectangle 3"/>
          <p:cNvSpPr>
            <a:spLocks noGrp="1" noChangeArrowheads="1"/>
          </p:cNvSpPr>
          <p:nvPr>
            <p:ph type="body" idx="1"/>
          </p:nvPr>
        </p:nvSpPr>
        <p:spPr/>
        <p:txBody>
          <a:bodyPr/>
          <a:lstStyle/>
          <a:p>
            <a:pPr>
              <a:lnSpc>
                <a:spcPct val="90000"/>
              </a:lnSpc>
            </a:pPr>
            <a:r>
              <a:rPr lang="en-US" altLang="en-US"/>
              <a:t>Limits to State &amp; Religious Authority</a:t>
            </a:r>
          </a:p>
          <a:p>
            <a:pPr lvl="1">
              <a:lnSpc>
                <a:spcPct val="90000"/>
              </a:lnSpc>
            </a:pPr>
            <a:r>
              <a:rPr lang="en-US" altLang="en-US"/>
              <a:t>No humans are given 'blank check' from God.</a:t>
            </a:r>
          </a:p>
          <a:p>
            <a:pPr lvl="1">
              <a:lnSpc>
                <a:spcPct val="90000"/>
              </a:lnSpc>
            </a:pPr>
            <a:r>
              <a:rPr lang="en-US" altLang="en-US"/>
              <a:t>Prophets are closest, but they are closely tested &amp; have no political power.</a:t>
            </a:r>
          </a:p>
          <a:p>
            <a:pPr lvl="1">
              <a:lnSpc>
                <a:spcPct val="90000"/>
              </a:lnSpc>
            </a:pPr>
            <a:r>
              <a:rPr lang="en-US" altLang="en-US"/>
              <a:t>The authority of religious leaders over political is persuasive &amp; moral only.</a:t>
            </a:r>
          </a:p>
        </p:txBody>
      </p:sp>
    </p:spTree>
    <p:custDataLst>
      <p:tags r:id="rId1"/>
    </p:custDataLst>
  </p:cSld>
  <p:clrMapOvr>
    <a:masterClrMapping/>
  </p:clrMapOvr>
  <p:transition advTm="5582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 calcmode="lin" valueType="num">
                                      <p:cBhvr additive="base">
                                        <p:cTn id="7" dur="500" fill="hold"/>
                                        <p:tgtEl>
                                          <p:spTgt spid="552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2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299">
                                            <p:txEl>
                                              <p:pRg st="1" end="1"/>
                                            </p:txEl>
                                          </p:spTgt>
                                        </p:tgtEl>
                                        <p:attrNameLst>
                                          <p:attrName>style.visibility</p:attrName>
                                        </p:attrNameLst>
                                      </p:cBhvr>
                                      <p:to>
                                        <p:strVal val="visible"/>
                                      </p:to>
                                    </p:set>
                                    <p:anim calcmode="lin" valueType="num">
                                      <p:cBhvr additive="base">
                                        <p:cTn id="13" dur="500" fill="hold"/>
                                        <p:tgtEl>
                                          <p:spTgt spid="552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52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5299">
                                            <p:txEl>
                                              <p:pRg st="2" end="2"/>
                                            </p:txEl>
                                          </p:spTgt>
                                        </p:tgtEl>
                                        <p:attrNameLst>
                                          <p:attrName>style.visibility</p:attrName>
                                        </p:attrNameLst>
                                      </p:cBhvr>
                                      <p:to>
                                        <p:strVal val="visible"/>
                                      </p:to>
                                    </p:set>
                                    <p:anim calcmode="lin" valueType="num">
                                      <p:cBhvr additive="base">
                                        <p:cTn id="19" dur="500" fill="hold"/>
                                        <p:tgtEl>
                                          <p:spTgt spid="552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52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5299">
                                            <p:txEl>
                                              <p:pRg st="3" end="3"/>
                                            </p:txEl>
                                          </p:spTgt>
                                        </p:tgtEl>
                                        <p:attrNameLst>
                                          <p:attrName>style.visibility</p:attrName>
                                        </p:attrNameLst>
                                      </p:cBhvr>
                                      <p:to>
                                        <p:strVal val="visible"/>
                                      </p:to>
                                    </p:set>
                                    <p:anim calcmode="lin" valueType="num">
                                      <p:cBhvr additive="base">
                                        <p:cTn id="25" dur="500" fill="hold"/>
                                        <p:tgtEl>
                                          <p:spTgt spid="552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52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a:t>Conclusions</a:t>
            </a:r>
          </a:p>
        </p:txBody>
      </p:sp>
      <p:sp>
        <p:nvSpPr>
          <p:cNvPr id="56323" name="Rectangle 3"/>
          <p:cNvSpPr>
            <a:spLocks noGrp="1" noChangeArrowheads="1"/>
          </p:cNvSpPr>
          <p:nvPr>
            <p:ph type="body" idx="1"/>
          </p:nvPr>
        </p:nvSpPr>
        <p:spPr/>
        <p:txBody>
          <a:bodyPr/>
          <a:lstStyle/>
          <a:p>
            <a:r>
              <a:rPr lang="en-US" altLang="en-US"/>
              <a:t>Obedience to God Takes Precedence.</a:t>
            </a:r>
          </a:p>
          <a:p>
            <a:pPr lvl="1"/>
            <a:r>
              <a:rPr lang="en-US" altLang="en-US"/>
              <a:t>Individuals or groups must obey their own consciences, but this does not exempt them from political penalties.</a:t>
            </a:r>
          </a:p>
          <a:p>
            <a:pPr lvl="1"/>
            <a:r>
              <a:rPr lang="en-US" altLang="en-US"/>
              <a:t>Leaders have greater responsibilities, as they have authority to punish.</a:t>
            </a:r>
          </a:p>
        </p:txBody>
      </p:sp>
    </p:spTree>
    <p:custDataLst>
      <p:tags r:id="rId1"/>
    </p:custDataLst>
  </p:cSld>
  <p:clrMapOvr>
    <a:masterClrMapping/>
  </p:clrMapOvr>
  <p:transition advTm="237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additive="base">
                                        <p:cTn id="7" dur="500" fill="hold"/>
                                        <p:tgtEl>
                                          <p:spTgt spid="563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3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323">
                                            <p:txEl>
                                              <p:pRg st="1" end="1"/>
                                            </p:txEl>
                                          </p:spTgt>
                                        </p:tgtEl>
                                        <p:attrNameLst>
                                          <p:attrName>style.visibility</p:attrName>
                                        </p:attrNameLst>
                                      </p:cBhvr>
                                      <p:to>
                                        <p:strVal val="visible"/>
                                      </p:to>
                                    </p:set>
                                    <p:anim calcmode="lin" valueType="num">
                                      <p:cBhvr additive="base">
                                        <p:cTn id="13" dur="500" fill="hold"/>
                                        <p:tgtEl>
                                          <p:spTgt spid="563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6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6323">
                                            <p:txEl>
                                              <p:pRg st="2" end="2"/>
                                            </p:txEl>
                                          </p:spTgt>
                                        </p:tgtEl>
                                        <p:attrNameLst>
                                          <p:attrName>style.visibility</p:attrName>
                                        </p:attrNameLst>
                                      </p:cBhvr>
                                      <p:to>
                                        <p:strVal val="visible"/>
                                      </p:to>
                                    </p:set>
                                    <p:anim calcmode="lin" valueType="num">
                                      <p:cBhvr additive="base">
                                        <p:cTn id="19" dur="500" fill="hold"/>
                                        <p:tgtEl>
                                          <p:spTgt spid="563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63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a:t>Conclusions</a:t>
            </a:r>
          </a:p>
        </p:txBody>
      </p:sp>
      <p:sp>
        <p:nvSpPr>
          <p:cNvPr id="57347" name="Rectangle 3"/>
          <p:cNvSpPr>
            <a:spLocks noGrp="1" noChangeArrowheads="1"/>
          </p:cNvSpPr>
          <p:nvPr>
            <p:ph type="body" idx="1"/>
          </p:nvPr>
        </p:nvSpPr>
        <p:spPr>
          <a:xfrm>
            <a:off x="2741613" y="1828800"/>
            <a:ext cx="5716587" cy="3886200"/>
          </a:xfrm>
        </p:spPr>
        <p:txBody>
          <a:bodyPr/>
          <a:lstStyle/>
          <a:p>
            <a:pPr>
              <a:lnSpc>
                <a:spcPct val="90000"/>
              </a:lnSpc>
            </a:pPr>
            <a:r>
              <a:rPr lang="en-US" altLang="en-US"/>
              <a:t>No Automatic Right to Rebel</a:t>
            </a:r>
          </a:p>
          <a:p>
            <a:pPr lvl="1">
              <a:lnSpc>
                <a:spcPct val="90000"/>
              </a:lnSpc>
            </a:pPr>
            <a:r>
              <a:rPr lang="en-US" altLang="en-US"/>
              <a:t>Disobedience of leaders does not cancel their authority over subordinates, though subordinates may need to disobey in particular points.</a:t>
            </a:r>
          </a:p>
          <a:p>
            <a:pPr lvl="1">
              <a:lnSpc>
                <a:spcPct val="90000"/>
              </a:lnSpc>
            </a:pPr>
            <a:r>
              <a:rPr lang="en-US" altLang="en-US"/>
              <a:t>Case of Ehud suggests that rebellion may need explicit revelation; no evidence for different NT ethic here.</a:t>
            </a:r>
          </a:p>
        </p:txBody>
      </p:sp>
    </p:spTree>
    <p:custDataLst>
      <p:tags r:id="rId1"/>
    </p:custDataLst>
  </p:cSld>
  <p:clrMapOvr>
    <a:masterClrMapping/>
  </p:clrMapOvr>
  <p:transition advTm="385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additive="base">
                                        <p:cTn id="7" dur="500" fill="hold"/>
                                        <p:tgtEl>
                                          <p:spTgt spid="57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3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additive="base">
                                        <p:cTn id="19" dur="500" fill="hold"/>
                                        <p:tgtEl>
                                          <p:spTgt spid="573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34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ChangeArrowheads="1"/>
          </p:cNvSpPr>
          <p:nvPr>
            <p:ph type="ctrTitle"/>
          </p:nvPr>
        </p:nvSpPr>
        <p:spPr/>
        <p:txBody>
          <a:bodyPr/>
          <a:lstStyle/>
          <a:p>
            <a:r>
              <a:rPr lang="en-US" altLang="en-US" sz="4400"/>
              <a:t>The End</a:t>
            </a:r>
          </a:p>
        </p:txBody>
      </p:sp>
      <p:sp>
        <p:nvSpPr>
          <p:cNvPr id="58373" name="Rectangle 5"/>
          <p:cNvSpPr>
            <a:spLocks noGrp="1" noChangeArrowheads="1"/>
          </p:cNvSpPr>
          <p:nvPr>
            <p:ph type="subTitle" idx="1"/>
          </p:nvPr>
        </p:nvSpPr>
        <p:spPr>
          <a:xfrm>
            <a:off x="2743200" y="2743200"/>
            <a:ext cx="5486400" cy="1066800"/>
          </a:xfrm>
        </p:spPr>
        <p:txBody>
          <a:bodyPr/>
          <a:lstStyle/>
          <a:p>
            <a:r>
              <a:rPr lang="en-US" altLang="en-US" sz="2400"/>
              <a:t>Give Caesar what belongs to Caesar, but give God what belongs to God.</a:t>
            </a:r>
          </a:p>
        </p:txBody>
      </p:sp>
    </p:spTree>
    <p:custDataLst>
      <p:tags r:id="rId1"/>
    </p:custDataLst>
  </p:cSld>
  <p:clrMapOvr>
    <a:masterClrMapping/>
  </p:clrMapOvr>
  <p:transition advTm="149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p:cTn id="7" dur="500" fill="hold"/>
                                        <p:tgtEl>
                                          <p:spTgt spid="58372"/>
                                        </p:tgtEl>
                                        <p:attrNameLst>
                                          <p:attrName>ppt_w</p:attrName>
                                        </p:attrNameLst>
                                      </p:cBhvr>
                                      <p:tavLst>
                                        <p:tav tm="0">
                                          <p:val>
                                            <p:fltVal val="0"/>
                                          </p:val>
                                        </p:tav>
                                        <p:tav tm="100000">
                                          <p:val>
                                            <p:strVal val="#ppt_w"/>
                                          </p:val>
                                        </p:tav>
                                      </p:tavLst>
                                    </p:anim>
                                    <p:anim calcmode="lin" valueType="num">
                                      <p:cBhvr>
                                        <p:cTn id="8" dur="500" fill="hold"/>
                                        <p:tgtEl>
                                          <p:spTgt spid="5837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8373">
                                            <p:txEl>
                                              <p:pRg st="0" end="0"/>
                                            </p:txEl>
                                          </p:spTgt>
                                        </p:tgtEl>
                                        <p:attrNameLst>
                                          <p:attrName>style.visibility</p:attrName>
                                        </p:attrNameLst>
                                      </p:cBhvr>
                                      <p:to>
                                        <p:strVal val="visible"/>
                                      </p:to>
                                    </p:set>
                                    <p:animEffect transition="in" filter="checkerboard(across)">
                                      <p:cBhvr>
                                        <p:cTn id="13" dur="500"/>
                                        <p:tgtEl>
                                          <p:spTgt spid="583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p:bldP spid="5837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ctrTitle"/>
          </p:nvPr>
        </p:nvSpPr>
        <p:spPr/>
        <p:txBody>
          <a:bodyPr/>
          <a:lstStyle/>
          <a:p>
            <a:r>
              <a:rPr lang="en-US" altLang="en-US" sz="4400"/>
              <a:t>Old Testament Background</a:t>
            </a:r>
          </a:p>
        </p:txBody>
      </p:sp>
      <p:sp>
        <p:nvSpPr>
          <p:cNvPr id="13317"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74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500" fill="hold"/>
                                        <p:tgtEl>
                                          <p:spTgt spid="13316"/>
                                        </p:tgtEl>
                                        <p:attrNameLst>
                                          <p:attrName>ppt_w</p:attrName>
                                        </p:attrNameLst>
                                      </p:cBhvr>
                                      <p:tavLst>
                                        <p:tav tm="0">
                                          <p:val>
                                            <p:fltVal val="0"/>
                                          </p:val>
                                        </p:tav>
                                        <p:tav tm="100000">
                                          <p:val>
                                            <p:strVal val="#ppt_w"/>
                                          </p:val>
                                        </p:tav>
                                      </p:tavLst>
                                    </p:anim>
                                    <p:anim calcmode="lin" valueType="num">
                                      <p:cBhvr>
                                        <p:cTn id="8" dur="500" fill="hold"/>
                                        <p:tgtEl>
                                          <p:spTgt spid="133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a:t>Creation (Genesis 1 &amp; 2)</a:t>
            </a:r>
          </a:p>
        </p:txBody>
      </p:sp>
      <p:sp>
        <p:nvSpPr>
          <p:cNvPr id="15363" name="Rectangle 3"/>
          <p:cNvSpPr>
            <a:spLocks noGrp="1" noChangeArrowheads="1"/>
          </p:cNvSpPr>
          <p:nvPr>
            <p:ph type="body" idx="1"/>
          </p:nvPr>
        </p:nvSpPr>
        <p:spPr/>
        <p:txBody>
          <a:bodyPr/>
          <a:lstStyle/>
          <a:p>
            <a:pPr>
              <a:lnSpc>
                <a:spcPct val="90000"/>
              </a:lnSpc>
            </a:pPr>
            <a:r>
              <a:rPr lang="en-US" altLang="en-US" sz="2400"/>
              <a:t>God has created both earth &amp; mankind, so He owns them to use as He sees fit.</a:t>
            </a:r>
          </a:p>
          <a:p>
            <a:pPr>
              <a:lnSpc>
                <a:spcPct val="90000"/>
              </a:lnSpc>
            </a:pPr>
            <a:r>
              <a:rPr lang="en-US" altLang="en-US" sz="2400"/>
              <a:t>Humans do not absolutely own themselves or anything else, but hold these things as property in trust from God.</a:t>
            </a:r>
          </a:p>
          <a:p>
            <a:pPr>
              <a:lnSpc>
                <a:spcPct val="90000"/>
              </a:lnSpc>
            </a:pPr>
            <a:r>
              <a:rPr lang="en-US" altLang="en-US" sz="2400"/>
              <a:t>Biblical view contrasts with:</a:t>
            </a:r>
          </a:p>
          <a:p>
            <a:pPr lvl="1">
              <a:lnSpc>
                <a:spcPct val="90000"/>
              </a:lnSpc>
            </a:pPr>
            <a:r>
              <a:rPr lang="en-US" altLang="en-US" sz="2000"/>
              <a:t>Statism – state has absolute authority</a:t>
            </a:r>
          </a:p>
          <a:p>
            <a:pPr lvl="1">
              <a:lnSpc>
                <a:spcPct val="90000"/>
              </a:lnSpc>
            </a:pPr>
            <a:r>
              <a:rPr lang="en-US" altLang="en-US" sz="2000"/>
              <a:t>Individualism – individual has absolute authority</a:t>
            </a:r>
          </a:p>
        </p:txBody>
      </p:sp>
    </p:spTree>
    <p:custDataLst>
      <p:tags r:id="rId1"/>
    </p:custDataLst>
  </p:cSld>
  <p:clrMapOvr>
    <a:masterClrMapping/>
  </p:clrMapOvr>
  <p:transition advTm="539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 calcmode="lin" valueType="num">
                                      <p:cBhvr additive="base">
                                        <p:cTn id="31"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God</a:t>
            </a:r>
            <a:r>
              <a:rPr lang="en-US" altLang="en-US">
                <a:cs typeface="Arial" charset="0"/>
              </a:rPr>
              <a:t>'</a:t>
            </a:r>
            <a:r>
              <a:rPr lang="en-US" altLang="en-US"/>
              <a:t>s Worldwide Covenants</a:t>
            </a:r>
          </a:p>
        </p:txBody>
      </p:sp>
      <p:sp>
        <p:nvSpPr>
          <p:cNvPr id="16387" name="Rectangle 3"/>
          <p:cNvSpPr>
            <a:spLocks noGrp="1" noChangeArrowheads="1"/>
          </p:cNvSpPr>
          <p:nvPr>
            <p:ph type="body" idx="1"/>
          </p:nvPr>
        </p:nvSpPr>
        <p:spPr/>
        <p:txBody>
          <a:bodyPr/>
          <a:lstStyle/>
          <a:p>
            <a:pPr>
              <a:lnSpc>
                <a:spcPct val="80000"/>
              </a:lnSpc>
              <a:buFontTx/>
              <a:buNone/>
            </a:pPr>
            <a:r>
              <a:rPr lang="en-US" altLang="en-US" sz="2400" b="1"/>
              <a:t>Adamic</a:t>
            </a:r>
            <a:r>
              <a:rPr lang="en-US" altLang="en-US" sz="2400"/>
              <a:t> (Genesis 1:28; 2:15-25)</a:t>
            </a:r>
          </a:p>
          <a:p>
            <a:pPr>
              <a:lnSpc>
                <a:spcPct val="80000"/>
              </a:lnSpc>
            </a:pPr>
            <a:r>
              <a:rPr lang="en-US" altLang="en-US" sz="2400"/>
              <a:t>Mankind is given authority over earth, plants &amp; animals.</a:t>
            </a:r>
          </a:p>
          <a:p>
            <a:pPr>
              <a:lnSpc>
                <a:spcPct val="80000"/>
              </a:lnSpc>
            </a:pPr>
            <a:r>
              <a:rPr lang="en-US" altLang="en-US" sz="2400"/>
              <a:t>Family authority is also established.</a:t>
            </a:r>
          </a:p>
          <a:p>
            <a:pPr>
              <a:lnSpc>
                <a:spcPct val="80000"/>
              </a:lnSpc>
            </a:pPr>
            <a:r>
              <a:rPr lang="en-US" altLang="en-US" sz="2400"/>
              <a:t>The Fall did not nullify this disposition, but made it more difficult.</a:t>
            </a:r>
          </a:p>
          <a:p>
            <a:pPr>
              <a:lnSpc>
                <a:spcPct val="80000"/>
              </a:lnSpc>
            </a:pPr>
            <a:r>
              <a:rPr lang="en-US" altLang="en-US" sz="2400"/>
              <a:t>Here we have the origin of human authority, property, crime.</a:t>
            </a:r>
          </a:p>
          <a:p>
            <a:pPr>
              <a:lnSpc>
                <a:spcPct val="80000"/>
              </a:lnSpc>
            </a:pPr>
            <a:r>
              <a:rPr lang="en-US" altLang="en-US" sz="2400"/>
              <a:t>Nothing explicit on government beyond the family.</a:t>
            </a:r>
          </a:p>
        </p:txBody>
      </p:sp>
    </p:spTree>
    <p:custDataLst>
      <p:tags r:id="rId1"/>
    </p:custDataLst>
  </p:cSld>
  <p:clrMapOvr>
    <a:masterClrMapping/>
  </p:clrMapOvr>
  <p:transition advTm="928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additive="base">
                                        <p:cTn id="19"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7">
                                            <p:txEl>
                                              <p:pRg st="3" end="3"/>
                                            </p:txEl>
                                          </p:spTgt>
                                        </p:tgtEl>
                                        <p:attrNameLst>
                                          <p:attrName>style.visibility</p:attrName>
                                        </p:attrNameLst>
                                      </p:cBhvr>
                                      <p:to>
                                        <p:strVal val="visible"/>
                                      </p:to>
                                    </p:set>
                                    <p:anim calcmode="lin" valueType="num">
                                      <p:cBhvr additive="base">
                                        <p:cTn id="25"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7">
                                            <p:txEl>
                                              <p:pRg st="4" end="4"/>
                                            </p:txEl>
                                          </p:spTgt>
                                        </p:tgtEl>
                                        <p:attrNameLst>
                                          <p:attrName>style.visibility</p:attrName>
                                        </p:attrNameLst>
                                      </p:cBhvr>
                                      <p:to>
                                        <p:strVal val="visible"/>
                                      </p:to>
                                    </p:set>
                                    <p:anim calcmode="lin" valueType="num">
                                      <p:cBhvr additive="base">
                                        <p:cTn id="31" dur="5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387">
                                            <p:txEl>
                                              <p:pRg st="5" end="5"/>
                                            </p:txEl>
                                          </p:spTgt>
                                        </p:tgtEl>
                                        <p:attrNameLst>
                                          <p:attrName>style.visibility</p:attrName>
                                        </p:attrNameLst>
                                      </p:cBhvr>
                                      <p:to>
                                        <p:strVal val="visible"/>
                                      </p:to>
                                    </p:set>
                                    <p:anim calcmode="lin" valueType="num">
                                      <p:cBhvr additive="base">
                                        <p:cTn id="37" dur="500" fill="hold"/>
                                        <p:tgtEl>
                                          <p:spTgt spid="163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38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God's Worldwide Covenants</a:t>
            </a:r>
          </a:p>
        </p:txBody>
      </p:sp>
      <p:sp>
        <p:nvSpPr>
          <p:cNvPr id="17411" name="Rectangle 3"/>
          <p:cNvSpPr>
            <a:spLocks noGrp="1" noChangeArrowheads="1"/>
          </p:cNvSpPr>
          <p:nvPr>
            <p:ph type="body" idx="1"/>
          </p:nvPr>
        </p:nvSpPr>
        <p:spPr/>
        <p:txBody>
          <a:bodyPr/>
          <a:lstStyle/>
          <a:p>
            <a:pPr>
              <a:lnSpc>
                <a:spcPct val="90000"/>
              </a:lnSpc>
              <a:buFontTx/>
              <a:buNone/>
            </a:pPr>
            <a:r>
              <a:rPr lang="en-US" altLang="en-US" b="1"/>
              <a:t>Noachian</a:t>
            </a:r>
            <a:r>
              <a:rPr lang="en-US" altLang="en-US"/>
              <a:t> (Genesis 9:1-17)</a:t>
            </a:r>
          </a:p>
          <a:p>
            <a:pPr>
              <a:lnSpc>
                <a:spcPct val="90000"/>
              </a:lnSpc>
            </a:pPr>
            <a:r>
              <a:rPr lang="en-US" altLang="en-US"/>
              <a:t>This apparently extends man's authority over other humans, when compared with cases of Cain, Lamech earlier.</a:t>
            </a:r>
          </a:p>
          <a:p>
            <a:pPr>
              <a:lnSpc>
                <a:spcPct val="90000"/>
              </a:lnSpc>
            </a:pPr>
            <a:r>
              <a:rPr lang="en-US" altLang="en-US"/>
              <a:t>Looks like some sort of government is instituted with power of life &amp; death to punish sin.</a:t>
            </a:r>
          </a:p>
        </p:txBody>
      </p:sp>
    </p:spTree>
    <p:custDataLst>
      <p:tags r:id="rId1"/>
    </p:custDataLst>
  </p:cSld>
  <p:clrMapOvr>
    <a:masterClrMapping/>
  </p:clrMapOvr>
  <p:transition advTm="496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additive="base">
                                        <p:cTn id="19"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a:t>God's Limitations on Mankind in These Covenants</a:t>
            </a:r>
          </a:p>
        </p:txBody>
      </p:sp>
      <p:sp>
        <p:nvSpPr>
          <p:cNvPr id="18435" name="Rectangle 3"/>
          <p:cNvSpPr>
            <a:spLocks noGrp="1" noChangeArrowheads="1"/>
          </p:cNvSpPr>
          <p:nvPr>
            <p:ph type="body" idx="1"/>
          </p:nvPr>
        </p:nvSpPr>
        <p:spPr/>
        <p:txBody>
          <a:bodyPr/>
          <a:lstStyle/>
          <a:p>
            <a:pPr>
              <a:buFontTx/>
              <a:buNone/>
            </a:pPr>
            <a:r>
              <a:rPr lang="en-US" altLang="en-US" sz="2400"/>
              <a:t>Seen in God's Judgments:</a:t>
            </a:r>
          </a:p>
          <a:p>
            <a:r>
              <a:rPr lang="en-US" altLang="en-US" sz="2400"/>
              <a:t>Flood (Gen 6-8) – for general wickedness</a:t>
            </a:r>
          </a:p>
          <a:p>
            <a:r>
              <a:rPr lang="en-US" altLang="en-US" sz="2400"/>
              <a:t>Babel (Gen 11) – for pride, disobedience</a:t>
            </a:r>
          </a:p>
          <a:p>
            <a:r>
              <a:rPr lang="en-US" altLang="en-US" sz="2400"/>
              <a:t>Sodom &amp; Gomorrah (Gen 18-19) – for great wickedness, sodomy, misuse of wealth</a:t>
            </a:r>
          </a:p>
          <a:p>
            <a:pPr lvl="1"/>
            <a:r>
              <a:rPr lang="en-US" altLang="en-US" sz="2000"/>
              <a:t>Note protective function of righteous</a:t>
            </a:r>
          </a:p>
        </p:txBody>
      </p:sp>
    </p:spTree>
    <p:custDataLst>
      <p:tags r:id="rId1"/>
    </p:custDataLst>
  </p:cSld>
  <p:clrMapOvr>
    <a:masterClrMapping/>
  </p:clrMapOvr>
  <p:transition advTm="1151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 calcmode="lin" valueType="num">
                                      <p:cBhvr additive="base">
                                        <p:cTn id="13"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 calcmode="lin" valueType="num">
                                      <p:cBhvr additive="base">
                                        <p:cTn id="19"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435">
                                            <p:txEl>
                                              <p:pRg st="3" end="3"/>
                                            </p:txEl>
                                          </p:spTgt>
                                        </p:tgtEl>
                                        <p:attrNameLst>
                                          <p:attrName>style.visibility</p:attrName>
                                        </p:attrNameLst>
                                      </p:cBhvr>
                                      <p:to>
                                        <p:strVal val="visible"/>
                                      </p:to>
                                    </p:set>
                                    <p:anim calcmode="lin" valueType="num">
                                      <p:cBhvr additive="base">
                                        <p:cTn id="25" dur="5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435">
                                            <p:txEl>
                                              <p:pRg st="4" end="4"/>
                                            </p:txEl>
                                          </p:spTgt>
                                        </p:tgtEl>
                                        <p:attrNameLst>
                                          <p:attrName>style.visibility</p:attrName>
                                        </p:attrNameLst>
                                      </p:cBhvr>
                                      <p:to>
                                        <p:strVal val="visible"/>
                                      </p:to>
                                    </p:set>
                                    <p:anim calcmode="lin" valueType="num">
                                      <p:cBhvr additive="base">
                                        <p:cTn id="31" dur="5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43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2.8"/>
</p:tagLst>
</file>

<file path=ppt/tags/tag10.xml><?xml version="1.0" encoding="utf-8"?>
<p:tagLst xmlns:a="http://schemas.openxmlformats.org/drawingml/2006/main" xmlns:r="http://schemas.openxmlformats.org/officeDocument/2006/relationships" xmlns:p="http://schemas.openxmlformats.org/presentationml/2006/main">
  <p:tag name="TIMING" val="|7|16.1|8.5|22.7|14|10.3|7.7"/>
</p:tagLst>
</file>

<file path=ppt/tags/tag11.xml><?xml version="1.0" encoding="utf-8"?>
<p:tagLst xmlns:a="http://schemas.openxmlformats.org/drawingml/2006/main" xmlns:r="http://schemas.openxmlformats.org/officeDocument/2006/relationships" xmlns:p="http://schemas.openxmlformats.org/presentationml/2006/main">
  <p:tag name="TIMING" val="|0.4|3.8|11.1|2.2|2.9|13.5|5.6|19.8"/>
</p:tagLst>
</file>

<file path=ppt/tags/tag12.xml><?xml version="1.0" encoding="utf-8"?>
<p:tagLst xmlns:a="http://schemas.openxmlformats.org/drawingml/2006/main" xmlns:r="http://schemas.openxmlformats.org/officeDocument/2006/relationships" xmlns:p="http://schemas.openxmlformats.org/presentationml/2006/main">
  <p:tag name="TIMING" val="|3|11.8"/>
</p:tagLst>
</file>

<file path=ppt/tags/tag13.xml><?xml version="1.0" encoding="utf-8"?>
<p:tagLst xmlns:a="http://schemas.openxmlformats.org/drawingml/2006/main" xmlns:r="http://schemas.openxmlformats.org/officeDocument/2006/relationships" xmlns:p="http://schemas.openxmlformats.org/presentationml/2006/main">
  <p:tag name="TIMING" val="|1.8|7.9|17.8"/>
</p:tagLst>
</file>

<file path=ppt/tags/tag14.xml><?xml version="1.0" encoding="utf-8"?>
<p:tagLst xmlns:a="http://schemas.openxmlformats.org/drawingml/2006/main" xmlns:r="http://schemas.openxmlformats.org/officeDocument/2006/relationships" xmlns:p="http://schemas.openxmlformats.org/presentationml/2006/main">
  <p:tag name="TIMING" val="|0.4|18.8|10.8"/>
</p:tagLst>
</file>

<file path=ppt/tags/tag15.xml><?xml version="1.0" encoding="utf-8"?>
<p:tagLst xmlns:a="http://schemas.openxmlformats.org/drawingml/2006/main" xmlns:r="http://schemas.openxmlformats.org/officeDocument/2006/relationships" xmlns:p="http://schemas.openxmlformats.org/presentationml/2006/main">
  <p:tag name="TIMING" val="|0.4|2.5|58.8|134.6"/>
</p:tagLst>
</file>

<file path=ppt/tags/tag16.xml><?xml version="1.0" encoding="utf-8"?>
<p:tagLst xmlns:a="http://schemas.openxmlformats.org/drawingml/2006/main" xmlns:r="http://schemas.openxmlformats.org/officeDocument/2006/relationships" xmlns:p="http://schemas.openxmlformats.org/presentationml/2006/main">
  <p:tag name="TIMING" val="|10.8|7|26|41.5|43|4.9|51.8|85.9|75.2"/>
</p:tagLst>
</file>

<file path=ppt/tags/tag17.xml><?xml version="1.0" encoding="utf-8"?>
<p:tagLst xmlns:a="http://schemas.openxmlformats.org/drawingml/2006/main" xmlns:r="http://schemas.openxmlformats.org/officeDocument/2006/relationships" xmlns:p="http://schemas.openxmlformats.org/presentationml/2006/main">
  <p:tag name="TIMING" val="|0.4|4.8|48"/>
</p:tagLst>
</file>

<file path=ppt/tags/tag18.xml><?xml version="1.0" encoding="utf-8"?>
<p:tagLst xmlns:a="http://schemas.openxmlformats.org/drawingml/2006/main" xmlns:r="http://schemas.openxmlformats.org/officeDocument/2006/relationships" xmlns:p="http://schemas.openxmlformats.org/presentationml/2006/main">
  <p:tag name="TIMING" val="|18.2|6.2|2.2|1.9|3.9|4.7|2.6|5.7|2.9"/>
</p:tagLst>
</file>

<file path=ppt/tags/tag19.xml><?xml version="1.0" encoding="utf-8"?>
<p:tagLst xmlns:a="http://schemas.openxmlformats.org/drawingml/2006/main" xmlns:r="http://schemas.openxmlformats.org/officeDocument/2006/relationships" xmlns:p="http://schemas.openxmlformats.org/presentationml/2006/main">
  <p:tag name="TIMING" val="|3.2|118.1"/>
</p:tagLst>
</file>

<file path=ppt/tags/tag2.xml><?xml version="1.0" encoding="utf-8"?>
<p:tagLst xmlns:a="http://schemas.openxmlformats.org/drawingml/2006/main" xmlns:r="http://schemas.openxmlformats.org/officeDocument/2006/relationships" xmlns:p="http://schemas.openxmlformats.org/presentationml/2006/main">
  <p:tag name="TIMING" val="|0.8|5.2|0.7|0.6"/>
</p:tagLst>
</file>

<file path=ppt/tags/tag20.xml><?xml version="1.0" encoding="utf-8"?>
<p:tagLst xmlns:a="http://schemas.openxmlformats.org/drawingml/2006/main" xmlns:r="http://schemas.openxmlformats.org/officeDocument/2006/relationships" xmlns:p="http://schemas.openxmlformats.org/presentationml/2006/main">
  <p:tag name="TIMING" val="|0.5|56.8|27.4|30.3"/>
</p:tagLst>
</file>

<file path=ppt/tags/tag21.xml><?xml version="1.0" encoding="utf-8"?>
<p:tagLst xmlns:a="http://schemas.openxmlformats.org/drawingml/2006/main" xmlns:r="http://schemas.openxmlformats.org/officeDocument/2006/relationships" xmlns:p="http://schemas.openxmlformats.org/presentationml/2006/main">
  <p:tag name="TIMING" val="|0.4"/>
</p:tagLst>
</file>

<file path=ppt/tags/tag22.xml><?xml version="1.0" encoding="utf-8"?>
<p:tagLst xmlns:a="http://schemas.openxmlformats.org/drawingml/2006/main" xmlns:r="http://schemas.openxmlformats.org/officeDocument/2006/relationships" xmlns:p="http://schemas.openxmlformats.org/presentationml/2006/main">
  <p:tag name="TIMING" val="|2.4|41|17.8"/>
</p:tagLst>
</file>

<file path=ppt/tags/tag23.xml><?xml version="1.0" encoding="utf-8"?>
<p:tagLst xmlns:a="http://schemas.openxmlformats.org/drawingml/2006/main" xmlns:r="http://schemas.openxmlformats.org/officeDocument/2006/relationships" xmlns:p="http://schemas.openxmlformats.org/presentationml/2006/main">
  <p:tag name="TIMING" val="|0.6"/>
</p:tagLst>
</file>

<file path=ppt/tags/tag24.xml><?xml version="1.0" encoding="utf-8"?>
<p:tagLst xmlns:a="http://schemas.openxmlformats.org/drawingml/2006/main" xmlns:r="http://schemas.openxmlformats.org/officeDocument/2006/relationships" xmlns:p="http://schemas.openxmlformats.org/presentationml/2006/main">
  <p:tag name="TIMING" val="|1.2"/>
</p:tagLst>
</file>

<file path=ppt/tags/tag25.xml><?xml version="1.0" encoding="utf-8"?>
<p:tagLst xmlns:a="http://schemas.openxmlformats.org/drawingml/2006/main" xmlns:r="http://schemas.openxmlformats.org/officeDocument/2006/relationships" xmlns:p="http://schemas.openxmlformats.org/presentationml/2006/main">
  <p:tag name="TIMING" val="|0.4|2.1"/>
</p:tagLst>
</file>

<file path=ppt/tags/tag26.xml><?xml version="1.0" encoding="utf-8"?>
<p:tagLst xmlns:a="http://schemas.openxmlformats.org/drawingml/2006/main" xmlns:r="http://schemas.openxmlformats.org/officeDocument/2006/relationships" xmlns:p="http://schemas.openxmlformats.org/presentationml/2006/main">
  <p:tag name="TIMING" val="|0.3"/>
</p:tagLst>
</file>

<file path=ppt/tags/tag27.xml><?xml version="1.0" encoding="utf-8"?>
<p:tagLst xmlns:a="http://schemas.openxmlformats.org/drawingml/2006/main" xmlns:r="http://schemas.openxmlformats.org/officeDocument/2006/relationships" xmlns:p="http://schemas.openxmlformats.org/presentationml/2006/main">
  <p:tag name="TIMING" val="|0.4|13|16.2|14.8|18.9|22.8|24.5"/>
</p:tagLst>
</file>

<file path=ppt/tags/tag28.xml><?xml version="1.0" encoding="utf-8"?>
<p:tagLst xmlns:a="http://schemas.openxmlformats.org/drawingml/2006/main" xmlns:r="http://schemas.openxmlformats.org/officeDocument/2006/relationships" xmlns:p="http://schemas.openxmlformats.org/presentationml/2006/main">
  <p:tag name="TIMING" val="|0.6|5.7|37.8|22.7|30.7|4.3|13|9.7"/>
</p:tagLst>
</file>

<file path=ppt/tags/tag29.xml><?xml version="1.0" encoding="utf-8"?>
<p:tagLst xmlns:a="http://schemas.openxmlformats.org/drawingml/2006/main" xmlns:r="http://schemas.openxmlformats.org/officeDocument/2006/relationships" xmlns:p="http://schemas.openxmlformats.org/presentationml/2006/main">
  <p:tag name="TIMING" val="|1.7|36.9|4.9|27.3|8.2|13.5"/>
</p:tagLst>
</file>

<file path=ppt/tags/tag3.xml><?xml version="1.0" encoding="utf-8"?>
<p:tagLst xmlns:a="http://schemas.openxmlformats.org/drawingml/2006/main" xmlns:r="http://schemas.openxmlformats.org/officeDocument/2006/relationships" xmlns:p="http://schemas.openxmlformats.org/presentationml/2006/main">
  <p:tag name="TIMING" val="|0.6|10.4|3.3|4.4|4.1|4.8"/>
</p:tagLst>
</file>

<file path=ppt/tags/tag30.xml><?xml version="1.0" encoding="utf-8"?>
<p:tagLst xmlns:a="http://schemas.openxmlformats.org/drawingml/2006/main" xmlns:r="http://schemas.openxmlformats.org/officeDocument/2006/relationships" xmlns:p="http://schemas.openxmlformats.org/presentationml/2006/main">
  <p:tag name="TIMING" val="|3.6|8.1|14.8"/>
</p:tagLst>
</file>

<file path=ppt/tags/tag31.xml><?xml version="1.0" encoding="utf-8"?>
<p:tagLst xmlns:a="http://schemas.openxmlformats.org/drawingml/2006/main" xmlns:r="http://schemas.openxmlformats.org/officeDocument/2006/relationships" xmlns:p="http://schemas.openxmlformats.org/presentationml/2006/main">
  <p:tag name="TIMING" val="|1.8|11|7.9|6.1|6.6|6.1|7.6|1.3|1.7"/>
</p:tagLst>
</file>

<file path=ppt/tags/tag32.xml><?xml version="1.0" encoding="utf-8"?>
<p:tagLst xmlns:a="http://schemas.openxmlformats.org/drawingml/2006/main" xmlns:r="http://schemas.openxmlformats.org/officeDocument/2006/relationships" xmlns:p="http://schemas.openxmlformats.org/presentationml/2006/main">
  <p:tag name="TIMING" val="|0.2|5.2|4.6"/>
</p:tagLst>
</file>

<file path=ppt/tags/tag33.xml><?xml version="1.0" encoding="utf-8"?>
<p:tagLst xmlns:a="http://schemas.openxmlformats.org/drawingml/2006/main" xmlns:r="http://schemas.openxmlformats.org/officeDocument/2006/relationships" xmlns:p="http://schemas.openxmlformats.org/presentationml/2006/main">
  <p:tag name="TIMING" val="|0.8"/>
</p:tagLst>
</file>

<file path=ppt/tags/tag34.xml><?xml version="1.0" encoding="utf-8"?>
<p:tagLst xmlns:a="http://schemas.openxmlformats.org/drawingml/2006/main" xmlns:r="http://schemas.openxmlformats.org/officeDocument/2006/relationships" xmlns:p="http://schemas.openxmlformats.org/presentationml/2006/main">
  <p:tag name="TIMING" val="|0.3|20.7|34.3|62.4|7.4"/>
</p:tagLst>
</file>

<file path=ppt/tags/tag35.xml><?xml version="1.0" encoding="utf-8"?>
<p:tagLst xmlns:a="http://schemas.openxmlformats.org/drawingml/2006/main" xmlns:r="http://schemas.openxmlformats.org/officeDocument/2006/relationships" xmlns:p="http://schemas.openxmlformats.org/presentationml/2006/main">
  <p:tag name="TIMING" val="|5.4"/>
</p:tagLst>
</file>

<file path=ppt/tags/tag36.xml><?xml version="1.0" encoding="utf-8"?>
<p:tagLst xmlns:a="http://schemas.openxmlformats.org/drawingml/2006/main" xmlns:r="http://schemas.openxmlformats.org/officeDocument/2006/relationships" xmlns:p="http://schemas.openxmlformats.org/presentationml/2006/main">
  <p:tag name="TIMING" val="|0.4|24.9|28.6|35.6"/>
</p:tagLst>
</file>

<file path=ppt/tags/tag37.xml><?xml version="1.0" encoding="utf-8"?>
<p:tagLst xmlns:a="http://schemas.openxmlformats.org/drawingml/2006/main" xmlns:r="http://schemas.openxmlformats.org/officeDocument/2006/relationships" xmlns:p="http://schemas.openxmlformats.org/presentationml/2006/main">
  <p:tag name="TIMING" val="|0.3|1.2"/>
</p:tagLst>
</file>

<file path=ppt/tags/tag38.xml><?xml version="1.0" encoding="utf-8"?>
<p:tagLst xmlns:a="http://schemas.openxmlformats.org/drawingml/2006/main" xmlns:r="http://schemas.openxmlformats.org/officeDocument/2006/relationships" xmlns:p="http://schemas.openxmlformats.org/presentationml/2006/main">
  <p:tag name="TIMING" val="|0.4|30.2"/>
</p:tagLst>
</file>

<file path=ppt/tags/tag39.xml><?xml version="1.0" encoding="utf-8"?>
<p:tagLst xmlns:a="http://schemas.openxmlformats.org/drawingml/2006/main" xmlns:r="http://schemas.openxmlformats.org/officeDocument/2006/relationships" xmlns:p="http://schemas.openxmlformats.org/presentationml/2006/main">
  <p:tag name="TIMING" val="|0.3|26.1"/>
</p:tagLst>
</file>

<file path=ppt/tags/tag4.xml><?xml version="1.0" encoding="utf-8"?>
<p:tagLst xmlns:a="http://schemas.openxmlformats.org/drawingml/2006/main" xmlns:r="http://schemas.openxmlformats.org/officeDocument/2006/relationships" xmlns:p="http://schemas.openxmlformats.org/presentationml/2006/main">
  <p:tag name="TIMING" val="|4.4|4.7|5.4|16.6"/>
</p:tagLst>
</file>

<file path=ppt/tags/tag40.xml><?xml version="1.0" encoding="utf-8"?>
<p:tagLst xmlns:a="http://schemas.openxmlformats.org/drawingml/2006/main" xmlns:r="http://schemas.openxmlformats.org/officeDocument/2006/relationships" xmlns:p="http://schemas.openxmlformats.org/presentationml/2006/main">
  <p:tag name="TIMING" val="|0.3|33.5"/>
</p:tagLst>
</file>

<file path=ppt/tags/tag41.xml><?xml version="1.0" encoding="utf-8"?>
<p:tagLst xmlns:a="http://schemas.openxmlformats.org/drawingml/2006/main" xmlns:r="http://schemas.openxmlformats.org/officeDocument/2006/relationships" xmlns:p="http://schemas.openxmlformats.org/presentationml/2006/main">
  <p:tag name="TIMING" val="|2.6|8.8|21.1|11.2"/>
</p:tagLst>
</file>

<file path=ppt/tags/tag42.xml><?xml version="1.0" encoding="utf-8"?>
<p:tagLst xmlns:a="http://schemas.openxmlformats.org/drawingml/2006/main" xmlns:r="http://schemas.openxmlformats.org/officeDocument/2006/relationships" xmlns:p="http://schemas.openxmlformats.org/presentationml/2006/main">
  <p:tag name="TIMING" val="|0.3|3.3|12.4"/>
</p:tagLst>
</file>

<file path=ppt/tags/tag43.xml><?xml version="1.0" encoding="utf-8"?>
<p:tagLst xmlns:a="http://schemas.openxmlformats.org/drawingml/2006/main" xmlns:r="http://schemas.openxmlformats.org/officeDocument/2006/relationships" xmlns:p="http://schemas.openxmlformats.org/presentationml/2006/main">
  <p:tag name="TIMING" val="|0.5|4.2|13.2"/>
</p:tagLst>
</file>

<file path=ppt/tags/tag44.xml><?xml version="1.0" encoding="utf-8"?>
<p:tagLst xmlns:a="http://schemas.openxmlformats.org/drawingml/2006/main" xmlns:r="http://schemas.openxmlformats.org/officeDocument/2006/relationships" xmlns:p="http://schemas.openxmlformats.org/presentationml/2006/main">
  <p:tag name="TIMING" val="|2.3|3.1"/>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ags/tag6.xml><?xml version="1.0" encoding="utf-8"?>
<p:tagLst xmlns:a="http://schemas.openxmlformats.org/drawingml/2006/main" xmlns:r="http://schemas.openxmlformats.org/officeDocument/2006/relationships" xmlns:p="http://schemas.openxmlformats.org/presentationml/2006/main">
  <p:tag name="TIMING" val="|5.5|10.3|12.2|2.3|6.6"/>
</p:tagLst>
</file>

<file path=ppt/tags/tag7.xml><?xml version="1.0" encoding="utf-8"?>
<p:tagLst xmlns:a="http://schemas.openxmlformats.org/drawingml/2006/main" xmlns:r="http://schemas.openxmlformats.org/officeDocument/2006/relationships" xmlns:p="http://schemas.openxmlformats.org/presentationml/2006/main">
  <p:tag name="TIMING" val="|16.8|14.2|6.8|23.4|14.8|8.1"/>
</p:tagLst>
</file>

<file path=ppt/tags/tag8.xml><?xml version="1.0" encoding="utf-8"?>
<p:tagLst xmlns:a="http://schemas.openxmlformats.org/drawingml/2006/main" xmlns:r="http://schemas.openxmlformats.org/officeDocument/2006/relationships" xmlns:p="http://schemas.openxmlformats.org/presentationml/2006/main">
  <p:tag name="TIMING" val="|1.3|13.1|14.2"/>
</p:tagLst>
</file>

<file path=ppt/tags/tag9.xml><?xml version="1.0" encoding="utf-8"?>
<p:tagLst xmlns:a="http://schemas.openxmlformats.org/drawingml/2006/main" xmlns:r="http://schemas.openxmlformats.org/officeDocument/2006/relationships" xmlns:p="http://schemas.openxmlformats.org/presentationml/2006/main">
  <p:tag name="TIMING" val="|6.4|3.8|8.4|19.1|25.5"/>
</p:tagLst>
</file>

<file path=ppt/theme/theme1.xml><?xml version="1.0" encoding="utf-8"?>
<a:theme xmlns:a="http://schemas.openxmlformats.org/drawingml/2006/main" name="Corinthian columns design template">
  <a:themeElements>
    <a:clrScheme name="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Corinthian columns design template">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Corinthian columns design template</Template>
  <TotalTime>332</TotalTime>
  <Words>2511</Words>
  <Application>Microsoft Office PowerPoint</Application>
  <PresentationFormat>On-screen Show (4:3)</PresentationFormat>
  <Paragraphs>206</Paragraphs>
  <Slides>44</Slides>
  <Notes>1</Notes>
  <HiddenSlides>0</HiddenSlides>
  <MMClips>1</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Corinthian columns design template</vt:lpstr>
      <vt:lpstr>Christians  &amp; the State</vt:lpstr>
      <vt:lpstr>Introduction</vt:lpstr>
      <vt:lpstr>Some of the Tensions</vt:lpstr>
      <vt:lpstr>Two Major Areas of Concern</vt:lpstr>
      <vt:lpstr>Old Testament Background</vt:lpstr>
      <vt:lpstr>Creation (Genesis 1 &amp; 2)</vt:lpstr>
      <vt:lpstr>God's Worldwide Covenants</vt:lpstr>
      <vt:lpstr>God's Worldwide Covenants</vt:lpstr>
      <vt:lpstr>God's Limitations on Mankind in These Covenants</vt:lpstr>
      <vt:lpstr>God's Limitations on Mankind in These Covenants</vt:lpstr>
      <vt:lpstr>God's Limitations on Mankind in These Covenants</vt:lpstr>
      <vt:lpstr>God's Covenants w/ Israel</vt:lpstr>
      <vt:lpstr>God's Covenants w/ Israel</vt:lpstr>
      <vt:lpstr>God's Covenants w/ Israel</vt:lpstr>
      <vt:lpstr>God's Covenants w/ Israel</vt:lpstr>
      <vt:lpstr>Interactions of  Individuals &amp; Officers</vt:lpstr>
      <vt:lpstr>Interactions of  Individuals &amp; Officers</vt:lpstr>
      <vt:lpstr>Proverbs on Duties</vt:lpstr>
      <vt:lpstr>Duties of King</vt:lpstr>
      <vt:lpstr>Duties of King</vt:lpstr>
      <vt:lpstr>Duties of King</vt:lpstr>
      <vt:lpstr>Duties of citizen</vt:lpstr>
      <vt:lpstr>Duties of citizen</vt:lpstr>
      <vt:lpstr>Duties of citizen</vt:lpstr>
      <vt:lpstr>New Testament Teaching</vt:lpstr>
      <vt:lpstr>Matthew 22:15-22</vt:lpstr>
      <vt:lpstr>Background on Passage</vt:lpstr>
      <vt:lpstr>Background on Passage</vt:lpstr>
      <vt:lpstr>Background on Passage</vt:lpstr>
      <vt:lpstr>Jesus' Answer</vt:lpstr>
      <vt:lpstr>Teaching on Government</vt:lpstr>
      <vt:lpstr>Teaching on Government</vt:lpstr>
      <vt:lpstr>Romans 13:1-7</vt:lpstr>
      <vt:lpstr>Romans 13:1-7</vt:lpstr>
      <vt:lpstr>1 Peter 2:11-17</vt:lpstr>
      <vt:lpstr>1 Peter 2:11-17</vt:lpstr>
      <vt:lpstr>New Testament Teaching</vt:lpstr>
      <vt:lpstr>Some Examples</vt:lpstr>
      <vt:lpstr>Some Examples</vt:lpstr>
      <vt:lpstr>Some Examples</vt:lpstr>
      <vt:lpstr>Conclusions</vt:lpstr>
      <vt:lpstr>Conclusions</vt:lpstr>
      <vt:lpstr>Conclusions</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Christians &amp; the State</dc:title>
  <dc:creator>rnewman</dc:creator>
  <cp:lastModifiedBy>Newman</cp:lastModifiedBy>
  <cp:revision>139</cp:revision>
  <dcterms:created xsi:type="dcterms:W3CDTF">2007-03-24T20:40:56Z</dcterms:created>
  <dcterms:modified xsi:type="dcterms:W3CDTF">2015-07-03T00:17:07Z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TC011594391033</vt:lpwstr>
  </property>
</Properties>
</file>