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4" r:id="rId5"/>
    <p:sldId id="267" r:id="rId6"/>
    <p:sldId id="261" r:id="rId7"/>
    <p:sldId id="262" r:id="rId8"/>
    <p:sldId id="265" r:id="rId9"/>
    <p:sldId id="266" r:id="rId10"/>
    <p:sldId id="268" r:id="rId11"/>
    <p:sldId id="269" r:id="rId12"/>
    <p:sldId id="271" r:id="rId13"/>
    <p:sldId id="272" r:id="rId14"/>
    <p:sldId id="270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06CCB-A8E4-49C7-B243-52AA65BECE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37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DC1F5-E47E-427E-943F-7D9801E32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6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CDDD0-3DF3-4372-9A33-9B17E33F5F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9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EFBA71F-055B-46BE-B4E2-0A8F974DD5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12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3E4-401E-4785-B7F6-2DC74735B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524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FD574-B8AA-4087-8C69-16F97D5ACF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43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CAFE2-4011-42FF-BA1D-0705EE473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83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C6B44-BAB3-46C1-BAB2-AC4C293D4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45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5975F-FF58-462B-BCAD-49E34E9BA2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0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37F81-F471-4469-A4EE-411528BF9C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4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FE899-503C-4A65-B8E6-663836EEAE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49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CBDD4-35E6-4907-83ED-C8183B39CA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29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DBA8637-B431-4233-834B-886E54F6C1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ubble-deep-field-northern-detail-rw-cap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92150"/>
            <a:ext cx="7315200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Cosmos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Robert C. Newman</a:t>
            </a:r>
          </a:p>
        </p:txBody>
      </p:sp>
      <p:pic>
        <p:nvPicPr>
          <p:cNvPr id="2" name="Cosmo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58626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dwarf_galax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0"/>
            <a:ext cx="6667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488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Local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638800" y="762000"/>
            <a:ext cx="289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Local Group</a:t>
            </a:r>
          </a:p>
        </p:txBody>
      </p:sp>
    </p:spTree>
  </p:cSld>
  <p:clrMapOvr>
    <a:masterClrMapping/>
  </p:clrMapOvr>
  <p:transition advTm="6047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galaxy-cluster-abell1689-desk-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486400" y="609600"/>
            <a:ext cx="3124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Galaxy Cluster Abell 1689</a:t>
            </a:r>
          </a:p>
        </p:txBody>
      </p:sp>
    </p:spTree>
  </p:cSld>
  <p:clrMapOvr>
    <a:masterClrMapping/>
  </p:clrMapOvr>
  <p:transition advTm="3039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ridges&amp;vo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0"/>
            <a:ext cx="5454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845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uperclusters_atlasofthe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1438"/>
            <a:ext cx="7162800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486400" y="457200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Superclusters</a:t>
            </a:r>
          </a:p>
        </p:txBody>
      </p:sp>
    </p:spTree>
  </p:cSld>
  <p:clrMapOvr>
    <a:masterClrMapping/>
  </p:clrMapOvr>
  <p:transition advTm="6664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h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6781800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629400" y="533400"/>
            <a:ext cx="22098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Hubble Space Telescope</a:t>
            </a:r>
          </a:p>
        </p:txBody>
      </p:sp>
    </p:spTree>
  </p:cSld>
  <p:clrMapOvr>
    <a:masterClrMapping/>
  </p:clrMapOvr>
  <p:transition advTm="1484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ubble-deep-field-northern-detail-rw-ca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5200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05200" y="45720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Hubble Deep Field, 1996</a:t>
            </a:r>
          </a:p>
        </p:txBody>
      </p:sp>
    </p:spTree>
  </p:cSld>
  <p:clrMapOvr>
    <a:masterClrMapping/>
  </p:clrMapOvr>
  <p:transition advTm="8867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ubbleUD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886200" y="685800"/>
            <a:ext cx="480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Ultra Deep Field, 2003/4</a:t>
            </a:r>
          </a:p>
        </p:txBody>
      </p:sp>
    </p:spTree>
  </p:cSld>
  <p:clrMapOvr>
    <a:masterClrMapping/>
  </p:clrMapOvr>
  <p:transition advTm="3428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OBE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4213"/>
            <a:ext cx="6400800" cy="54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324600" y="228600"/>
            <a:ext cx="24384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Cosmic Background Explorer</a:t>
            </a:r>
          </a:p>
        </p:txBody>
      </p:sp>
    </p:spTree>
  </p:cSld>
  <p:clrMapOvr>
    <a:masterClrMapping/>
  </p:clrMapOvr>
  <p:transition advTm="8817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OBE_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3657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019800" y="1066800"/>
            <a:ext cx="274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COBE Observations</a:t>
            </a:r>
          </a:p>
        </p:txBody>
      </p:sp>
    </p:spTree>
  </p:cSld>
  <p:clrMapOvr>
    <a:masterClrMapping/>
  </p:clrMapOvr>
  <p:transition advTm="6561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Cosmos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Carl Sagan said: </a:t>
            </a:r>
            <a:r>
              <a:rPr lang="en-US" altLang="en-US">
                <a:cs typeface="Arial" charset="0"/>
              </a:rPr>
              <a:t>"</a:t>
            </a:r>
            <a:r>
              <a:rPr lang="en-US" altLang="en-US"/>
              <a:t>The cosmos is all that is, or ever was, or ever will be.</a:t>
            </a:r>
            <a:r>
              <a:rPr lang="en-US" altLang="en-US">
                <a:cs typeface="Arial" charset="0"/>
              </a:rPr>
              <a:t>"</a:t>
            </a:r>
          </a:p>
          <a:p>
            <a:r>
              <a:rPr lang="en-US" altLang="en-US"/>
              <a:t>If Christianity is true, Sagan is mistaken.</a:t>
            </a:r>
          </a:p>
          <a:p>
            <a:r>
              <a:rPr lang="en-US" altLang="en-US"/>
              <a:t>But we can perhaps define the cosmos as </a:t>
            </a:r>
            <a:r>
              <a:rPr lang="en-US" altLang="en-US">
                <a:cs typeface="Arial" charset="0"/>
              </a:rPr>
              <a:t>"</a:t>
            </a:r>
            <a:r>
              <a:rPr lang="en-US" altLang="en-US"/>
              <a:t>All that we humans can see from in here where we have been placed.</a:t>
            </a:r>
            <a:r>
              <a:rPr lang="en-US" altLang="en-US">
                <a:cs typeface="Arial" charset="0"/>
              </a:rPr>
              <a:t>"</a:t>
            </a:r>
          </a:p>
          <a:p>
            <a:r>
              <a:rPr lang="en-US" altLang="en-US"/>
              <a:t>Usually the terms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cosmos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and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universe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are used interchangeably.</a:t>
            </a:r>
          </a:p>
        </p:txBody>
      </p:sp>
    </p:spTree>
    <p:custDataLst>
      <p:tags r:id="rId1"/>
    </p:custDataLst>
  </p:cSld>
  <p:clrMapOvr>
    <a:masterClrMapping/>
  </p:clrMapOvr>
  <p:transition advTm="25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W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35013"/>
            <a:ext cx="8153400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191000" y="457200"/>
            <a:ext cx="4267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Wilkinson Microwave Anisotropy Probe</a:t>
            </a:r>
          </a:p>
        </p:txBody>
      </p:sp>
    </p:spTree>
  </p:cSld>
  <p:clrMapOvr>
    <a:masterClrMapping/>
  </p:clrMapOvr>
  <p:transition advTm="1202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96111main_COBE-WMA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0"/>
            <a:ext cx="562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11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ubble-deep-field-northern-detail-rw-ca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92150"/>
            <a:ext cx="7315200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Observation &amp; Theory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3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Observation &amp; Theory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We have now given you a quick tour of observations.</a:t>
            </a:r>
          </a:p>
          <a:p>
            <a:r>
              <a:rPr lang="en-US" altLang="en-US"/>
              <a:t>Here we will consider how these have interacted with theory.</a:t>
            </a:r>
          </a:p>
          <a:p>
            <a:r>
              <a:rPr lang="en-US" altLang="en-US"/>
              <a:t>We give a sketch of cosmological theories.</a:t>
            </a:r>
          </a:p>
          <a:p>
            <a:r>
              <a:rPr lang="en-US" altLang="en-US"/>
              <a:t>Then we note the triumph of the big-bang.</a:t>
            </a:r>
          </a:p>
          <a:p>
            <a:r>
              <a:rPr lang="en-US" altLang="en-US"/>
              <a:t>Finally, we ask, </a:t>
            </a:r>
            <a:r>
              <a:rPr lang="en-US" altLang="en-US">
                <a:cs typeface="Arial" charset="0"/>
              </a:rPr>
              <a:t>"</a:t>
            </a:r>
            <a:r>
              <a:rPr lang="en-US" altLang="en-US"/>
              <a:t>Where do we go from here?</a:t>
            </a:r>
            <a:r>
              <a:rPr lang="en-US" altLang="en-US">
                <a:cs typeface="Arial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20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Cosmological Theories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At the beginning of the 20</a:t>
            </a:r>
            <a:r>
              <a:rPr lang="en-US" altLang="en-US" baseline="30000"/>
              <a:t>th</a:t>
            </a:r>
            <a:r>
              <a:rPr lang="en-US" altLang="en-US"/>
              <a:t> century, many astronomers thought that the universe had always existed, and that it was basically static.</a:t>
            </a:r>
          </a:p>
          <a:p>
            <a:r>
              <a:rPr lang="en-US" altLang="en-US"/>
              <a:t>No one knew how stars burned, so they weren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t sure how long they would last.</a:t>
            </a:r>
          </a:p>
          <a:p>
            <a:r>
              <a:rPr lang="en-US" altLang="en-US"/>
              <a:t>Einstein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s general theory of relativity began to change all that.</a:t>
            </a:r>
          </a:p>
        </p:txBody>
      </p:sp>
    </p:spTree>
    <p:custDataLst>
      <p:tags r:id="rId1"/>
    </p:custDataLst>
  </p:cSld>
  <p:clrMapOvr>
    <a:masterClrMapping/>
  </p:clrMapOvr>
  <p:transition advTm="23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General Relativity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When applied to the universe, Einstein saw that this predicted an expanding or contracting universe.</a:t>
            </a:r>
          </a:p>
          <a:p>
            <a:pPr>
              <a:lnSpc>
                <a:spcPct val="90000"/>
              </a:lnSpc>
            </a:pPr>
            <a:r>
              <a:rPr lang="en-US" altLang="en-US"/>
              <a:t>Since no one thought that was the case, Einstein added a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fudge factor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to make it static.</a:t>
            </a:r>
          </a:p>
          <a:p>
            <a:pPr>
              <a:lnSpc>
                <a:spcPct val="90000"/>
              </a:lnSpc>
            </a:pPr>
            <a:r>
              <a:rPr lang="en-US" altLang="en-US"/>
              <a:t>But observations of galaxies in the 1910s and 20s by Slipher and Hubble showed the galaxies were moving apart.</a:t>
            </a:r>
          </a:p>
        </p:txBody>
      </p:sp>
    </p:spTree>
    <p:custDataLst>
      <p:tags r:id="rId1"/>
    </p:custDataLst>
  </p:cSld>
  <p:clrMapOvr>
    <a:masterClrMapping/>
  </p:clrMapOvr>
  <p:transition advTm="22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Big-Bang Theory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 the late 1920s, George Lemaitre proposed what later came to be called the big-bang theory.</a:t>
            </a:r>
          </a:p>
          <a:p>
            <a:r>
              <a:rPr lang="en-US" altLang="en-US"/>
              <a:t>He suggested that the universe was expanding from a very hot dense state, which he presumed to be creation.</a:t>
            </a:r>
          </a:p>
          <a:p>
            <a:r>
              <a:rPr lang="en-US" altLang="en-US"/>
              <a:t>Many were unhappy with this, as they didn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t like the concept of a creation.</a:t>
            </a:r>
          </a:p>
        </p:txBody>
      </p:sp>
    </p:spTree>
    <p:custDataLst>
      <p:tags r:id="rId1"/>
    </p:custDataLst>
  </p:cSld>
  <p:clrMapOvr>
    <a:masterClrMapping/>
  </p:clrMapOvr>
  <p:transition advTm="19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Alternatives to Creation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Some modified the big-bang theory to avoid a creation, by having one or more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bounces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in the history of the universe.</a:t>
            </a:r>
          </a:p>
          <a:p>
            <a:r>
              <a:rPr lang="en-US" altLang="en-US"/>
              <a:t>Others proposed a steady-state theory, in which an infinite, eternal universe is continually expanding and adding more matter in such a way as to always look the same.</a:t>
            </a:r>
          </a:p>
        </p:txBody>
      </p:sp>
    </p:spTree>
    <p:custDataLst>
      <p:tags r:id="rId1"/>
    </p:custDataLst>
  </p:cSld>
  <p:clrMapOvr>
    <a:masterClrMapping/>
  </p:clrMapOvr>
  <p:transition advTm="20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Observations &amp; the Steady-State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Attempts to count the number of galaxies in a given volume at increasing distances suggested the universe was more crowded earlier in its history.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This became even more obvious when quasars were discovered in the 1960s and the same test was applied to them.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steady-state theory had predicted that the density of the universe was constant everywhere in time and this didn’t seem to be the case.</a:t>
            </a:r>
          </a:p>
        </p:txBody>
      </p:sp>
    </p:spTree>
    <p:custDataLst>
      <p:tags r:id="rId1"/>
    </p:custDataLst>
  </p:cSld>
  <p:clrMapOvr>
    <a:masterClrMapping/>
  </p:clrMapOvr>
  <p:transition advTm="51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The Cosmic Blackbody Radiation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Also in the mid-1960s, Penzias and Wilson discovered that the sky was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glowing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in all directions at microwave frequencies.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This had been predicted years before as a consequence of big bang theories.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In the following years, this radiation was carefully measured at various wavelengths and found to fit the predicted blackbody spectrum.</a:t>
            </a:r>
          </a:p>
        </p:txBody>
      </p:sp>
    </p:spTree>
    <p:custDataLst>
      <p:tags r:id="rId1"/>
    </p:custDataLst>
  </p:cSld>
  <p:clrMapOvr>
    <a:masterClrMapping/>
  </p:clrMapOvr>
  <p:transition advTm="20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Cosmos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So the topics we want to look at for this lecture are:</a:t>
            </a:r>
          </a:p>
          <a:p>
            <a:pPr lvl="1"/>
            <a:r>
              <a:rPr lang="en-US" altLang="en-US" sz="2400"/>
              <a:t>What can we see from in here?</a:t>
            </a:r>
          </a:p>
          <a:p>
            <a:pPr lvl="1"/>
            <a:r>
              <a:rPr lang="en-US" altLang="en-US" sz="2400"/>
              <a:t>How have our observations &amp; our theorizing interacted?</a:t>
            </a:r>
          </a:p>
          <a:p>
            <a:r>
              <a:rPr lang="en-US" altLang="en-US" sz="2800"/>
              <a:t>Let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s take these topics in that order.</a:t>
            </a:r>
          </a:p>
        </p:txBody>
      </p:sp>
      <p:pic>
        <p:nvPicPr>
          <p:cNvPr id="10245" name="Picture 5" descr="AmAstronom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147888"/>
            <a:ext cx="3581400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1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OBEbb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31825"/>
            <a:ext cx="6629400" cy="55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498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Triumph of the Big Bang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essentially eliminated the steady-state theories from competition, leaving the field to varieties of the big bang.</a:t>
            </a:r>
          </a:p>
          <a:p>
            <a:r>
              <a:rPr lang="en-US" altLang="en-US"/>
              <a:t>Since then, the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bouncing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varieties of the big bang have been eliminated as no way has been found to convert a collapsing universe into an expanding one.</a:t>
            </a:r>
          </a:p>
        </p:txBody>
      </p:sp>
    </p:spTree>
    <p:custDataLst>
      <p:tags r:id="rId1"/>
    </p:custDataLst>
  </p:cSld>
  <p:clrMapOvr>
    <a:masterClrMapping/>
  </p:clrMapOvr>
  <p:transition advTm="20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We Go from Here?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simplest reading for the big bang would be a creation event at the bang.</a:t>
            </a:r>
          </a:p>
          <a:p>
            <a:r>
              <a:rPr lang="en-US" altLang="en-US"/>
              <a:t>Scientists who don’t believe in a God prefer to think of our universe as just a bubble formed in an infinite, eternal, static universe.</a:t>
            </a:r>
          </a:p>
          <a:p>
            <a:r>
              <a:rPr lang="en-US" altLang="en-US"/>
              <a:t>So far, we have no clear evidence of more universes than our own.</a:t>
            </a:r>
          </a:p>
        </p:txBody>
      </p:sp>
    </p:spTree>
    <p:custDataLst>
      <p:tags r:id="rId1"/>
    </p:custDataLst>
  </p:cSld>
  <p:clrMapOvr>
    <a:masterClrMapping/>
  </p:clrMapOvr>
  <p:transition advTm="24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Dark Matter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It has been known for many years that there is not enough visible matter in the galaxies to hold them together.</a:t>
            </a:r>
          </a:p>
          <a:p>
            <a:r>
              <a:rPr lang="en-US" altLang="en-US"/>
              <a:t>This led to the proposal of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dark matter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(which we cannot see) as the source of the additional gravity.</a:t>
            </a:r>
          </a:p>
          <a:p>
            <a:r>
              <a:rPr lang="en-US" altLang="en-US"/>
              <a:t>This has apparently been confirmed by the recent data from WMAP.</a:t>
            </a:r>
          </a:p>
        </p:txBody>
      </p:sp>
    </p:spTree>
    <p:custDataLst>
      <p:tags r:id="rId1"/>
    </p:custDataLst>
  </p:cSld>
  <p:clrMapOvr>
    <a:masterClrMapping/>
  </p:clrMapOvr>
  <p:transition advTm="24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Dark Energy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 the past few years, it has become apparent that (contrary to all expectations) our universe is expanding faster than it was earlier in its history.</a:t>
            </a:r>
          </a:p>
          <a:p>
            <a:r>
              <a:rPr lang="en-US" altLang="en-US"/>
              <a:t>A quantity called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dark energy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is proposed to explain this acceleration of our universe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s expansion.</a:t>
            </a:r>
          </a:p>
        </p:txBody>
      </p:sp>
    </p:spTree>
    <p:custDataLst>
      <p:tags r:id="rId1"/>
    </p:custDataLst>
  </p:cSld>
  <p:clrMapOvr>
    <a:masterClrMapping/>
  </p:clrMapOvr>
  <p:transition advTm="16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hubble-deep-field-northern-detail-rw-ca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92150"/>
            <a:ext cx="7315200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End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48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ubble-deep-field-northern-detail-rw-ca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92150"/>
            <a:ext cx="7315200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Looking Out…</a:t>
            </a:r>
            <a:br>
              <a:rPr lang="en-US" altLang="en-US"/>
            </a:br>
            <a:r>
              <a:rPr lang="en-US" altLang="en-US"/>
              <a:t>Further &amp; Further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5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aech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"/>
          <a:stretch>
            <a:fillRect/>
          </a:stretch>
        </p:blipFill>
        <p:spPr bwMode="auto">
          <a:xfrm>
            <a:off x="914400" y="347663"/>
            <a:ext cx="7315200" cy="61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190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Nearest Stars</a:t>
            </a:r>
          </a:p>
        </p:txBody>
      </p:sp>
    </p:spTree>
  </p:cSld>
  <p:clrMapOvr>
    <a:masterClrMapping/>
  </p:clrMapOvr>
  <p:transition advTm="9450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250ly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6838"/>
            <a:ext cx="7239000" cy="659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781800" y="609600"/>
            <a:ext cx="1752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Stars to 250 ly</a:t>
            </a:r>
          </a:p>
        </p:txBody>
      </p:sp>
    </p:spTree>
  </p:cSld>
  <p:clrMapOvr>
    <a:masterClrMapping/>
  </p:clrMapOvr>
  <p:transition advTm="9547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osmos15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319088"/>
            <a:ext cx="62103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934200" y="304800"/>
            <a:ext cx="198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The Local Bubble</a:t>
            </a:r>
          </a:p>
        </p:txBody>
      </p:sp>
    </p:spTree>
  </p:cSld>
  <p:clrMapOvr>
    <a:masterClrMapping/>
  </p:clrMapOvr>
  <p:transition advTm="5738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84375main_kepler-target-region-galaxy-closeup_800-6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"/>
          <a:stretch>
            <a:fillRect/>
          </a:stretch>
        </p:blipFill>
        <p:spPr bwMode="auto">
          <a:xfrm>
            <a:off x="914400" y="685800"/>
            <a:ext cx="7239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838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ilky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867400" y="685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Our Galaxy</a:t>
            </a:r>
          </a:p>
        </p:txBody>
      </p:sp>
    </p:spTree>
  </p:cSld>
  <p:clrMapOvr>
    <a:masterClrMapping/>
  </p:clrMapOvr>
  <p:transition advTm="53487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0.3|2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.6|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|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7|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2|1.8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2.2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|3.3|2.3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.9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7|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8|7"/>
</p:tagLst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811</Words>
  <Application>Microsoft Office PowerPoint</Application>
  <PresentationFormat>On-screen Show (4:3)</PresentationFormat>
  <Paragraphs>71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The Cosmos</vt:lpstr>
      <vt:lpstr>The Cosmos</vt:lpstr>
      <vt:lpstr>The Cosmos</vt:lpstr>
      <vt:lpstr>Looking Out… Further &amp; Further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 &amp; Theory</vt:lpstr>
      <vt:lpstr>Observation &amp; Theory</vt:lpstr>
      <vt:lpstr>Cosmological Theories</vt:lpstr>
      <vt:lpstr>General Relativity</vt:lpstr>
      <vt:lpstr>The Big-Bang Theory</vt:lpstr>
      <vt:lpstr>Alternatives to Creation</vt:lpstr>
      <vt:lpstr>Observations &amp; the Steady-State</vt:lpstr>
      <vt:lpstr>The Cosmic Blackbody Radiation</vt:lpstr>
      <vt:lpstr>PowerPoint Presentation</vt:lpstr>
      <vt:lpstr>Triumph of the Big Bang</vt:lpstr>
      <vt:lpstr>Where Do We Go from Here?</vt:lpstr>
      <vt:lpstr>Dark Matter</vt:lpstr>
      <vt:lpstr>Dark Energy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Cosmos</dc:title>
  <dc:creator>rnewman</dc:creator>
  <cp:lastModifiedBy>Newman</cp:lastModifiedBy>
  <cp:revision>89</cp:revision>
  <dcterms:created xsi:type="dcterms:W3CDTF">2009-04-04T17:23:05Z</dcterms:created>
  <dcterms:modified xsi:type="dcterms:W3CDTF">2015-07-03T14:21:58Z</dcterms:modified>
</cp:coreProperties>
</file>