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246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246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6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7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247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47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20A6F7-0CBE-4669-B06D-B550B9F216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91F69-3CD9-4737-B2A8-166F22C2A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2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9F331-8909-4646-8171-FB82FFF7D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18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6CF2CD-7C20-43A3-83E7-B496C33C1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676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6430DC-6457-427C-B78B-9285ECF34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40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ADF-EC8D-413B-A48F-39D006D37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15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F3ADB-DC68-4421-8A44-C3B821F2F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78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6A5B8-6ED6-4490-801E-260745940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56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EFBA0-B294-466B-A149-A60470CA8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84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CA7A-A3C8-4909-924E-E42B8AC25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75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77A2F-7486-4C5E-A154-91949C255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78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DD28-3C40-4611-BE8D-C62DDACF5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87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C387-4D37-49B1-A386-D6611B70F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47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4BAAAD4-4B68-4CAB-82BB-5D89224165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reation-God's h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0213"/>
            <a:ext cx="4657725" cy="33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3813" y="762000"/>
            <a:ext cx="7772400" cy="2133600"/>
          </a:xfrm>
        </p:spPr>
        <p:txBody>
          <a:bodyPr/>
          <a:lstStyle/>
          <a:p>
            <a:r>
              <a:rPr lang="en-US" altLang="en-US" sz="5400"/>
              <a:t>Discovering God</a:t>
            </a:r>
            <a:r>
              <a:rPr lang="en-US" altLang="en-US" sz="5400">
                <a:cs typeface="Tahoma" pitchFamily="34" charset="0"/>
              </a:rPr>
              <a:t>'</a:t>
            </a:r>
            <a:r>
              <a:rPr lang="en-US" altLang="en-US" sz="5400"/>
              <a:t>s Fingerprints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Why the Christian Faith </a:t>
            </a:r>
          </a:p>
          <a:p>
            <a:r>
              <a:rPr lang="en-US" altLang="en-US"/>
              <a:t>Makes Sense</a:t>
            </a:r>
          </a:p>
          <a:p>
            <a:r>
              <a:rPr lang="en-US" altLang="en-US" i="1">
                <a:solidFill>
                  <a:schemeClr val="tx2"/>
                </a:solidFill>
              </a:rPr>
              <a:t>Robert C. Newman</a:t>
            </a:r>
          </a:p>
        </p:txBody>
      </p:sp>
      <p:pic>
        <p:nvPicPr>
          <p:cNvPr id="2" name="DiscGdF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674" grpId="0" autoUpdateAnimBg="0"/>
      <p:bldP spid="2867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in Inanimate Nature</a:t>
            </a:r>
          </a:p>
        </p:txBody>
      </p:sp>
      <p:pic>
        <p:nvPicPr>
          <p:cNvPr id="40966" name="Picture 6" descr="BS01143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2398713"/>
            <a:ext cx="3810000" cy="3733800"/>
          </a:xfrm>
        </p:spPr>
        <p:txBody>
          <a:bodyPr/>
          <a:lstStyle/>
          <a:p>
            <a:r>
              <a:rPr lang="en-US" altLang="en-US" sz="2800"/>
              <a:t>Chemistry looks designed.</a:t>
            </a:r>
          </a:p>
          <a:p>
            <a:r>
              <a:rPr lang="en-US" altLang="en-US" sz="2800"/>
              <a:t>Environment looks designed.</a:t>
            </a:r>
          </a:p>
          <a:p>
            <a:r>
              <a:rPr lang="en-US" altLang="en-US" sz="2800"/>
              <a:t>Basic forces look designed.</a:t>
            </a:r>
          </a:p>
        </p:txBody>
      </p:sp>
    </p:spTree>
    <p:custDataLst>
      <p:tags r:id="rId1"/>
    </p:custDataLst>
  </p:cSld>
  <p:clrMapOvr>
    <a:masterClrMapping/>
  </p:clrMapOvr>
  <p:transition advTm="1886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in Chemistry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Carbon – unique in length of chains formed; in nearly equal-energy bonds.</a:t>
            </a:r>
          </a:p>
          <a:p>
            <a:r>
              <a:rPr lang="en-US" altLang="en-US" sz="2400"/>
              <a:t>Water – unique in high heat capacity, universal solvent, expansion on freezing.</a:t>
            </a:r>
          </a:p>
          <a:p>
            <a:r>
              <a:rPr lang="en-US" altLang="en-US" sz="2400"/>
              <a:t>Phosphorus – unique in ability to transfer energy.</a:t>
            </a:r>
          </a:p>
        </p:txBody>
      </p:sp>
      <p:pic>
        <p:nvPicPr>
          <p:cNvPr id="43021" name="Picture 13" descr="j014562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2938" y="2017713"/>
            <a:ext cx="26543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71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Designed Earth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Temperature, water</a:t>
            </a:r>
          </a:p>
          <a:p>
            <a:r>
              <a:rPr lang="en-US" altLang="en-US" sz="2800"/>
              <a:t>Oxygen, gravity</a:t>
            </a:r>
          </a:p>
          <a:p>
            <a:r>
              <a:rPr lang="en-US" altLang="en-US" sz="2800"/>
              <a:t>Location in solar system</a:t>
            </a:r>
          </a:p>
          <a:p>
            <a:r>
              <a:rPr lang="en-US" altLang="en-US" sz="2800"/>
              <a:t>Location in galaxy</a:t>
            </a:r>
          </a:p>
          <a:p>
            <a:r>
              <a:rPr lang="en-US" altLang="en-US" sz="2800"/>
              <a:t>Type of sun</a:t>
            </a:r>
          </a:p>
          <a:p>
            <a:r>
              <a:rPr lang="en-US" altLang="en-US" sz="2800"/>
              <a:t>Type of moon</a:t>
            </a:r>
          </a:p>
          <a:p>
            <a:r>
              <a:rPr lang="en-US" altLang="en-US" sz="2800"/>
              <a:t>Over 60 other items</a:t>
            </a:r>
          </a:p>
        </p:txBody>
      </p:sp>
      <p:pic>
        <p:nvPicPr>
          <p:cNvPr id="44038" name="Picture 6" descr="apollo17_eart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170113"/>
            <a:ext cx="38100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6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Fine-Tuned Basic Forces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Strong force and diversity of elements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Weak force and availability of elements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Electromagnetism and molecules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Gravity and long-lived stars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Balance of plus &amp; minus charges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Balance of cosmic expansion &amp; gravity</a:t>
            </a:r>
          </a:p>
        </p:txBody>
      </p:sp>
      <p:pic>
        <p:nvPicPr>
          <p:cNvPr id="46086" name="Picture 6" descr="atomblac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114800"/>
            <a:ext cx="1828800" cy="184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7" name="Picture 7" descr="nucleus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172085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neutronquar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18351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gal_earth_m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5573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601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Explanations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362200"/>
            <a:ext cx="3810000" cy="3770313"/>
          </a:xfrm>
        </p:spPr>
        <p:txBody>
          <a:bodyPr/>
          <a:lstStyle/>
          <a:p>
            <a:r>
              <a:rPr lang="en-US" altLang="en-US" sz="2400"/>
              <a:t>A mere accident of observation – to have observers, have to have a universe that looks designed.</a:t>
            </a:r>
          </a:p>
          <a:p>
            <a:r>
              <a:rPr lang="en-US" altLang="en-US" sz="2400"/>
              <a:t>So there must be lots of universes!</a:t>
            </a:r>
          </a:p>
          <a:p>
            <a:r>
              <a:rPr lang="en-US" altLang="en-US" sz="2400"/>
              <a:t>Creator a more plausible explanation.</a:t>
            </a:r>
          </a:p>
        </p:txBody>
      </p:sp>
      <p:pic>
        <p:nvPicPr>
          <p:cNvPr id="48134" name="Picture 6" descr="Explancol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clrChange>
              <a:clrFrom>
                <a:srgbClr val="FAFFC5"/>
              </a:clrFrom>
              <a:clrTo>
                <a:srgbClr val="FAFF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727325"/>
            <a:ext cx="3810000" cy="2695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721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So, Theism?</a:t>
            </a:r>
          </a:p>
        </p:txBody>
      </p:sp>
      <p:pic>
        <p:nvPicPr>
          <p:cNvPr id="49158" name="Picture 6" descr="SY01437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OK, so there is a god or gods.</a:t>
            </a:r>
          </a:p>
          <a:p>
            <a:r>
              <a:rPr lang="en-US" altLang="en-US" sz="2800"/>
              <a:t>Why should we think it is the God of the Bible?</a:t>
            </a:r>
          </a:p>
          <a:p>
            <a:r>
              <a:rPr lang="en-US" altLang="en-US" sz="2800"/>
              <a:t>After all, there are hundreds of religions in our world.</a:t>
            </a:r>
          </a:p>
        </p:txBody>
      </p:sp>
    </p:spTree>
    <p:custDataLst>
      <p:tags r:id="rId1"/>
    </p:custDataLst>
  </p:cSld>
  <p:clrMapOvr>
    <a:masterClrMapping/>
  </p:clrMapOvr>
  <p:transition advTm="34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Fulfilled Bible Prophecy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Tyre (Ezekiel 26) – rock scraped, dust thrown into sea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Babylon (Isaiah 13, Jeremiah 51) – no Arabs, no shepherds, stones not reused, parched desert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Israel (Hosea 3) – w/o king or prince, sacrifice or pillar, ephod or idol, for </a:t>
            </a:r>
            <a:r>
              <a:rPr lang="en-US" altLang="en-US" sz="2400">
                <a:cs typeface="Tahoma" pitchFamily="34" charset="0"/>
              </a:rPr>
              <a:t>"</a:t>
            </a:r>
            <a:r>
              <a:rPr lang="en-US" altLang="en-US" sz="2400"/>
              <a:t>many days</a:t>
            </a:r>
            <a:r>
              <a:rPr lang="en-US" altLang="en-US" sz="2400">
                <a:cs typeface="Tahoma" pitchFamily="34" charset="0"/>
              </a:rPr>
              <a:t>"</a:t>
            </a:r>
          </a:p>
        </p:txBody>
      </p:sp>
      <p:pic>
        <p:nvPicPr>
          <p:cNvPr id="52230" name="Picture 6" descr="094478898x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8813" y="2017713"/>
            <a:ext cx="26225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90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 Christ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2362200"/>
            <a:ext cx="3313112" cy="377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Light to Gentiles (Isaiah 42 &amp; 49) – only Jew claiming to be Messiah who has founded world religion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Messiah cut off at specified date (Daniel 9) – works out to AD 28-35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Historical reliability of Gospel accounts – if miracle not ruled out in advance, look very good</a:t>
            </a:r>
          </a:p>
        </p:txBody>
      </p:sp>
      <p:pic>
        <p:nvPicPr>
          <p:cNvPr id="53254" name="Picture 6" descr="Christtriumph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2336800"/>
            <a:ext cx="38100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157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Changed Lives &amp; Societies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What makes the first world different?</a:t>
            </a:r>
          </a:p>
          <a:p>
            <a:r>
              <a:rPr lang="en-US" altLang="en-US" sz="2400"/>
              <a:t>Science/technology – Christian roots</a:t>
            </a:r>
          </a:p>
          <a:p>
            <a:r>
              <a:rPr lang="en-US" altLang="en-US" sz="2400"/>
              <a:t>Personal freedom – Christian roots</a:t>
            </a:r>
          </a:p>
          <a:p>
            <a:r>
              <a:rPr lang="en-US" altLang="en-US" sz="2400"/>
              <a:t>See the books </a:t>
            </a:r>
            <a:r>
              <a:rPr lang="en-US" altLang="en-US" sz="2400" i="1"/>
              <a:t>What if Jesus Had Never Been Born?</a:t>
            </a:r>
            <a:r>
              <a:rPr lang="en-US" altLang="en-US" sz="2400"/>
              <a:t> and </a:t>
            </a:r>
            <a:r>
              <a:rPr lang="en-US" altLang="en-US" sz="2400" i="1"/>
              <a:t>Under the Influence.</a:t>
            </a:r>
            <a:endParaRPr lang="en-US" altLang="en-US" sz="2400"/>
          </a:p>
        </p:txBody>
      </p:sp>
      <p:pic>
        <p:nvPicPr>
          <p:cNvPr id="54280" name="Picture 8" descr="WhatIfJes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0700" y="2017713"/>
            <a:ext cx="28987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69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is a God, and he is the One revealed in the Bible.</a:t>
            </a:r>
          </a:p>
          <a:p>
            <a:r>
              <a:rPr lang="en-US" altLang="en-US"/>
              <a:t>Human history does have significance.</a:t>
            </a:r>
          </a:p>
          <a:p>
            <a:r>
              <a:rPr lang="en-US" altLang="en-US"/>
              <a:t>So do our individual lives.</a:t>
            </a:r>
          </a:p>
          <a:p>
            <a:r>
              <a:rPr lang="en-US" altLang="en-US"/>
              <a:t>What we do with God will make all the difference between our lives being a disaster or a joy beyond our imagining.</a:t>
            </a:r>
          </a:p>
        </p:txBody>
      </p:sp>
    </p:spTree>
    <p:custDataLst>
      <p:tags r:id="rId1"/>
    </p:custDataLst>
  </p:cSld>
  <p:clrMapOvr>
    <a:masterClrMapping/>
  </p:clrMapOvr>
  <p:transition advTm="62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FeelCol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981200"/>
            <a:ext cx="4640263" cy="4722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Religion Wishful Thinking?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3810000" cy="3810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Why would Christians invent a God who: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Needs nothing, so you can</a:t>
            </a:r>
            <a:r>
              <a:rPr lang="en-US" altLang="en-US" sz="2000">
                <a:cs typeface="Tahoma" pitchFamily="34" charset="0"/>
              </a:rPr>
              <a:t>'</a:t>
            </a:r>
            <a:r>
              <a:rPr lang="en-US" altLang="en-US" sz="2000"/>
              <a:t>t earn his favor?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Sees the most righteous as deserving punishment?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Holds those who know him better to a higher standard?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Will forgive the worst who repent?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Will condemn the most righteous who depend on themselves?</a:t>
            </a:r>
          </a:p>
        </p:txBody>
      </p:sp>
    </p:spTree>
    <p:custDataLst>
      <p:tags r:id="rId1"/>
    </p:custDataLst>
  </p:cSld>
  <p:clrMapOvr>
    <a:masterClrMapping/>
  </p:clrMapOvr>
  <p:transition advTm="869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Place of Jesus?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286000"/>
            <a:ext cx="3465512" cy="3846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The one being in the universe who is both created &amp; uncreated.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He alone chose to become created, so his obedience to God was not owed.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If we trust Jesus, his obedience counts as ours.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If we trust him, his punishment counts as ours.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You, too, can trust him!</a:t>
            </a:r>
          </a:p>
        </p:txBody>
      </p:sp>
      <p:pic>
        <p:nvPicPr>
          <p:cNvPr id="56326" name="Picture 6" descr="crucifict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73350"/>
            <a:ext cx="4306888" cy="2513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93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creation-God's 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0213"/>
            <a:ext cx="42005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3813" y="762000"/>
            <a:ext cx="7772400" cy="1981200"/>
          </a:xfrm>
        </p:spPr>
        <p:txBody>
          <a:bodyPr/>
          <a:lstStyle/>
          <a:p>
            <a:r>
              <a:rPr lang="en-US" altLang="en-US"/>
              <a:t>Not the End</a:t>
            </a:r>
            <a:br>
              <a:rPr lang="en-US" altLang="en-US"/>
            </a:br>
            <a:r>
              <a:rPr lang="en-US" altLang="en-US"/>
              <a:t>but the Beginning …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600"/>
              <a:t>… if you trust in Jesus!</a:t>
            </a:r>
          </a:p>
        </p:txBody>
      </p:sp>
    </p:spTree>
    <p:custDataLst>
      <p:tags r:id="rId1"/>
    </p:custDataLst>
  </p:cSld>
  <p:clrMapOvr>
    <a:masterClrMapping/>
  </p:clrMapOvr>
  <p:transition advTm="110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Atheists Wishful-Thinkers?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/>
              <a:t>Easy to see why they wouldn’t want a God who:</a:t>
            </a:r>
          </a:p>
          <a:p>
            <a:r>
              <a:rPr lang="en-US" altLang="en-US" sz="2800"/>
              <a:t>Will judge all their actions &amp; thoughts.</a:t>
            </a:r>
          </a:p>
          <a:p>
            <a:r>
              <a:rPr lang="en-US" altLang="en-US" sz="2800"/>
              <a:t>Restricts their behavior.</a:t>
            </a:r>
          </a:p>
          <a:p>
            <a:r>
              <a:rPr lang="en-US" altLang="en-US" sz="2800"/>
              <a:t>Condemns their sins.</a:t>
            </a:r>
          </a:p>
        </p:txBody>
      </p:sp>
      <p:pic>
        <p:nvPicPr>
          <p:cNvPr id="30729" name="Picture 1033" descr="j00791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1825" y="2017713"/>
            <a:ext cx="26765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6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Religion a Crutch?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Yes, religion is some sort of crutch!</a:t>
            </a:r>
          </a:p>
          <a:p>
            <a:r>
              <a:rPr lang="en-US" altLang="en-US" sz="2800"/>
              <a:t>Do we need a crutch?</a:t>
            </a:r>
          </a:p>
          <a:p>
            <a:r>
              <a:rPr lang="en-US" altLang="en-US" sz="2800"/>
              <a:t>Do we have the right sort of crutch?</a:t>
            </a:r>
          </a:p>
          <a:p>
            <a:r>
              <a:rPr lang="en-US" altLang="en-US" sz="2800"/>
              <a:t>Better to have a crutch than not be able to walk!</a:t>
            </a:r>
          </a:p>
        </p:txBody>
      </p:sp>
      <p:pic>
        <p:nvPicPr>
          <p:cNvPr id="31750" name="Picture 6" descr="PE02718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0213" y="2017713"/>
            <a:ext cx="307816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75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Humanity OK?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26088" y="2474913"/>
            <a:ext cx="3429000" cy="3657600"/>
          </a:xfrm>
        </p:spPr>
        <p:txBody>
          <a:bodyPr/>
          <a:lstStyle/>
          <a:p>
            <a:r>
              <a:rPr lang="en-US" altLang="en-US" sz="2800"/>
              <a:t>Crime?</a:t>
            </a:r>
          </a:p>
          <a:p>
            <a:r>
              <a:rPr lang="en-US" altLang="en-US" sz="2800"/>
              <a:t>Poverty?</a:t>
            </a:r>
          </a:p>
          <a:p>
            <a:r>
              <a:rPr lang="en-US" altLang="en-US" sz="2800"/>
              <a:t>Wars?</a:t>
            </a:r>
          </a:p>
          <a:p>
            <a:r>
              <a:rPr lang="en-US" altLang="en-US" sz="2800"/>
              <a:t>Abortion?</a:t>
            </a:r>
          </a:p>
          <a:p>
            <a:r>
              <a:rPr lang="en-US" altLang="en-US" sz="2800"/>
              <a:t>AIDS?</a:t>
            </a:r>
          </a:p>
          <a:p>
            <a:r>
              <a:rPr lang="en-US" altLang="en-US" sz="2800"/>
              <a:t>And more…</a:t>
            </a:r>
          </a:p>
        </p:txBody>
      </p:sp>
      <p:pic>
        <p:nvPicPr>
          <p:cNvPr id="34820" name="Picture 4" descr="BD06525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2265363"/>
            <a:ext cx="3810000" cy="3619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89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God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Fingerprints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/>
              <a:t>God exists, and He has actually provided quite adequate evidence of His existence for those who really want to know.  Consider:</a:t>
            </a:r>
          </a:p>
          <a:p>
            <a:pPr lvl="1"/>
            <a:r>
              <a:rPr lang="en-US" altLang="en-US" sz="2400"/>
              <a:t>The nature of the universe</a:t>
            </a:r>
          </a:p>
          <a:p>
            <a:pPr lvl="1"/>
            <a:r>
              <a:rPr lang="en-US" altLang="en-US" sz="2400"/>
              <a:t>Problems with atheistic versions of evolution</a:t>
            </a:r>
          </a:p>
          <a:p>
            <a:pPr lvl="1"/>
            <a:r>
              <a:rPr lang="en-US" altLang="en-US" sz="2400"/>
              <a:t>Design in inanimate nature</a:t>
            </a:r>
          </a:p>
          <a:p>
            <a:pPr lvl="1"/>
            <a:r>
              <a:rPr lang="en-US" altLang="en-US" sz="2400"/>
              <a:t>Fulfilled prophecy in the Bible</a:t>
            </a:r>
          </a:p>
          <a:p>
            <a:pPr lvl="1"/>
            <a:r>
              <a:rPr lang="en-US" altLang="en-US" sz="2400"/>
              <a:t>Jesus Christ</a:t>
            </a:r>
          </a:p>
          <a:p>
            <a:pPr lvl="1"/>
            <a:r>
              <a:rPr lang="en-US" altLang="en-US" sz="2400"/>
              <a:t>Changed lives and changed societies</a:t>
            </a:r>
          </a:p>
        </p:txBody>
      </p:sp>
      <p:pic>
        <p:nvPicPr>
          <p:cNvPr id="35844" name="Picture 4" descr="creation-God's 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0213"/>
            <a:ext cx="22955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663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Existence of Universe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133600"/>
            <a:ext cx="3810000" cy="3998913"/>
          </a:xfrm>
        </p:spPr>
        <p:txBody>
          <a:bodyPr/>
          <a:lstStyle/>
          <a:p>
            <a:r>
              <a:rPr lang="en-US" altLang="en-US" sz="2400"/>
              <a:t>Static eternal universe to Dynamic Universe</a:t>
            </a:r>
          </a:p>
          <a:p>
            <a:r>
              <a:rPr lang="en-US" altLang="en-US" sz="2400"/>
              <a:t>Steady-State to Big-Bang</a:t>
            </a:r>
          </a:p>
          <a:p>
            <a:r>
              <a:rPr lang="en-US" altLang="en-US" sz="2400"/>
              <a:t>Oscillating Universe to No-Bounce</a:t>
            </a:r>
          </a:p>
          <a:p>
            <a:r>
              <a:rPr lang="en-US" altLang="en-US" sz="2400"/>
              <a:t>Something from nothing?</a:t>
            </a:r>
          </a:p>
          <a:p>
            <a:r>
              <a:rPr lang="en-US" altLang="en-US" sz="2400"/>
              <a:t>Creator a more adequate explanation.</a:t>
            </a:r>
          </a:p>
        </p:txBody>
      </p:sp>
      <p:pic>
        <p:nvPicPr>
          <p:cNvPr id="36873" name="Picture 9" descr="hubbled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195513"/>
            <a:ext cx="3617912" cy="3570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062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Evolutionary Alternative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about evolution?</a:t>
            </a:r>
          </a:p>
          <a:p>
            <a:r>
              <a:rPr lang="en-US" altLang="en-US"/>
              <a:t>Doesn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that remove the need for God?</a:t>
            </a:r>
          </a:p>
          <a:p>
            <a:r>
              <a:rPr lang="en-US" altLang="en-US"/>
              <a:t>Didn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Darwin show there is no need for a Creator?</a:t>
            </a:r>
          </a:p>
          <a:p>
            <a:r>
              <a:rPr lang="en-US" altLang="en-US"/>
              <a:t>No.</a:t>
            </a:r>
          </a:p>
          <a:p>
            <a:r>
              <a:rPr lang="en-US" altLang="en-US"/>
              <a:t>Consider:</a:t>
            </a:r>
          </a:p>
        </p:txBody>
      </p:sp>
      <p:pic>
        <p:nvPicPr>
          <p:cNvPr id="37893" name="Picture 5" descr="Progress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4160838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52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Atheistic Evolution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Origin of Life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Mutation &amp; Natural Selection as source of order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Lack of transitions in fossil record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Creator a more natural explanation.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More clearly seen in evidence of design in non-animate part of nature.</a:t>
            </a:r>
          </a:p>
        </p:txBody>
      </p:sp>
      <p:pic>
        <p:nvPicPr>
          <p:cNvPr id="38918" name="Picture 6" descr="blgralga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432050"/>
            <a:ext cx="3810000" cy="3284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65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|1.6|1.2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|65.6|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52|1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2.6|3|1.7|2.3|1.6|4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6.2|1.9|10.4|3.3|5.2|3.9|20.3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5.4|3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3|4.1|2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7.9|74.8|15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8|23.8|3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2.6|1.6|4.1|2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9|11.9|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4.8|13.1|16.2|16.3|13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2.9|40|79.2|18.2|26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2|11.1|2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3.2|10.9|18.8|2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1|18.6|19.5|9.4|11.9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8.5|11.1|3.6|4.4|3.7|4.6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3.3|40.4|64.6|97.6|7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2.9|1.1|20.5|1.5|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59.9|83.5|91.3|15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249</TotalTime>
  <Words>776</Words>
  <Application>Microsoft Office PowerPoint</Application>
  <PresentationFormat>On-screen Show (4:3)</PresentationFormat>
  <Paragraphs>111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Blends</vt:lpstr>
      <vt:lpstr>Discovering God's Fingerprints</vt:lpstr>
      <vt:lpstr>Is Religion Wishful Thinking?</vt:lpstr>
      <vt:lpstr>Atheists Wishful-Thinkers?</vt:lpstr>
      <vt:lpstr>Is Religion a Crutch?</vt:lpstr>
      <vt:lpstr>Is Humanity OK?</vt:lpstr>
      <vt:lpstr>God's Fingerprints</vt:lpstr>
      <vt:lpstr>Existence of Universe</vt:lpstr>
      <vt:lpstr>Evolutionary Alternative</vt:lpstr>
      <vt:lpstr>Problems with Atheistic Evolution</vt:lpstr>
      <vt:lpstr>Design in Inanimate Nature</vt:lpstr>
      <vt:lpstr>Design in Chemistry</vt:lpstr>
      <vt:lpstr>Designed Earth</vt:lpstr>
      <vt:lpstr>Fine-Tuned Basic Forces</vt:lpstr>
      <vt:lpstr>Alternative Explanations</vt:lpstr>
      <vt:lpstr>So, Theism?</vt:lpstr>
      <vt:lpstr>Fulfilled Bible Prophecy</vt:lpstr>
      <vt:lpstr>Jesus Christ</vt:lpstr>
      <vt:lpstr>Changed Lives &amp; Societies</vt:lpstr>
      <vt:lpstr>Conclusions</vt:lpstr>
      <vt:lpstr>The Place of Jesus?</vt:lpstr>
      <vt:lpstr>Not the End but the Beginning …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God’s Fingerprints</dc:title>
  <dc:creator>RC Newman</dc:creator>
  <cp:lastModifiedBy>Newman</cp:lastModifiedBy>
  <cp:revision>110</cp:revision>
  <cp:lastPrinted>1601-01-01T00:00:00Z</cp:lastPrinted>
  <dcterms:created xsi:type="dcterms:W3CDTF">2003-09-19T18:42:23Z</dcterms:created>
  <dcterms:modified xsi:type="dcterms:W3CDTF">2015-07-03T15:12:32Z</dcterms:modified>
</cp:coreProperties>
</file>