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635" name="Group 35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37636" name="Freeform 36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37" name="Freeform 37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38" name="Freeform 38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39" name="Freeform 39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0" name="Freeform 40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1" name="Freeform 41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2" name="Freeform 42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3" name="Freeform 43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4" name="Freeform 44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5" name="Freeform 45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6" name="Freeform 46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7" name="Freeform 47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8" name="Freeform 48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9" name="Freeform 49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0" name="Freeform 50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1" name="Freeform 51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2" name="Freeform 52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3" name="Freeform 53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4" name="Freeform 54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5" name="Freeform 55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6" name="Freeform 56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7" name="Freeform 57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7658" name="Group 58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537659" name="Freeform 59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60" name="Freeform 60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61" name="Freeform 61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7662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37663" name="Rectangle 6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37664" name="Rectangle 6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7665" name="Rectangle 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7666" name="Rectangle 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AAF569-28D6-4E08-B3E9-F91D2751A6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E4FA1-E215-4FA2-94F9-B3759AFEC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26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A814C-0E67-43BC-A8AE-47B36B72C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28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D3536-895D-4F69-B771-E6BB5801C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02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FD73D-1C9B-4EB8-B578-5E0777F74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19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4B457-78F3-45E2-A34D-E2CFC57A3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85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EEAA5-33BD-4AB7-A404-0C4AA2C0B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8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20C8B-D560-425F-892A-F378BEC66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09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FA37B-E6E6-41FA-A4CB-401205DFF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57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824A0-8A7E-4727-896D-9F7E9A8FB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38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99F6D-A774-40EB-8719-CE9E4987C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48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636" name="Group 60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536610" name="Freeform 34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1" name="Freeform 35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2" name="Freeform 36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3" name="Freeform 37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4" name="Freeform 38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5" name="Freeform 39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6" name="Freeform 40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7" name="Freeform 41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8" name="Freeform 42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9" name="Freeform 43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0" name="Freeform 44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1" name="Freeform 45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2" name="Freeform 46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3" name="Freeform 47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4" name="Freeform 48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5" name="Freeform 49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6" name="Freeform 50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7" name="Freeform 51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8" name="Freeform 52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9" name="Freeform 53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30" name="Freeform 54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31" name="Freeform 55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6637" name="Group 61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536633" name="Freeform 57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34" name="Freeform 58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35" name="Freeform 59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663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6639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6640" name="Rectangle 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36641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36642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5C0ED1-BBB6-4E2F-B174-0DC3EE8A66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God of the Bible</a:t>
            </a:r>
            <a:br>
              <a:rPr lang="en-US" altLang="en-US"/>
            </a:br>
            <a:r>
              <a:rPr lang="en-US" altLang="en-US"/>
              <a:t>on Trial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Responding to Objections</a:t>
            </a:r>
          </a:p>
          <a:p>
            <a:r>
              <a:rPr lang="en-US" altLang="en-US" i="1"/>
              <a:t>Robert C. Newman</a:t>
            </a:r>
          </a:p>
        </p:txBody>
      </p:sp>
      <p:pic>
        <p:nvPicPr>
          <p:cNvPr id="2" name="GodonTrial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334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4226" grpId="0" autoUpdateAnimBg="0"/>
      <p:bldP spid="564227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 the only way?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r>
              <a:rPr lang="en-US" altLang="en-US"/>
              <a:t>Relative sincerity is not enough.</a:t>
            </a:r>
          </a:p>
          <a:p>
            <a:pPr lvl="1"/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There is a way that seems right to a man, but in the end it leads to death.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– Proverbs 14:12</a:t>
            </a:r>
          </a:p>
          <a:p>
            <a:pPr lvl="1"/>
            <a:r>
              <a:rPr lang="en-US" altLang="en-US"/>
              <a:t>None of us are perfectly sincere in any case.</a:t>
            </a:r>
          </a:p>
        </p:txBody>
      </p:sp>
    </p:spTree>
    <p:custDataLst>
      <p:tags r:id="rId1"/>
    </p:custDataLst>
  </p:cSld>
  <p:clrMapOvr>
    <a:masterClrMapping/>
  </p:clrMapOvr>
  <p:transition advTm="33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Person &amp; Work of Jesus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en-US" altLang="en-US"/>
              <a:t>Jesus is the only being in existence who is both created and uncreated.</a:t>
            </a:r>
          </a:p>
          <a:p>
            <a:pPr lvl="1"/>
            <a:r>
              <a:rPr lang="en-US" altLang="en-US"/>
              <a:t>The Father and the Spirit are only uncreated.</a:t>
            </a:r>
          </a:p>
          <a:p>
            <a:pPr lvl="1"/>
            <a:r>
              <a:rPr lang="en-US" altLang="en-US"/>
              <a:t>All other beings are only created.</a:t>
            </a:r>
          </a:p>
          <a:p>
            <a:pPr lvl="1"/>
            <a:r>
              <a:rPr lang="en-US" altLang="en-US"/>
              <a:t>He alone </a:t>
            </a:r>
            <a:r>
              <a:rPr lang="en-US" altLang="en-US" i="1"/>
              <a:t>chose</a:t>
            </a:r>
            <a:r>
              <a:rPr lang="en-US" altLang="en-US"/>
              <a:t> to become created.</a:t>
            </a:r>
          </a:p>
        </p:txBody>
      </p:sp>
    </p:spTree>
    <p:custDataLst>
      <p:tags r:id="rId1"/>
    </p:custDataLst>
  </p:cSld>
  <p:clrMapOvr>
    <a:masterClrMapping/>
  </p:clrMapOvr>
  <p:transition advTm="92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Person &amp; Work of Jesus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altLang="en-US"/>
              <a:t>As the only person who chose to become created, his obedience as a created being is voluntary, not owed.</a:t>
            </a:r>
          </a:p>
          <a:p>
            <a:r>
              <a:rPr lang="en-US" altLang="en-US"/>
              <a:t>He can therefore give it away to those who trust in him.</a:t>
            </a:r>
          </a:p>
        </p:txBody>
      </p:sp>
    </p:spTree>
    <p:custDataLst>
      <p:tags r:id="rId1"/>
    </p:custDataLst>
  </p:cSld>
  <p:clrMapOvr>
    <a:masterClrMapping/>
  </p:clrMapOvr>
  <p:transition advTm="45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Person &amp; Work of Jesus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altLang="en-US" sz="2800"/>
              <a:t>As God, he is able to suffer in a finite time what would take us forever to suffer.</a:t>
            </a:r>
          </a:p>
          <a:p>
            <a:r>
              <a:rPr lang="en-US" altLang="en-US" sz="2800"/>
              <a:t>If we trust in him, the suffering he endured on the cross counts in place of our suffering in hell forever.</a:t>
            </a:r>
          </a:p>
          <a:p>
            <a:r>
              <a:rPr lang="en-US" altLang="en-US" sz="2800"/>
              <a:t>Buddha, Zoroaster, Socrates, Mohammad, etc. are unable to do this for their followers.</a:t>
            </a:r>
          </a:p>
        </p:txBody>
      </p:sp>
    </p:spTree>
    <p:custDataLst>
      <p:tags r:id="rId1"/>
    </p:custDataLst>
  </p:cSld>
  <p:clrMapOvr>
    <a:masterClrMapping/>
  </p:clrMapOvr>
  <p:transition advTm="59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the Bible </a:t>
            </a:r>
            <a:br>
              <a:rPr lang="en-US" altLang="en-US"/>
            </a:br>
            <a:r>
              <a:rPr lang="en-US" altLang="en-US"/>
              <a:t>&amp; Science Contradict?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Certainly some interpretations of the Bible and nature are in conflict.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belief that natural phenomena will account for all of reality disagrees with Biblical teaching.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belief that the Bible teaches an earth &amp; universe only a few thousand years old seems to disagree with scientific evidence for billions of years.</a:t>
            </a:r>
          </a:p>
        </p:txBody>
      </p:sp>
    </p:spTree>
    <p:custDataLst>
      <p:tags r:id="rId1"/>
    </p:custDataLst>
  </p:cSld>
  <p:clrMapOvr>
    <a:masterClrMapping/>
  </p:clrMapOvr>
  <p:transition advTm="64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the Bible </a:t>
            </a:r>
            <a:br>
              <a:rPr lang="en-US" altLang="en-US"/>
            </a:br>
            <a:r>
              <a:rPr lang="en-US" altLang="en-US"/>
              <a:t>&amp; Science Contradict?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beliefs (naturalism, young earth) are not as solid at their proponents think them to be.</a:t>
            </a:r>
          </a:p>
          <a:p>
            <a:r>
              <a:rPr lang="en-US" altLang="en-US"/>
              <a:t>See our presentations:</a:t>
            </a:r>
          </a:p>
          <a:p>
            <a:pPr lvl="1"/>
            <a:r>
              <a:rPr lang="en-US" altLang="en-US"/>
              <a:t>Scientific Problems for Scientism</a:t>
            </a:r>
          </a:p>
          <a:p>
            <a:pPr lvl="1"/>
            <a:r>
              <a:rPr lang="en-US" altLang="en-US"/>
              <a:t>Scientific Problems for Scientific Creationism</a:t>
            </a:r>
          </a:p>
        </p:txBody>
      </p:sp>
    </p:spTree>
    <p:custDataLst>
      <p:tags r:id="rId1"/>
    </p:custDataLst>
  </p:cSld>
  <p:clrMapOvr>
    <a:masterClrMapping/>
  </p:clrMapOvr>
  <p:transition advTm="35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Can Miracles Be Possible?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Is the universe a closed system of cause and effect?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There is an analogy between the actions of human minds and the miraculous.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Certainly miracles are imaginable.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real question is:  What is the evidence for a particular miracle?</a:t>
            </a:r>
          </a:p>
        </p:txBody>
      </p:sp>
    </p:spTree>
    <p:custDataLst>
      <p:tags r:id="rId1"/>
    </p:custDataLst>
  </p:cSld>
  <p:clrMapOvr>
    <a:masterClrMapping/>
  </p:clrMapOvr>
  <p:transition advTm="154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Faith Blind &amp; Irrational?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altLang="en-US"/>
              <a:t>Yes, some faith is blind &amp; irrational.</a:t>
            </a:r>
          </a:p>
          <a:p>
            <a:pPr lvl="1"/>
            <a:r>
              <a:rPr lang="en-US" altLang="en-US"/>
              <a:t>Blind when you don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know who or what you are trusting.</a:t>
            </a:r>
          </a:p>
          <a:p>
            <a:pPr lvl="1"/>
            <a:r>
              <a:rPr lang="en-US" altLang="en-US"/>
              <a:t>Irrational when you do know, but the object of faith is unworthy of trust.</a:t>
            </a:r>
          </a:p>
          <a:p>
            <a:r>
              <a:rPr lang="en-US" altLang="en-US"/>
              <a:t>We need to know what we are trusting and why.</a:t>
            </a:r>
          </a:p>
        </p:txBody>
      </p:sp>
    </p:spTree>
    <p:custDataLst>
      <p:tags r:id="rId1"/>
    </p:custDataLst>
  </p:cSld>
  <p:clrMapOvr>
    <a:masterClrMapping/>
  </p:clrMapOvr>
  <p:transition advTm="523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Faith a </a:t>
            </a:r>
            <a:br>
              <a:rPr lang="en-US" altLang="en-US"/>
            </a:br>
            <a:r>
              <a:rPr lang="en-US" altLang="en-US"/>
              <a:t>Psychological Crutch?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r>
              <a:rPr lang="en-US" altLang="en-US"/>
              <a:t>Yes, probably all faith functions this way.</a:t>
            </a:r>
          </a:p>
          <a:p>
            <a:r>
              <a:rPr lang="en-US" altLang="en-US"/>
              <a:t>The questions to ask are:</a:t>
            </a:r>
          </a:p>
          <a:p>
            <a:pPr lvl="1"/>
            <a:r>
              <a:rPr lang="en-US" altLang="en-US"/>
              <a:t>Do I need a crutch?</a:t>
            </a:r>
          </a:p>
          <a:p>
            <a:pPr lvl="1"/>
            <a:r>
              <a:rPr lang="en-US" altLang="en-US"/>
              <a:t>Will this particular crutch hold me up when I really need it?</a:t>
            </a:r>
          </a:p>
        </p:txBody>
      </p:sp>
    </p:spTree>
    <p:custDataLst>
      <p:tags r:id="rId1"/>
    </p:custDataLst>
  </p:cSld>
  <p:clrMapOvr>
    <a:masterClrMapping/>
  </p:clrMapOvr>
  <p:transition advTm="115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Being Good </a:t>
            </a:r>
            <a:br>
              <a:rPr lang="en-US" altLang="en-US"/>
            </a:br>
            <a:r>
              <a:rPr lang="en-US" altLang="en-US"/>
              <a:t>Good Enough?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Yes, if you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re good enough!</a:t>
            </a:r>
          </a:p>
          <a:p>
            <a:pPr lvl="1"/>
            <a:r>
              <a:rPr lang="en-US" altLang="en-US"/>
              <a:t>In the Sermon on the Mount Jesus explains what the Ten Commandments really mean.</a:t>
            </a:r>
          </a:p>
          <a:p>
            <a:pPr lvl="1"/>
            <a:r>
              <a:rPr lang="en-US" altLang="en-US"/>
              <a:t>The Two Commandments:</a:t>
            </a:r>
          </a:p>
          <a:p>
            <a:pPr lvl="2"/>
            <a:r>
              <a:rPr lang="en-US" altLang="en-US"/>
              <a:t>Do you love God with all your heart, soul, mind, strength?</a:t>
            </a:r>
          </a:p>
          <a:p>
            <a:pPr lvl="2"/>
            <a:r>
              <a:rPr lang="en-US" altLang="en-US"/>
              <a:t>Do you love your neighbor as yourself?</a:t>
            </a:r>
          </a:p>
          <a:p>
            <a:pPr lvl="1"/>
            <a:r>
              <a:rPr lang="en-US" altLang="en-US"/>
              <a:t>Only Jesus was good enough.</a:t>
            </a:r>
          </a:p>
        </p:txBody>
      </p:sp>
    </p:spTree>
    <p:custDataLst>
      <p:tags r:id="rId1"/>
    </p:custDataLst>
  </p:cSld>
  <p:clrMapOvr>
    <a:masterClrMapping/>
  </p:clrMapOvr>
  <p:transition advTm="112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does God permit </a:t>
            </a:r>
            <a:br>
              <a:rPr lang="en-US" altLang="en-US"/>
            </a:br>
            <a:r>
              <a:rPr lang="en-US" altLang="en-US"/>
              <a:t>evil and suffering?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One of the major objections to belief in God.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God is all-powerful, He can stop evil and suffering.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God is perfectly righteous, He certainly would.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 an all-powerful, perfectly righteous God does not exist!</a:t>
            </a:r>
          </a:p>
        </p:txBody>
      </p:sp>
    </p:spTree>
    <p:custDataLst>
      <p:tags r:id="rId1"/>
    </p:custDataLst>
  </p:cSld>
  <p:clrMapOvr>
    <a:masterClrMapping/>
  </p:clrMapOvr>
  <p:transition advTm="33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those </a:t>
            </a:r>
            <a:br>
              <a:rPr lang="en-US" altLang="en-US"/>
            </a:br>
            <a:r>
              <a:rPr lang="en-US" altLang="en-US"/>
              <a:t>who have never heard?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aren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any!</a:t>
            </a:r>
          </a:p>
          <a:p>
            <a:pPr lvl="1"/>
            <a:r>
              <a:rPr lang="en-US" altLang="en-US"/>
              <a:t>All have heard God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general revelation:</a:t>
            </a:r>
          </a:p>
          <a:p>
            <a:pPr lvl="2"/>
            <a:r>
              <a:rPr lang="en-US" altLang="en-US"/>
              <a:t>Nature: God exists, is good, powerful.</a:t>
            </a:r>
          </a:p>
          <a:p>
            <a:pPr lvl="2"/>
            <a:r>
              <a:rPr lang="en-US" altLang="en-US"/>
              <a:t>Conscience: God exists, is good, we aren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t.</a:t>
            </a:r>
          </a:p>
          <a:p>
            <a:pPr lvl="2"/>
            <a:r>
              <a:rPr lang="en-US" altLang="en-US"/>
              <a:t>All are sinners.</a:t>
            </a:r>
          </a:p>
          <a:p>
            <a:pPr lvl="2"/>
            <a:r>
              <a:rPr lang="en-US" altLang="en-US"/>
              <a:t>All can cast themselves on God for mercy.</a:t>
            </a:r>
          </a:p>
          <a:p>
            <a:pPr lvl="2"/>
            <a:r>
              <a:rPr lang="en-US" altLang="en-US"/>
              <a:t>God can only have mercy on the basis of Jesus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 work of obedience and sacrifice.</a:t>
            </a:r>
          </a:p>
        </p:txBody>
      </p:sp>
    </p:spTree>
    <p:custDataLst>
      <p:tags r:id="rId1"/>
    </p:custDataLst>
  </p:cSld>
  <p:clrMapOvr>
    <a:masterClrMapping/>
  </p:clrMapOvr>
  <p:transition advTm="183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those </a:t>
            </a:r>
            <a:br>
              <a:rPr lang="en-US" altLang="en-US"/>
            </a:br>
            <a:r>
              <a:rPr lang="en-US" altLang="en-US"/>
              <a:t>who have never heard?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en-US" altLang="en-US"/>
              <a:t>How much do we need to know about Jesus?</a:t>
            </a:r>
          </a:p>
          <a:p>
            <a:pPr lvl="1"/>
            <a:r>
              <a:rPr lang="en-US" altLang="en-US"/>
              <a:t>Perhaps nothing.</a:t>
            </a:r>
          </a:p>
          <a:p>
            <a:pPr lvl="2"/>
            <a:r>
              <a:rPr lang="en-US" altLang="en-US"/>
              <a:t>Consider the people before Jesus came.</a:t>
            </a:r>
          </a:p>
          <a:p>
            <a:pPr lvl="1"/>
            <a:r>
              <a:rPr lang="en-US" altLang="en-US"/>
              <a:t>But God would not have given the New Testament if it were not needed.</a:t>
            </a:r>
          </a:p>
        </p:txBody>
      </p:sp>
    </p:spTree>
    <p:custDataLst>
      <p:tags r:id="rId1"/>
    </p:custDataLst>
  </p:cSld>
  <p:clrMapOvr>
    <a:masterClrMapping/>
  </p:clrMapOvr>
  <p:transition advTm="2034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those </a:t>
            </a:r>
            <a:br>
              <a:rPr lang="en-US" altLang="en-US"/>
            </a:br>
            <a:r>
              <a:rPr lang="en-US" altLang="en-US"/>
              <a:t>who have never heard?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must not be depending upon our own goodness.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 is not sufficient.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Nor upon the assurances of various (unauthorized) teachers.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must not presume upon God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forgiveness even while we continue going our own way.</a:t>
            </a:r>
          </a:p>
        </p:txBody>
      </p:sp>
    </p:spTree>
    <p:custDataLst>
      <p:tags r:id="rId1"/>
    </p:custDataLst>
  </p:cSld>
  <p:clrMapOvr>
    <a:masterClrMapping/>
  </p:clrMapOvr>
  <p:transition advTm="65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the Bible just a matter of anyone’s interpretation?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No, the main message of the Bible is sufficiently clear that anyone who really wants to understand it can do so by reading and studying it.</a:t>
            </a:r>
          </a:p>
          <a:p>
            <a:r>
              <a:rPr lang="en-US" altLang="en-US" sz="2800"/>
              <a:t>Drastic differences in understanding the Bible are due to various other forces at work:</a:t>
            </a:r>
          </a:p>
          <a:p>
            <a:pPr lvl="1"/>
            <a:r>
              <a:rPr lang="en-US" altLang="en-US" sz="2400"/>
              <a:t>Desire to have it come out our way.</a:t>
            </a:r>
          </a:p>
          <a:p>
            <a:pPr lvl="1"/>
            <a:r>
              <a:rPr lang="en-US" altLang="en-US" sz="2400"/>
              <a:t>Pressure of traditions, institutions.</a:t>
            </a:r>
          </a:p>
          <a:p>
            <a:pPr lvl="1"/>
            <a:r>
              <a:rPr lang="en-US" altLang="en-US" sz="2400"/>
              <a:t>Human and superhuman sin.</a:t>
            </a:r>
          </a:p>
        </p:txBody>
      </p:sp>
    </p:spTree>
    <p:custDataLst>
      <p:tags r:id="rId1"/>
    </p:custDataLst>
  </p:cSld>
  <p:clrMapOvr>
    <a:masterClrMapping/>
  </p:clrMapOvr>
  <p:transition advTm="147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the Bible just a matter of anyone’s interpretation?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r>
              <a:rPr lang="en-US" altLang="en-US"/>
              <a:t>I can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prove this to you.</a:t>
            </a:r>
          </a:p>
          <a:p>
            <a:r>
              <a:rPr lang="en-US" altLang="en-US"/>
              <a:t>You need to read and study it for yourself.</a:t>
            </a:r>
          </a:p>
        </p:txBody>
      </p:sp>
    </p:spTree>
    <p:custDataLst>
      <p:tags r:id="rId1"/>
    </p:custDataLst>
  </p:cSld>
  <p:clrMapOvr>
    <a:masterClrMapping/>
  </p:clrMapOvr>
  <p:transition advTm="16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the Bible full of errors?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Bible reports many errors:</a:t>
            </a:r>
          </a:p>
          <a:p>
            <a:pPr lvl="1"/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The fool has said, 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There is no God.</a:t>
            </a:r>
            <a:r>
              <a:rPr lang="en-US" altLang="en-US">
                <a:cs typeface="Tahoma" pitchFamily="34" charset="0"/>
              </a:rPr>
              <a:t>'"</a:t>
            </a:r>
          </a:p>
          <a:p>
            <a:r>
              <a:rPr lang="en-US" altLang="en-US"/>
              <a:t>Many errors have been alleged, especially when statements are taken out of context.</a:t>
            </a:r>
          </a:p>
          <a:p>
            <a:r>
              <a:rPr lang="en-US" altLang="en-US"/>
              <a:t>The Bible disagrees with many well-loved human ideas.</a:t>
            </a:r>
          </a:p>
        </p:txBody>
      </p:sp>
    </p:spTree>
    <p:custDataLst>
      <p:tags r:id="rId1"/>
    </p:custDataLst>
  </p:cSld>
  <p:clrMapOvr>
    <a:masterClrMapping/>
  </p:clrMapOvr>
  <p:transition advTm="71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the Bible full of errors?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Bible occasionally uses paradox to get us to think:</a:t>
            </a:r>
          </a:p>
          <a:p>
            <a:pPr lvl="1"/>
            <a:r>
              <a:rPr lang="en-US" altLang="en-US"/>
              <a:t>Proverbs 26:4-5: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Do not answer a fool according to his folly…</a:t>
            </a:r>
            <a:r>
              <a:rPr lang="en-US" altLang="en-US">
                <a:cs typeface="Tahoma" pitchFamily="34" charset="0"/>
              </a:rPr>
              <a:t>"</a:t>
            </a:r>
          </a:p>
          <a:p>
            <a:pPr lvl="1"/>
            <a:r>
              <a:rPr lang="en-US" altLang="en-US"/>
              <a:t>Matthew 19:20: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The first will be last, and the last first.</a:t>
            </a:r>
            <a:r>
              <a:rPr lang="en-US" altLang="en-US">
                <a:cs typeface="Tahoma" pitchFamily="34" charset="0"/>
              </a:rPr>
              <a:t>"</a:t>
            </a:r>
          </a:p>
          <a:p>
            <a:r>
              <a:rPr lang="en-US" altLang="en-US"/>
              <a:t>Few thinkers have found this to be a major stumbling block. </a:t>
            </a:r>
          </a:p>
        </p:txBody>
      </p:sp>
    </p:spTree>
    <p:custDataLst>
      <p:tags r:id="rId1"/>
    </p:custDataLst>
  </p:cSld>
  <p:clrMapOvr>
    <a:masterClrMapping/>
  </p:clrMapOvr>
  <p:transition advTm="75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can I believe with all the hypocrites in the church?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en-US" altLang="en-US"/>
              <a:t>If there weren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hypocrites in the church, the Bible would be in error!</a:t>
            </a:r>
          </a:p>
          <a:p>
            <a:pPr lvl="1"/>
            <a:r>
              <a:rPr lang="en-US" altLang="en-US"/>
              <a:t>Acts 20:29-30; Revelation 3:1</a:t>
            </a:r>
          </a:p>
          <a:p>
            <a:r>
              <a:rPr lang="en-US" altLang="en-US"/>
              <a:t>The presence of hypocrites doesn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keep you from parties, sporting events, classes.</a:t>
            </a:r>
          </a:p>
        </p:txBody>
      </p:sp>
    </p:spTree>
    <p:custDataLst>
      <p:tags r:id="rId1"/>
    </p:custDataLst>
  </p:cSld>
  <p:clrMapOvr>
    <a:masterClrMapping/>
  </p:clrMapOvr>
  <p:transition advTm="522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can I believe with all the hypocrites in the church?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Christianity is true, there won’t be any hypocrites in heaven.</a:t>
            </a:r>
          </a:p>
          <a:p>
            <a:pPr lvl="1"/>
            <a:r>
              <a:rPr lang="en-US" altLang="en-US"/>
              <a:t>Better to spend a few years with them here than forever with them later!</a:t>
            </a:r>
          </a:p>
          <a:p>
            <a:r>
              <a:rPr lang="en-US" altLang="en-US"/>
              <a:t>Where church discipline is properly administered, this problem is significantly reduced.</a:t>
            </a:r>
          </a:p>
        </p:txBody>
      </p:sp>
    </p:spTree>
    <p:custDataLst>
      <p:tags r:id="rId1"/>
    </p:custDataLst>
  </p:cSld>
  <p:clrMapOvr>
    <a:masterClrMapping/>
  </p:clrMapOvr>
  <p:transition advTm="56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Doesn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faith give a person a license to sin?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Many people think so, both among those who reject biblical Christianity and those who profess it.</a:t>
            </a:r>
          </a:p>
          <a:p>
            <a:r>
              <a:rPr lang="en-US" altLang="en-US"/>
              <a:t>One who thinks profession of Christianity gives him/her a license to sin merely shows they have not had the change in inner nature that comes with real salvation.</a:t>
            </a:r>
          </a:p>
        </p:txBody>
      </p:sp>
    </p:spTree>
    <p:custDataLst>
      <p:tags r:id="rId1"/>
    </p:custDataLst>
  </p:cSld>
  <p:clrMapOvr>
    <a:masterClrMapping/>
  </p:clrMapOvr>
  <p:transition advTm="80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does God permit </a:t>
            </a:r>
            <a:br>
              <a:rPr lang="en-US" altLang="en-US"/>
            </a:br>
            <a:r>
              <a:rPr lang="en-US" altLang="en-US"/>
              <a:t>evil and suffering?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r>
              <a:rPr lang="en-US" altLang="en-US"/>
              <a:t>Another alternative:</a:t>
            </a:r>
          </a:p>
          <a:p>
            <a:pPr lvl="1"/>
            <a:r>
              <a:rPr lang="en-US" altLang="en-US"/>
              <a:t>Perhaps God has a perfectly good reason for permitting evil and suffering.</a:t>
            </a:r>
          </a:p>
          <a:p>
            <a:r>
              <a:rPr lang="en-US" altLang="en-US"/>
              <a:t>What might the reason be?</a:t>
            </a:r>
          </a:p>
          <a:p>
            <a:pPr lvl="1"/>
            <a:r>
              <a:rPr lang="en-US" altLang="en-US"/>
              <a:t>Consider 3 analogies.</a:t>
            </a:r>
          </a:p>
        </p:txBody>
      </p:sp>
    </p:spTree>
    <p:custDataLst>
      <p:tags r:id="rId1"/>
    </p:custDataLst>
  </p:cSld>
  <p:clrMapOvr>
    <a:masterClrMapping/>
  </p:clrMapOvr>
  <p:transition advTm="21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can I be sure </a:t>
            </a:r>
            <a:br>
              <a:rPr lang="en-US" altLang="en-US"/>
            </a:br>
            <a:r>
              <a:rPr lang="en-US" altLang="en-US"/>
              <a:t>I can go to heaven?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Depends on what you mean by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sure.</a:t>
            </a:r>
            <a:r>
              <a:rPr lang="en-US" altLang="en-US">
                <a:cs typeface="Tahoma" pitchFamily="34" charset="0"/>
              </a:rPr>
              <a:t>"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know beyond a shadow of a doubt,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no humans know anything at this level.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know for certain, even if the Bible is false,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this is not biblical Christianity we are talking about.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know, given that the Bible is true,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the Bible gives us sufficient information that we need not be in doubt.</a:t>
            </a:r>
          </a:p>
        </p:txBody>
      </p:sp>
    </p:spTree>
    <p:custDataLst>
      <p:tags r:id="rId1"/>
    </p:custDataLst>
  </p:cSld>
  <p:clrMapOvr>
    <a:masterClrMapping/>
  </p:clrMapOvr>
  <p:transition advTm="116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3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the Bible say?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God exists, is all-powerful, and perfectly good.</a:t>
            </a:r>
          </a:p>
          <a:p>
            <a:r>
              <a:rPr lang="en-US" altLang="en-US"/>
              <a:t>We, by our own choice, are in rebellion against God.</a:t>
            </a:r>
          </a:p>
          <a:p>
            <a:r>
              <a:rPr lang="en-US" altLang="en-US"/>
              <a:t>We will not win against Him, but He is graciously offering us pardon if we turn back to Him.</a:t>
            </a:r>
          </a:p>
        </p:txBody>
      </p:sp>
    </p:spTree>
    <p:custDataLst>
      <p:tags r:id="rId1"/>
    </p:custDataLst>
  </p:cSld>
  <p:clrMapOvr>
    <a:masterClrMapping/>
  </p:clrMapOvr>
  <p:transition advTm="18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the Bible say?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God is able to do this and still be righteous by having paid for our sins Himself in the person of His Son Jesus.</a:t>
            </a:r>
          </a:p>
          <a:p>
            <a:r>
              <a:rPr lang="en-US" altLang="en-US"/>
              <a:t>Do we really want to return to Him?</a:t>
            </a:r>
          </a:p>
          <a:p>
            <a:pPr lvl="1"/>
            <a:r>
              <a:rPr lang="en-US" altLang="en-US"/>
              <a:t>If so, pray to Him, confessing your sin, asking for His forgiveness, turning your life over to Him.</a:t>
            </a:r>
          </a:p>
          <a:p>
            <a:pPr lvl="1"/>
            <a:r>
              <a:rPr lang="en-US" altLang="en-US"/>
              <a:t>He will freely forgive you.</a:t>
            </a:r>
          </a:p>
        </p:txBody>
      </p:sp>
    </p:spTree>
    <p:custDataLst>
      <p:tags r:id="rId1"/>
    </p:custDataLst>
  </p:cSld>
  <p:clrMapOvr>
    <a:masterClrMapping/>
  </p:clrMapOvr>
  <p:transition advTm="30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the Bible say?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If we don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really want to return to Him…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 know the Creator of the universe…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Then we wouldn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really be happy in heaven anyway…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Hell is the only alternative consistent with God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justice and mercy.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We won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be happy there either, but there is no final happiness apart from God.</a:t>
            </a:r>
          </a:p>
        </p:txBody>
      </p:sp>
    </p:spTree>
    <p:custDataLst>
      <p:tags r:id="rId1"/>
    </p:custDataLst>
  </p:cSld>
  <p:clrMapOvr>
    <a:masterClrMapping/>
  </p:clrMapOvr>
  <p:transition advTm="27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There is no end to objections to Christianity (in this life), but we have tried to help answer some.</a:t>
            </a:r>
          </a:p>
        </p:txBody>
      </p:sp>
    </p:spTree>
    <p:custDataLst>
      <p:tags r:id="rId1"/>
    </p:custDataLst>
  </p:cSld>
  <p:clrMapOvr>
    <a:masterClrMapping/>
  </p:clrMapOvr>
  <p:transition advTm="18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8" grpId="0" autoUpdateAnimBg="0"/>
      <p:bldP spid="5980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#1:</a:t>
            </a:r>
            <a:br>
              <a:rPr lang="en-US" altLang="en-US"/>
            </a:br>
            <a:r>
              <a:rPr lang="en-US" altLang="en-US"/>
              <a:t>God as Hotel-Keeper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When we check into a hotel, we expect to see everything just right: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Room clean, beds made, etc.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Right temperature, quiet, etc.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Using this analogy, the argument against God has great force.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But this is not the Bible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picture of God.</a:t>
            </a:r>
          </a:p>
        </p:txBody>
      </p:sp>
    </p:spTree>
    <p:custDataLst>
      <p:tags r:id="rId1"/>
    </p:custDataLst>
  </p:cSld>
  <p:clrMapOvr>
    <a:masterClrMapping/>
  </p:clrMapOvr>
  <p:transition advTm="34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#2:</a:t>
            </a:r>
            <a:br>
              <a:rPr lang="en-US" altLang="en-US"/>
            </a:br>
            <a:r>
              <a:rPr lang="en-US" altLang="en-US"/>
              <a:t>God as Parent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Parents cannot be good parents and give their children everything the child might like.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they do, the child will turn out to be a spoiled brat.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parent is concerned that the child grow up to be a good and responsible person.</a:t>
            </a:r>
          </a:p>
        </p:txBody>
      </p:sp>
    </p:spTree>
    <p:custDataLst>
      <p:tags r:id="rId1"/>
    </p:custDataLst>
  </p:cSld>
  <p:clrMapOvr>
    <a:masterClrMapping/>
  </p:clrMapOvr>
  <p:transition advTm="33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 #3:</a:t>
            </a:r>
            <a:br>
              <a:rPr lang="en-US" altLang="en-US"/>
            </a:br>
            <a:r>
              <a:rPr lang="en-US" altLang="en-US"/>
              <a:t>God as Novelist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novelist has a purpose for writing a story.</a:t>
            </a:r>
          </a:p>
          <a:p>
            <a:r>
              <a:rPr lang="en-US" altLang="en-US"/>
              <a:t>This purpose may allow bad things to happen to the main characters.</a:t>
            </a:r>
          </a:p>
          <a:p>
            <a:r>
              <a:rPr lang="en-US" altLang="en-US"/>
              <a:t>Sometimes we cannot tell whether the author is a good person until we see how the story ends.</a:t>
            </a:r>
          </a:p>
        </p:txBody>
      </p:sp>
    </p:spTree>
    <p:custDataLst>
      <p:tags r:id="rId1"/>
    </p:custDataLst>
  </p:cSld>
  <p:clrMapOvr>
    <a:masterClrMapping/>
  </p:clrMapOvr>
  <p:transition advTm="100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God suffers with us.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In all their distress, he too was distressed…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– Isaiah 63:9</a:t>
            </a:r>
          </a:p>
          <a:p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Saul, Saul, why do you persecute me?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– Acts 9:4</a:t>
            </a:r>
          </a:p>
          <a:p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I tell you the truth, whatever you did not do for one of the least of these, you did not do for me.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– Matthew 25:45</a:t>
            </a:r>
          </a:p>
        </p:txBody>
      </p:sp>
    </p:spTree>
    <p:custDataLst>
      <p:tags r:id="rId1"/>
    </p:custDataLst>
  </p:cSld>
  <p:clrMapOvr>
    <a:masterClrMapping/>
  </p:clrMapOvr>
  <p:transition advTm="146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 the only way?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altLang="en-US"/>
              <a:t>Isn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t it arrogant &amp; presumptuous to say that Jesus is the only way to God?</a:t>
            </a:r>
          </a:p>
          <a:p>
            <a:r>
              <a:rPr lang="en-US" altLang="en-US"/>
              <a:t>What about sincere people in other religions?</a:t>
            </a:r>
          </a:p>
        </p:txBody>
      </p:sp>
    </p:spTree>
    <p:custDataLst>
      <p:tags r:id="rId1"/>
    </p:custDataLst>
  </p:cSld>
  <p:clrMapOvr>
    <a:masterClrMapping/>
  </p:clrMapOvr>
  <p:transition advTm="29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 the only way?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altLang="en-US"/>
              <a:t>This </a:t>
            </a:r>
            <a:r>
              <a:rPr lang="en-US" altLang="en-US" i="1"/>
              <a:t>is</a:t>
            </a:r>
            <a:r>
              <a:rPr lang="en-US" altLang="en-US"/>
              <a:t> what the Bible says about Jesus:</a:t>
            </a:r>
          </a:p>
          <a:p>
            <a:pPr lvl="1"/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I am the way, the truth and the life.  No one comes to the Father except through me.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– John 14:6</a:t>
            </a:r>
          </a:p>
          <a:p>
            <a:pPr lvl="1"/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Salvation is found in no one else, for there is no other name under heaven given to men by which we must be saved.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– Acts 4:12</a:t>
            </a:r>
          </a:p>
        </p:txBody>
      </p:sp>
    </p:spTree>
    <p:custDataLst>
      <p:tags r:id="rId1"/>
    </p:custDataLst>
  </p:cSld>
  <p:clrMapOvr>
    <a:masterClrMapping/>
  </p:clrMapOvr>
  <p:transition advTm="50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9|1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5.1|34.7|1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8|1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7.5|1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3.9|1|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42.3|38.3|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4.9|14.3|1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5.4|2.1|1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6.8|23.9|17.3|23.4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.9|5.4|7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0.8|8.4|9|34.9|18.8|69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3|2.9|46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1|3.1|1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8.3|10.1|17.4|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6|9.7|22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|39.3|10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3.3|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2.4|9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|10.6|3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4|29.8|19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|3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3|3.4|13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|2.3|4.7|7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.9|6.8|4.9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9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9.8|1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9.2|3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1|11.5"/>
</p:tagLst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TotalTime>214</TotalTime>
  <Words>1691</Words>
  <Application>Microsoft Office PowerPoint</Application>
  <PresentationFormat>On-screen Show (4:3)</PresentationFormat>
  <Paragraphs>155</Paragraphs>
  <Slides>34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Sumi Painting</vt:lpstr>
      <vt:lpstr>The God of the Bible on Trial</vt:lpstr>
      <vt:lpstr>Why does God permit  evil and suffering?</vt:lpstr>
      <vt:lpstr>Why does God permit  evil and suffering?</vt:lpstr>
      <vt:lpstr>Analogy #1: God as Hotel-Keeper</vt:lpstr>
      <vt:lpstr>Analogy #2: God as Parent</vt:lpstr>
      <vt:lpstr>Analogy #3: God as Novelist</vt:lpstr>
      <vt:lpstr>God suffers with us.</vt:lpstr>
      <vt:lpstr>Jesus the only way?</vt:lpstr>
      <vt:lpstr>Jesus the only way?</vt:lpstr>
      <vt:lpstr>Jesus the only way?</vt:lpstr>
      <vt:lpstr>The Person &amp; Work of Jesus</vt:lpstr>
      <vt:lpstr>The Person &amp; Work of Jesus</vt:lpstr>
      <vt:lpstr>The Person &amp; Work of Jesus</vt:lpstr>
      <vt:lpstr>Don't the Bible  &amp; Science Contradict?</vt:lpstr>
      <vt:lpstr>Don't the Bible  &amp; Science Contradict?</vt:lpstr>
      <vt:lpstr>How Can Miracles Be Possible?</vt:lpstr>
      <vt:lpstr>Isn't Faith Blind &amp; Irrational?</vt:lpstr>
      <vt:lpstr>Isn't Faith a  Psychological Crutch?</vt:lpstr>
      <vt:lpstr>Isn't Being Good  Good Enough?</vt:lpstr>
      <vt:lpstr>What about those  who have never heard?</vt:lpstr>
      <vt:lpstr>What about those  who have never heard?</vt:lpstr>
      <vt:lpstr>What about those  who have never heard?</vt:lpstr>
      <vt:lpstr>Isn't the Bible just a matter of anyone’s interpretation?</vt:lpstr>
      <vt:lpstr>Isn't the Bible just a matter of anyone’s interpretation?</vt:lpstr>
      <vt:lpstr>Isn't the Bible full of errors?</vt:lpstr>
      <vt:lpstr>Isn't the Bible full of errors?</vt:lpstr>
      <vt:lpstr>How can I believe with all the hypocrites in the church?</vt:lpstr>
      <vt:lpstr>How can I believe with all the hypocrites in the church?</vt:lpstr>
      <vt:lpstr>Doesn't faith give a person a license to sin?</vt:lpstr>
      <vt:lpstr>How can I be sure  I can go to heaven?</vt:lpstr>
      <vt:lpstr>What does the Bible say?</vt:lpstr>
      <vt:lpstr>What does the Bible say?</vt:lpstr>
      <vt:lpstr>What does the Bible say?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God of the Bible on Trial</dc:title>
  <dc:creator>RC Newman</dc:creator>
  <cp:lastModifiedBy>Newman</cp:lastModifiedBy>
  <cp:revision>108</cp:revision>
  <cp:lastPrinted>1601-01-01T00:00:00Z</cp:lastPrinted>
  <dcterms:created xsi:type="dcterms:W3CDTF">2003-12-01T15:42:14Z</dcterms:created>
  <dcterms:modified xsi:type="dcterms:W3CDTF">2015-07-04T16:52:43Z</dcterms:modified>
</cp:coreProperties>
</file>