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256" r:id="rId2"/>
    <p:sldId id="257" r:id="rId3"/>
    <p:sldId id="258" r:id="rId4"/>
    <p:sldId id="259" r:id="rId5"/>
    <p:sldId id="260" r:id="rId6"/>
    <p:sldId id="276" r:id="rId7"/>
    <p:sldId id="277" r:id="rId8"/>
    <p:sldId id="278" r:id="rId9"/>
    <p:sldId id="261" r:id="rId10"/>
    <p:sldId id="279" r:id="rId11"/>
    <p:sldId id="280" r:id="rId12"/>
    <p:sldId id="281" r:id="rId13"/>
    <p:sldId id="282" r:id="rId14"/>
    <p:sldId id="283" r:id="rId15"/>
    <p:sldId id="262" r:id="rId16"/>
    <p:sldId id="263" r:id="rId17"/>
    <p:sldId id="264" r:id="rId18"/>
    <p:sldId id="284" r:id="rId19"/>
    <p:sldId id="285" r:id="rId20"/>
    <p:sldId id="265" r:id="rId21"/>
    <p:sldId id="266" r:id="rId22"/>
    <p:sldId id="267" r:id="rId23"/>
    <p:sldId id="268" r:id="rId24"/>
    <p:sldId id="269" r:id="rId25"/>
    <p:sldId id="270" r:id="rId26"/>
    <p:sldId id="272" r:id="rId27"/>
    <p:sldId id="273" r:id="rId28"/>
    <p:sldId id="271" r:id="rId29"/>
    <p:sldId id="274" r:id="rId30"/>
    <p:sldId id="286" r:id="rId31"/>
    <p:sldId id="287" r:id="rId32"/>
    <p:sldId id="288"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67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sp>
        <p:nvSpPr>
          <p:cNvPr id="15363" name="Rectangle 3"/>
          <p:cNvSpPr>
            <a:spLocks noGrp="1" noChangeArrowheads="1"/>
          </p:cNvSpPr>
          <p:nvPr>
            <p:ph type="ctrTitle"/>
          </p:nvPr>
        </p:nvSpPr>
        <p:spPr>
          <a:xfrm>
            <a:off x="762000" y="1371600"/>
            <a:ext cx="7696200" cy="2057400"/>
          </a:xfrm>
        </p:spPr>
        <p:txBody>
          <a:bodyPr/>
          <a:lstStyle>
            <a:lvl1pPr>
              <a:defRPr sz="5400"/>
            </a:lvl1pPr>
          </a:lstStyle>
          <a:p>
            <a:pPr lvl="0"/>
            <a:r>
              <a:rPr lang="en-US" altLang="en-US" noProof="0" smtClean="0"/>
              <a:t>Click to edit Master title style</a:t>
            </a:r>
          </a:p>
        </p:txBody>
      </p:sp>
      <p:sp>
        <p:nvSpPr>
          <p:cNvPr id="15364"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pPr lvl="0"/>
            <a:r>
              <a:rPr lang="en-US" altLang="en-US" noProof="0" smtClean="0"/>
              <a:t>Click to edit Master subtitle style</a:t>
            </a:r>
          </a:p>
        </p:txBody>
      </p:sp>
      <p:sp>
        <p:nvSpPr>
          <p:cNvPr id="15365" name="Rectangle 5"/>
          <p:cNvSpPr>
            <a:spLocks noGrp="1" noChangeArrowheads="1"/>
          </p:cNvSpPr>
          <p:nvPr>
            <p:ph type="dt" sz="half" idx="2"/>
          </p:nvPr>
        </p:nvSpPr>
        <p:spPr>
          <a:xfrm>
            <a:off x="457200" y="6248400"/>
            <a:ext cx="2133600" cy="457200"/>
          </a:xfrm>
        </p:spPr>
        <p:txBody>
          <a:bodyPr/>
          <a:lstStyle>
            <a:lvl1pPr>
              <a:defRPr/>
            </a:lvl1pPr>
          </a:lstStyle>
          <a:p>
            <a:endParaRPr lang="en-US" altLang="en-US"/>
          </a:p>
        </p:txBody>
      </p:sp>
      <p:sp>
        <p:nvSpPr>
          <p:cNvPr id="15366" name="Rectangle 6"/>
          <p:cNvSpPr>
            <a:spLocks noGrp="1" noChangeArrowheads="1"/>
          </p:cNvSpPr>
          <p:nvPr>
            <p:ph type="ftr" sz="quarter" idx="3"/>
          </p:nvPr>
        </p:nvSpPr>
        <p:spPr/>
        <p:txBody>
          <a:bodyPr/>
          <a:lstStyle>
            <a:lvl1pPr>
              <a:defRPr/>
            </a:lvl1pPr>
          </a:lstStyle>
          <a:p>
            <a:endParaRPr lang="en-US" altLang="en-US"/>
          </a:p>
        </p:txBody>
      </p:sp>
      <p:sp>
        <p:nvSpPr>
          <p:cNvPr id="15367" name="Rectangle 7"/>
          <p:cNvSpPr>
            <a:spLocks noGrp="1" noChangeArrowheads="1"/>
          </p:cNvSpPr>
          <p:nvPr>
            <p:ph type="sldNum" sz="quarter" idx="4"/>
          </p:nvPr>
        </p:nvSpPr>
        <p:spPr>
          <a:xfrm>
            <a:off x="6553200" y="6248400"/>
            <a:ext cx="2133600" cy="457200"/>
          </a:xfrm>
        </p:spPr>
        <p:txBody>
          <a:bodyPr/>
          <a:lstStyle>
            <a:lvl1pPr>
              <a:defRPr b="1"/>
            </a:lvl1pPr>
          </a:lstStyle>
          <a:p>
            <a:fld id="{E4B9C723-B34F-42DA-8365-A0199850E4ED}" type="slidenum">
              <a:rPr lang="en-US" altLang="en-US"/>
              <a:pPr/>
              <a:t>‹#›</a:t>
            </a:fld>
            <a:endParaRPr lang="en-US" altLang="en-US"/>
          </a:p>
        </p:txBody>
      </p:sp>
      <p:grpSp>
        <p:nvGrpSpPr>
          <p:cNvPr id="15368" name="Group 8"/>
          <p:cNvGrpSpPr>
            <a:grpSpLocks/>
          </p:cNvGrpSpPr>
          <p:nvPr/>
        </p:nvGrpSpPr>
        <p:grpSpPr bwMode="auto">
          <a:xfrm>
            <a:off x="381000" y="304800"/>
            <a:ext cx="8391525" cy="5791200"/>
            <a:chOff x="240" y="192"/>
            <a:chExt cx="5286" cy="3648"/>
          </a:xfrm>
        </p:grpSpPr>
        <p:sp>
          <p:nvSpPr>
            <p:cNvPr id="1536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endParaRPr lang="en-US" altLang="en-US" sz="2400"/>
            </a:p>
          </p:txBody>
        </p:sp>
        <p:sp>
          <p:nvSpPr>
            <p:cNvPr id="1537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sp>
          <p:nvSpPr>
            <p:cNvPr id="1537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endParaRPr lang="en-US" altLang="en-US" sz="2400"/>
            </a:p>
          </p:txBody>
        </p:sp>
        <p:sp>
          <p:nvSpPr>
            <p:cNvPr id="1537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sp>
          <p:nvSpPr>
            <p:cNvPr id="1537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4EF7D67-2F9F-4965-B836-B69A3EBC86AA}" type="slidenum">
              <a:rPr lang="en-US" altLang="en-US"/>
              <a:pPr/>
              <a:t>‹#›</a:t>
            </a:fld>
            <a:endParaRPr lang="en-US" altLang="en-US"/>
          </a:p>
        </p:txBody>
      </p:sp>
    </p:spTree>
    <p:extLst>
      <p:ext uri="{BB962C8B-B14F-4D97-AF65-F5344CB8AC3E}">
        <p14:creationId xmlns:p14="http://schemas.microsoft.com/office/powerpoint/2010/main" val="2213669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E2EA38E-1480-4F8B-80B5-81F9FA361AD4}" type="slidenum">
              <a:rPr lang="en-US" altLang="en-US"/>
              <a:pPr/>
              <a:t>‹#›</a:t>
            </a:fld>
            <a:endParaRPr lang="en-US" altLang="en-US"/>
          </a:p>
        </p:txBody>
      </p:sp>
    </p:spTree>
    <p:extLst>
      <p:ext uri="{BB962C8B-B14F-4D97-AF65-F5344CB8AC3E}">
        <p14:creationId xmlns:p14="http://schemas.microsoft.com/office/powerpoint/2010/main" val="206306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1FF25B2-331E-4117-8E90-9DDC6AE152CC}" type="slidenum">
              <a:rPr lang="en-US" altLang="en-US"/>
              <a:pPr/>
              <a:t>‹#›</a:t>
            </a:fld>
            <a:endParaRPr lang="en-US" altLang="en-US"/>
          </a:p>
        </p:txBody>
      </p:sp>
    </p:spTree>
    <p:extLst>
      <p:ext uri="{BB962C8B-B14F-4D97-AF65-F5344CB8AC3E}">
        <p14:creationId xmlns:p14="http://schemas.microsoft.com/office/powerpoint/2010/main" val="7772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4E593EF-711E-4C47-9D07-C13B19D41AE4}" type="slidenum">
              <a:rPr lang="en-US" altLang="en-US"/>
              <a:pPr/>
              <a:t>‹#›</a:t>
            </a:fld>
            <a:endParaRPr lang="en-US" altLang="en-US"/>
          </a:p>
        </p:txBody>
      </p:sp>
    </p:spTree>
    <p:extLst>
      <p:ext uri="{BB962C8B-B14F-4D97-AF65-F5344CB8AC3E}">
        <p14:creationId xmlns:p14="http://schemas.microsoft.com/office/powerpoint/2010/main" val="165808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5B46F51-AED2-4F09-9C1A-CB242B8D77C0}" type="slidenum">
              <a:rPr lang="en-US" altLang="en-US"/>
              <a:pPr/>
              <a:t>‹#›</a:t>
            </a:fld>
            <a:endParaRPr lang="en-US" altLang="en-US"/>
          </a:p>
        </p:txBody>
      </p:sp>
    </p:spTree>
    <p:extLst>
      <p:ext uri="{BB962C8B-B14F-4D97-AF65-F5344CB8AC3E}">
        <p14:creationId xmlns:p14="http://schemas.microsoft.com/office/powerpoint/2010/main" val="1340780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D76839F-B6D4-4921-8DB9-86BEFDB0A0E2}" type="slidenum">
              <a:rPr lang="en-US" altLang="en-US"/>
              <a:pPr/>
              <a:t>‹#›</a:t>
            </a:fld>
            <a:endParaRPr lang="en-US" altLang="en-US"/>
          </a:p>
        </p:txBody>
      </p:sp>
    </p:spTree>
    <p:extLst>
      <p:ext uri="{BB962C8B-B14F-4D97-AF65-F5344CB8AC3E}">
        <p14:creationId xmlns:p14="http://schemas.microsoft.com/office/powerpoint/2010/main" val="8407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3A72EB5-428B-4AB4-BD72-31C7BC3B1242}" type="slidenum">
              <a:rPr lang="en-US" altLang="en-US"/>
              <a:pPr/>
              <a:t>‹#›</a:t>
            </a:fld>
            <a:endParaRPr lang="en-US" altLang="en-US"/>
          </a:p>
        </p:txBody>
      </p:sp>
    </p:spTree>
    <p:extLst>
      <p:ext uri="{BB962C8B-B14F-4D97-AF65-F5344CB8AC3E}">
        <p14:creationId xmlns:p14="http://schemas.microsoft.com/office/powerpoint/2010/main" val="179985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4AD93A4-8573-4CB5-B8E9-11C5EEB4F3FA}" type="slidenum">
              <a:rPr lang="en-US" altLang="en-US"/>
              <a:pPr/>
              <a:t>‹#›</a:t>
            </a:fld>
            <a:endParaRPr lang="en-US" altLang="en-US"/>
          </a:p>
        </p:txBody>
      </p:sp>
    </p:spTree>
    <p:extLst>
      <p:ext uri="{BB962C8B-B14F-4D97-AF65-F5344CB8AC3E}">
        <p14:creationId xmlns:p14="http://schemas.microsoft.com/office/powerpoint/2010/main" val="1444192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7B78964-1A79-472B-8AC6-E7B2BEBB91D0}" type="slidenum">
              <a:rPr lang="en-US" altLang="en-US"/>
              <a:pPr/>
              <a:t>‹#›</a:t>
            </a:fld>
            <a:endParaRPr lang="en-US" altLang="en-US"/>
          </a:p>
        </p:txBody>
      </p:sp>
    </p:spTree>
    <p:extLst>
      <p:ext uri="{BB962C8B-B14F-4D97-AF65-F5344CB8AC3E}">
        <p14:creationId xmlns:p14="http://schemas.microsoft.com/office/powerpoint/2010/main" val="2144159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74BA139-75CF-43CE-A119-9FF2C2A58444}" type="slidenum">
              <a:rPr lang="en-US" altLang="en-US"/>
              <a:pPr/>
              <a:t>‹#›</a:t>
            </a:fld>
            <a:endParaRPr lang="en-US" altLang="en-US"/>
          </a:p>
        </p:txBody>
      </p:sp>
    </p:spTree>
    <p:extLst>
      <p:ext uri="{BB962C8B-B14F-4D97-AF65-F5344CB8AC3E}">
        <p14:creationId xmlns:p14="http://schemas.microsoft.com/office/powerpoint/2010/main" val="312428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4339" name="Rectangle 3"/>
          <p:cNvSpPr>
            <a:spLocks noGrp="1" noChangeArrowheads="1"/>
          </p:cNvSpPr>
          <p:nvPr>
            <p:ph type="body" idx="1"/>
          </p:nvPr>
        </p:nvSpPr>
        <p:spPr bwMode="auto">
          <a:xfrm>
            <a:off x="457200" y="1828800"/>
            <a:ext cx="82296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340" name="Rectangle 4"/>
          <p:cNvSpPr>
            <a:spLocks noGrp="1" noChangeArrowheads="1"/>
          </p:cNvSpPr>
          <p:nvPr>
            <p:ph type="dt" sz="half" idx="2"/>
          </p:nvPr>
        </p:nvSpPr>
        <p:spPr bwMode="auto">
          <a:xfrm>
            <a:off x="4572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endParaRPr lang="en-US" altLang="en-US"/>
          </a:p>
        </p:txBody>
      </p:sp>
      <p:sp>
        <p:nvSpPr>
          <p:cNvPr id="1434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endParaRPr lang="en-US" altLang="en-US"/>
          </a:p>
        </p:txBody>
      </p:sp>
      <p:sp>
        <p:nvSpPr>
          <p:cNvPr id="14342" name="Rectangle 6"/>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fld id="{9C712BBA-8093-4535-BAEB-43B4E6D6A994}" type="slidenum">
              <a:rPr lang="en-US" altLang="en-US"/>
              <a:pPr/>
              <a:t>‹#›</a:t>
            </a:fld>
            <a:endParaRPr lang="en-US" altLang="en-US"/>
          </a:p>
        </p:txBody>
      </p:sp>
      <p:grpSp>
        <p:nvGrpSpPr>
          <p:cNvPr id="14343" name="Group 7"/>
          <p:cNvGrpSpPr>
            <a:grpSpLocks/>
          </p:cNvGrpSpPr>
          <p:nvPr/>
        </p:nvGrpSpPr>
        <p:grpSpPr bwMode="auto">
          <a:xfrm>
            <a:off x="279400" y="152400"/>
            <a:ext cx="8686800" cy="1600200"/>
            <a:chOff x="176" y="96"/>
            <a:chExt cx="5472" cy="1008"/>
          </a:xfrm>
        </p:grpSpPr>
        <p:sp>
          <p:nvSpPr>
            <p:cNvPr id="1434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sp>
          <p:nvSpPr>
            <p:cNvPr id="1434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sp>
          <p:nvSpPr>
            <p:cNvPr id="1434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sp>
          <p:nvSpPr>
            <p:cNvPr id="1434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gr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fontAlgn="base">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fontAlgn="base">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fontAlgn="base">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Historic Premillennialism</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HistoricPremil.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7848600" y="5181600"/>
            <a:ext cx="609600" cy="609600"/>
          </a:xfrm>
          <a:prstGeom prst="rect">
            <a:avLst/>
          </a:prstGeom>
        </p:spPr>
      </p:pic>
    </p:spTree>
    <p:custDataLst>
      <p:tags r:id="rId1"/>
    </p:custDataLst>
  </p:cSld>
  <p:clrMapOvr>
    <a:masterClrMapping/>
  </p:clrMapOvr>
  <p:transition advTm="3133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Silver-Age Passages</a:t>
            </a:r>
          </a:p>
        </p:txBody>
      </p:sp>
      <p:sp>
        <p:nvSpPr>
          <p:cNvPr id="51203" name="Rectangle 3"/>
          <p:cNvSpPr>
            <a:spLocks noGrp="1" noChangeArrowheads="1"/>
          </p:cNvSpPr>
          <p:nvPr>
            <p:ph type="body" idx="1"/>
          </p:nvPr>
        </p:nvSpPr>
        <p:spPr/>
        <p:txBody>
          <a:bodyPr/>
          <a:lstStyle/>
          <a:p>
            <a:r>
              <a:rPr lang="en-US" altLang="en-US" sz="2800"/>
              <a:t>Zechariah 14</a:t>
            </a:r>
          </a:p>
          <a:p>
            <a:pPr lvl="1"/>
            <a:r>
              <a:rPr lang="en-US" altLang="en-US" sz="2400"/>
              <a:t>Rebellious survivors after 2</a:t>
            </a:r>
            <a:r>
              <a:rPr lang="en-US" altLang="en-US" sz="2400" baseline="30000"/>
              <a:t>nd</a:t>
            </a:r>
            <a:r>
              <a:rPr lang="en-US" altLang="en-US" sz="2400"/>
              <a:t> coming</a:t>
            </a:r>
          </a:p>
          <a:p>
            <a:r>
              <a:rPr lang="en-US" altLang="en-US" sz="2800"/>
              <a:t>Daniel 7</a:t>
            </a:r>
          </a:p>
          <a:p>
            <a:pPr lvl="1"/>
            <a:r>
              <a:rPr lang="en-US" altLang="en-US" sz="2400"/>
              <a:t>3 of the 4 beasts survive, but without power</a:t>
            </a:r>
          </a:p>
          <a:p>
            <a:r>
              <a:rPr lang="en-US" altLang="en-US" sz="2800"/>
              <a:t>Isaiah 30-32</a:t>
            </a:r>
          </a:p>
          <a:p>
            <a:pPr lvl="1"/>
            <a:r>
              <a:rPr lang="en-US" altLang="en-US" sz="2400"/>
              <a:t>Assyrians become forced labor after God defeats enemies w/ breath of his mouth</a:t>
            </a:r>
          </a:p>
          <a:p>
            <a:r>
              <a:rPr lang="en-US" altLang="en-US" sz="2800"/>
              <a:t>Joel 3</a:t>
            </a:r>
          </a:p>
          <a:p>
            <a:pPr lvl="1"/>
            <a:r>
              <a:rPr lang="en-US" altLang="en-US" sz="2400"/>
              <a:t>Jerusalem safe &amp; holy; nations sold as slaves</a:t>
            </a:r>
          </a:p>
        </p:txBody>
      </p:sp>
    </p:spTree>
    <p:custDataLst>
      <p:tags r:id="rId1"/>
    </p:custDataLst>
  </p:cSld>
  <p:clrMapOvr>
    <a:masterClrMapping/>
  </p:clrMapOvr>
  <p:transition advTm="451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 calcmode="lin" valueType="num">
                                      <p:cBhvr additive="base">
                                        <p:cTn id="25"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03">
                                            <p:txEl>
                                              <p:pRg st="4" end="4"/>
                                            </p:txEl>
                                          </p:spTgt>
                                        </p:tgtEl>
                                        <p:attrNameLst>
                                          <p:attrName>style.visibility</p:attrName>
                                        </p:attrNameLst>
                                      </p:cBhvr>
                                      <p:to>
                                        <p:strVal val="visible"/>
                                      </p:to>
                                    </p:set>
                                    <p:anim calcmode="lin" valueType="num">
                                      <p:cBhvr additive="base">
                                        <p:cTn id="31"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03">
                                            <p:txEl>
                                              <p:pRg st="5" end="5"/>
                                            </p:txEl>
                                          </p:spTgt>
                                        </p:tgtEl>
                                        <p:attrNameLst>
                                          <p:attrName>style.visibility</p:attrName>
                                        </p:attrNameLst>
                                      </p:cBhvr>
                                      <p:to>
                                        <p:strVal val="visible"/>
                                      </p:to>
                                    </p:set>
                                    <p:anim calcmode="lin" valueType="num">
                                      <p:cBhvr additive="base">
                                        <p:cTn id="37" dur="500" fill="hold"/>
                                        <p:tgtEl>
                                          <p:spTgt spid="512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03">
                                            <p:txEl>
                                              <p:pRg st="6" end="6"/>
                                            </p:txEl>
                                          </p:spTgt>
                                        </p:tgtEl>
                                        <p:attrNameLst>
                                          <p:attrName>style.visibility</p:attrName>
                                        </p:attrNameLst>
                                      </p:cBhvr>
                                      <p:to>
                                        <p:strVal val="visible"/>
                                      </p:to>
                                    </p:set>
                                    <p:anim calcmode="lin" valueType="num">
                                      <p:cBhvr additive="base">
                                        <p:cTn id="43" dur="500" fill="hold"/>
                                        <p:tgtEl>
                                          <p:spTgt spid="512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1203">
                                            <p:txEl>
                                              <p:pRg st="7" end="7"/>
                                            </p:txEl>
                                          </p:spTgt>
                                        </p:tgtEl>
                                        <p:attrNameLst>
                                          <p:attrName>style.visibility</p:attrName>
                                        </p:attrNameLst>
                                      </p:cBhvr>
                                      <p:to>
                                        <p:strVal val="visible"/>
                                      </p:to>
                                    </p:set>
                                    <p:anim calcmode="lin" valueType="num">
                                      <p:cBhvr additive="base">
                                        <p:cTn id="49" dur="500" fill="hold"/>
                                        <p:tgtEl>
                                          <p:spTgt spid="5120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0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Zechariah 14</a:t>
            </a:r>
          </a:p>
        </p:txBody>
      </p:sp>
      <p:sp>
        <p:nvSpPr>
          <p:cNvPr id="52229" name="Rectangle 5"/>
          <p:cNvSpPr>
            <a:spLocks noGrp="1" noChangeArrowheads="1"/>
          </p:cNvSpPr>
          <p:nvPr>
            <p:ph type="body" idx="1"/>
          </p:nvPr>
        </p:nvSpPr>
        <p:spPr/>
        <p:txBody>
          <a:bodyPr/>
          <a:lstStyle/>
          <a:p>
            <a:r>
              <a:rPr lang="en-US" altLang="en-US" sz="2800"/>
              <a:t>Lord comes with holy ones to fight nations gathered against Jerusalem. (1-5)</a:t>
            </a:r>
          </a:p>
          <a:p>
            <a:r>
              <a:rPr lang="en-US" altLang="en-US" sz="2800"/>
              <a:t>Lord destroys them miraculously. (12-15)</a:t>
            </a:r>
          </a:p>
          <a:p>
            <a:r>
              <a:rPr lang="en-US" altLang="en-US" sz="2800"/>
              <a:t>Subsequent silver age?</a:t>
            </a:r>
          </a:p>
          <a:p>
            <a:pPr lvl="1"/>
            <a:r>
              <a:rPr lang="en-US" altLang="en-US" sz="2400"/>
              <a:t>Zech 14:16 (NIV) Then the survivors from all the nations that have attacked Jerusalem will go up year after year to worship the King, the LORD Almighty, and to celebrate the Feast of Tabernacles. 17 If any of the peoples of the earth do not go up to Jerusalem to worship the King, the LORD Almighty, they will have no rain. </a:t>
            </a:r>
          </a:p>
          <a:p>
            <a:endParaRPr lang="en-US" altLang="en-US" sz="2800"/>
          </a:p>
        </p:txBody>
      </p:sp>
      <p:sp>
        <p:nvSpPr>
          <p:cNvPr id="52228" name="Text Box 4"/>
          <p:cNvSpPr txBox="1">
            <a:spLocks noChangeArrowheads="1"/>
          </p:cNvSpPr>
          <p:nvPr/>
        </p:nvSpPr>
        <p:spPr bwMode="auto">
          <a:xfrm>
            <a:off x="609600" y="2209800"/>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Tree>
    <p:custDataLst>
      <p:tags r:id="rId1"/>
    </p:custDataLst>
  </p:cSld>
  <p:clrMapOvr>
    <a:masterClrMapping/>
  </p:clrMapOvr>
  <p:transition advTm="766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animEffect transition="in" filter="checkerboard(across)">
                                      <p:cBhvr>
                                        <p:cTn id="7" dur="500"/>
                                        <p:tgtEl>
                                          <p:spTgt spid="5222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229">
                                            <p:txEl>
                                              <p:pRg st="1" end="1"/>
                                            </p:txEl>
                                          </p:spTgt>
                                        </p:tgtEl>
                                        <p:attrNameLst>
                                          <p:attrName>style.visibility</p:attrName>
                                        </p:attrNameLst>
                                      </p:cBhvr>
                                      <p:to>
                                        <p:strVal val="visible"/>
                                      </p:to>
                                    </p:set>
                                    <p:animEffect transition="in" filter="checkerboard(across)">
                                      <p:cBhvr>
                                        <p:cTn id="12" dur="500"/>
                                        <p:tgtEl>
                                          <p:spTgt spid="5222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2229">
                                            <p:txEl>
                                              <p:pRg st="2" end="2"/>
                                            </p:txEl>
                                          </p:spTgt>
                                        </p:tgtEl>
                                        <p:attrNameLst>
                                          <p:attrName>style.visibility</p:attrName>
                                        </p:attrNameLst>
                                      </p:cBhvr>
                                      <p:to>
                                        <p:strVal val="visible"/>
                                      </p:to>
                                    </p:set>
                                    <p:animEffect transition="in" filter="checkerboard(across)">
                                      <p:cBhvr>
                                        <p:cTn id="17" dur="500"/>
                                        <p:tgtEl>
                                          <p:spTgt spid="5222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2229">
                                            <p:txEl>
                                              <p:pRg st="3" end="3"/>
                                            </p:txEl>
                                          </p:spTgt>
                                        </p:tgtEl>
                                        <p:attrNameLst>
                                          <p:attrName>style.visibility</p:attrName>
                                        </p:attrNameLst>
                                      </p:cBhvr>
                                      <p:to>
                                        <p:strVal val="visible"/>
                                      </p:to>
                                    </p:set>
                                    <p:animEffect transition="in" filter="checkerboard(across)">
                                      <p:cBhvr>
                                        <p:cTn id="22" dur="500"/>
                                        <p:tgtEl>
                                          <p:spTgt spid="522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Daniel 7</a:t>
            </a:r>
          </a:p>
        </p:txBody>
      </p:sp>
      <p:sp>
        <p:nvSpPr>
          <p:cNvPr id="55299" name="Rectangle 3"/>
          <p:cNvSpPr>
            <a:spLocks noGrp="1" noChangeArrowheads="1"/>
          </p:cNvSpPr>
          <p:nvPr>
            <p:ph type="body" idx="1"/>
          </p:nvPr>
        </p:nvSpPr>
        <p:spPr/>
        <p:txBody>
          <a:bodyPr/>
          <a:lstStyle/>
          <a:p>
            <a:r>
              <a:rPr lang="en-US" altLang="en-US" sz="2800"/>
              <a:t>Beast thrown in fire (11); cp Rev 19:20 </a:t>
            </a:r>
          </a:p>
          <a:p>
            <a:r>
              <a:rPr lang="en-US" altLang="en-US" sz="2800"/>
              <a:t>Thrones set for judgment (9‑10); cp Rev 20:4 </a:t>
            </a:r>
          </a:p>
          <a:p>
            <a:r>
              <a:rPr lang="en-US" altLang="en-US" sz="2800"/>
              <a:t>Universal dominion given Son of Man (13‑14) and saints (22); cp Rev 20:4 (reign w/ Christ) </a:t>
            </a:r>
          </a:p>
          <a:p>
            <a:r>
              <a:rPr lang="en-US" altLang="en-US" sz="2800"/>
              <a:t>Subsequent silver age? </a:t>
            </a:r>
          </a:p>
          <a:p>
            <a:pPr lvl="1"/>
            <a:r>
              <a:rPr lang="en-US" altLang="en-US" sz="2400"/>
              <a:t>Reign of saints follows Beast's destruction (26) </a:t>
            </a:r>
          </a:p>
          <a:p>
            <a:pPr lvl="1"/>
            <a:r>
              <a:rPr lang="en-US" altLang="en-US" sz="2400"/>
              <a:t>Other beasts live on without power after Beast's             destruction (11‑12) </a:t>
            </a:r>
          </a:p>
        </p:txBody>
      </p:sp>
    </p:spTree>
    <p:custDataLst>
      <p:tags r:id="rId1"/>
    </p:custDataLst>
  </p:cSld>
  <p:clrMapOvr>
    <a:masterClrMapping/>
  </p:clrMapOvr>
  <p:transition advTm="678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5299">
                                            <p:txEl>
                                              <p:pRg st="3" end="3"/>
                                            </p:txEl>
                                          </p:spTgt>
                                        </p:tgtEl>
                                        <p:attrNameLst>
                                          <p:attrName>style.visibility</p:attrName>
                                        </p:attrNameLst>
                                      </p:cBhvr>
                                      <p:to>
                                        <p:strVal val="visible"/>
                                      </p:to>
                                    </p:set>
                                    <p:anim calcmode="lin" valueType="num">
                                      <p:cBhvr additive="base">
                                        <p:cTn id="25"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5299">
                                            <p:txEl>
                                              <p:pRg st="4" end="4"/>
                                            </p:txEl>
                                          </p:spTgt>
                                        </p:tgtEl>
                                        <p:attrNameLst>
                                          <p:attrName>style.visibility</p:attrName>
                                        </p:attrNameLst>
                                      </p:cBhvr>
                                      <p:to>
                                        <p:strVal val="visible"/>
                                      </p:to>
                                    </p:set>
                                    <p:anim calcmode="lin" valueType="num">
                                      <p:cBhvr additive="base">
                                        <p:cTn id="31"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5299">
                                            <p:txEl>
                                              <p:pRg st="5" end="5"/>
                                            </p:txEl>
                                          </p:spTgt>
                                        </p:tgtEl>
                                        <p:attrNameLst>
                                          <p:attrName>style.visibility</p:attrName>
                                        </p:attrNameLst>
                                      </p:cBhvr>
                                      <p:to>
                                        <p:strVal val="visible"/>
                                      </p:to>
                                    </p:set>
                                    <p:anim calcmode="lin" valueType="num">
                                      <p:cBhvr additive="base">
                                        <p:cTn id="3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Isaiah 30-32</a:t>
            </a:r>
          </a:p>
        </p:txBody>
      </p:sp>
      <p:sp>
        <p:nvSpPr>
          <p:cNvPr id="56323" name="Rectangle 3"/>
          <p:cNvSpPr>
            <a:spLocks noGrp="1" noChangeArrowheads="1"/>
          </p:cNvSpPr>
          <p:nvPr>
            <p:ph type="body" idx="1"/>
          </p:nvPr>
        </p:nvSpPr>
        <p:spPr/>
        <p:txBody>
          <a:bodyPr/>
          <a:lstStyle/>
          <a:p>
            <a:r>
              <a:rPr lang="en-US" altLang="en-US"/>
              <a:t>God defeats nations with breath of mouth (30:27-28), w/ a sword not of man (31:8), coming down on Mt. Zion (31:4). </a:t>
            </a:r>
          </a:p>
          <a:p>
            <a:r>
              <a:rPr lang="en-US" altLang="en-US"/>
              <a:t>Casts leader (king of Assyrians?) into fire (30:33) </a:t>
            </a:r>
          </a:p>
          <a:p>
            <a:r>
              <a:rPr lang="en-US" altLang="en-US"/>
              <a:t>Subsequent silver age? </a:t>
            </a:r>
          </a:p>
          <a:p>
            <a:pPr lvl="1"/>
            <a:r>
              <a:rPr lang="en-US" altLang="en-US"/>
              <a:t>Young Assyrians become forced labor (31:8) </a:t>
            </a:r>
          </a:p>
          <a:p>
            <a:pPr lvl="1"/>
            <a:r>
              <a:rPr lang="en-US" altLang="en-US"/>
              <a:t>God's king &amp; rulers will rule righteously (32:1ff) </a:t>
            </a:r>
          </a:p>
        </p:txBody>
      </p:sp>
    </p:spTree>
    <p:custDataLst>
      <p:tags r:id="rId1"/>
    </p:custDataLst>
  </p:cSld>
  <p:clrMapOvr>
    <a:masterClrMapping/>
  </p:clrMapOvr>
  <p:transition advTm="461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6323">
                                            <p:txEl>
                                              <p:pRg st="4" end="4"/>
                                            </p:txEl>
                                          </p:spTgt>
                                        </p:tgtEl>
                                        <p:attrNameLst>
                                          <p:attrName>style.visibility</p:attrName>
                                        </p:attrNameLst>
                                      </p:cBhvr>
                                      <p:to>
                                        <p:strVal val="visible"/>
                                      </p:to>
                                    </p:set>
                                    <p:anim calcmode="lin" valueType="num">
                                      <p:cBhvr additive="base">
                                        <p:cTn id="31"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Joel 3</a:t>
            </a:r>
          </a:p>
        </p:txBody>
      </p:sp>
      <p:sp>
        <p:nvSpPr>
          <p:cNvPr id="57347" name="Rectangle 3"/>
          <p:cNvSpPr>
            <a:spLocks noGrp="1" noChangeArrowheads="1"/>
          </p:cNvSpPr>
          <p:nvPr>
            <p:ph type="body" idx="1"/>
          </p:nvPr>
        </p:nvSpPr>
        <p:spPr/>
        <p:txBody>
          <a:bodyPr/>
          <a:lstStyle/>
          <a:p>
            <a:r>
              <a:rPr lang="en-US" altLang="en-US"/>
              <a:t>God will gather all nations and judge them in Valley of Jehoshaphat (1‑2) </a:t>
            </a:r>
          </a:p>
          <a:p>
            <a:pPr lvl="1"/>
            <a:r>
              <a:rPr lang="en-US" altLang="en-US"/>
              <a:t>His activity is pictured as threshing, trampling grapes, God roaring from Zion (13‑14) </a:t>
            </a:r>
          </a:p>
          <a:p>
            <a:r>
              <a:rPr lang="en-US" altLang="en-US"/>
              <a:t>Jerusalem will be safe and holy (16‑17) </a:t>
            </a:r>
          </a:p>
          <a:p>
            <a:r>
              <a:rPr lang="en-US" altLang="en-US"/>
              <a:t>Subsequent silver age? </a:t>
            </a:r>
          </a:p>
          <a:p>
            <a:pPr lvl="1"/>
            <a:r>
              <a:rPr lang="en-US" altLang="en-US"/>
              <a:t>Nations sold as slaves (6‑8) </a:t>
            </a:r>
          </a:p>
          <a:p>
            <a:pPr lvl="1"/>
            <a:r>
              <a:rPr lang="en-US" altLang="en-US"/>
              <a:t>Egypt, Edom desolate (19) </a:t>
            </a:r>
          </a:p>
        </p:txBody>
      </p:sp>
    </p:spTree>
    <p:custDataLst>
      <p:tags r:id="rId1"/>
    </p:custDataLst>
  </p:cSld>
  <p:clrMapOvr>
    <a:masterClrMapping/>
  </p:clrMapOvr>
  <p:transition advTm="801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7347">
                                            <p:txEl>
                                              <p:pRg st="3" end="3"/>
                                            </p:txEl>
                                          </p:spTgt>
                                        </p:tgtEl>
                                        <p:attrNameLst>
                                          <p:attrName>style.visibility</p:attrName>
                                        </p:attrNameLst>
                                      </p:cBhvr>
                                      <p:to>
                                        <p:strVal val="visible"/>
                                      </p:to>
                                    </p:set>
                                    <p:anim calcmode="lin" valueType="num">
                                      <p:cBhvr additive="base">
                                        <p:cTn id="25"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3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7347">
                                            <p:txEl>
                                              <p:pRg st="4" end="4"/>
                                            </p:txEl>
                                          </p:spTgt>
                                        </p:tgtEl>
                                        <p:attrNameLst>
                                          <p:attrName>style.visibility</p:attrName>
                                        </p:attrNameLst>
                                      </p:cBhvr>
                                      <p:to>
                                        <p:strVal val="visible"/>
                                      </p:to>
                                    </p:set>
                                    <p:anim calcmode="lin" valueType="num">
                                      <p:cBhvr additive="base">
                                        <p:cTn id="31"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73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7347">
                                            <p:txEl>
                                              <p:pRg st="5" end="5"/>
                                            </p:txEl>
                                          </p:spTgt>
                                        </p:tgtEl>
                                        <p:attrNameLst>
                                          <p:attrName>style.visibility</p:attrName>
                                        </p:attrNameLst>
                                      </p:cBhvr>
                                      <p:to>
                                        <p:strVal val="visible"/>
                                      </p:to>
                                    </p:set>
                                    <p:anim calcmode="lin" valueType="num">
                                      <p:cBhvr additive="base">
                                        <p:cTn id="37" dur="500" fill="hold"/>
                                        <p:tgtEl>
                                          <p:spTgt spid="573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73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4000"/>
              <a:t>Distinguished from </a:t>
            </a:r>
            <a:br>
              <a:rPr lang="en-US" altLang="en-US" sz="4000"/>
            </a:br>
            <a:r>
              <a:rPr lang="en-US" altLang="en-US" sz="4000"/>
              <a:t>A-Mill &amp; Post-Mill Positions</a:t>
            </a:r>
          </a:p>
        </p:txBody>
      </p:sp>
      <p:sp>
        <p:nvSpPr>
          <p:cNvPr id="22531" name="Rectangle 3"/>
          <p:cNvSpPr>
            <a:spLocks noGrp="1" noChangeArrowheads="1"/>
          </p:cNvSpPr>
          <p:nvPr>
            <p:ph type="body" idx="1"/>
          </p:nvPr>
        </p:nvSpPr>
        <p:spPr/>
        <p:txBody>
          <a:bodyPr/>
          <a:lstStyle/>
          <a:p>
            <a:pPr>
              <a:lnSpc>
                <a:spcPct val="90000"/>
              </a:lnSpc>
            </a:pPr>
            <a:r>
              <a:rPr lang="en-US" altLang="en-US"/>
              <a:t>Unlike both:</a:t>
            </a:r>
          </a:p>
          <a:p>
            <a:pPr lvl="1">
              <a:lnSpc>
                <a:spcPct val="90000"/>
              </a:lnSpc>
            </a:pPr>
            <a:r>
              <a:rPr lang="en-US" altLang="en-US"/>
              <a:t>The Millennium is viewed as following Jesus</a:t>
            </a:r>
            <a:r>
              <a:rPr lang="en-US" altLang="en-US">
                <a:cs typeface="Times New Roman" pitchFamily="18" charset="0"/>
              </a:rPr>
              <a:t>'</a:t>
            </a:r>
            <a:r>
              <a:rPr lang="en-US" altLang="en-US"/>
              <a:t> 2</a:t>
            </a:r>
            <a:r>
              <a:rPr lang="en-US" altLang="en-US" baseline="30000"/>
              <a:t>nd</a:t>
            </a:r>
            <a:r>
              <a:rPr lang="en-US" altLang="en-US"/>
              <a:t> coming rather than preceding it.</a:t>
            </a:r>
          </a:p>
          <a:p>
            <a:pPr lvl="1">
              <a:lnSpc>
                <a:spcPct val="90000"/>
              </a:lnSpc>
            </a:pPr>
            <a:r>
              <a:rPr lang="en-US" altLang="en-US"/>
              <a:t>A long time-span is viewed as intervening between the 2</a:t>
            </a:r>
            <a:r>
              <a:rPr lang="en-US" altLang="en-US" baseline="30000"/>
              <a:t>nd</a:t>
            </a:r>
            <a:r>
              <a:rPr lang="en-US" altLang="en-US"/>
              <a:t> coming and the last judgment.</a:t>
            </a:r>
          </a:p>
          <a:p>
            <a:pPr>
              <a:lnSpc>
                <a:spcPct val="90000"/>
              </a:lnSpc>
            </a:pPr>
            <a:r>
              <a:rPr lang="en-US" altLang="en-US"/>
              <a:t>Like A-Mill but unlike Post-Mill:</a:t>
            </a:r>
          </a:p>
          <a:p>
            <a:pPr lvl="1">
              <a:lnSpc>
                <a:spcPct val="90000"/>
              </a:lnSpc>
            </a:pPr>
            <a:r>
              <a:rPr lang="en-US" altLang="en-US"/>
              <a:t>The 2</a:t>
            </a:r>
            <a:r>
              <a:rPr lang="en-US" altLang="en-US" baseline="30000"/>
              <a:t>nd</a:t>
            </a:r>
            <a:r>
              <a:rPr lang="en-US" altLang="en-US"/>
              <a:t> coming could be very soon.</a:t>
            </a:r>
          </a:p>
          <a:p>
            <a:pPr lvl="1">
              <a:lnSpc>
                <a:spcPct val="90000"/>
              </a:lnSpc>
            </a:pPr>
            <a:r>
              <a:rPr lang="en-US" altLang="en-US"/>
              <a:t>No long time-period needs to intervene between now and the Millennium.</a:t>
            </a:r>
          </a:p>
        </p:txBody>
      </p:sp>
    </p:spTree>
    <p:custDataLst>
      <p:tags r:id="rId1"/>
    </p:custDataLst>
  </p:cSld>
  <p:clrMapOvr>
    <a:masterClrMapping/>
  </p:clrMapOvr>
  <p:transition advTm="817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4000"/>
              <a:t>Distinguished from </a:t>
            </a:r>
            <a:br>
              <a:rPr lang="en-US" altLang="en-US" sz="4000"/>
            </a:br>
            <a:r>
              <a:rPr lang="en-US" altLang="en-US" sz="4000"/>
              <a:t>A-Mill &amp; Post-Mill Positions</a:t>
            </a:r>
          </a:p>
        </p:txBody>
      </p:sp>
      <p:sp>
        <p:nvSpPr>
          <p:cNvPr id="23555" name="Rectangle 3"/>
          <p:cNvSpPr>
            <a:spLocks noGrp="1" noChangeArrowheads="1"/>
          </p:cNvSpPr>
          <p:nvPr>
            <p:ph type="body" idx="1"/>
          </p:nvPr>
        </p:nvSpPr>
        <p:spPr/>
        <p:txBody>
          <a:bodyPr/>
          <a:lstStyle/>
          <a:p>
            <a:r>
              <a:rPr lang="en-US" altLang="en-US"/>
              <a:t>Unlike A-Mill but like Post-Mill:</a:t>
            </a:r>
          </a:p>
          <a:p>
            <a:pPr lvl="1"/>
            <a:r>
              <a:rPr lang="en-US" altLang="en-US"/>
              <a:t>The Millennium will be a time of unprecedented peace, righteousness and prosperity.</a:t>
            </a:r>
          </a:p>
          <a:p>
            <a:r>
              <a:rPr lang="en-US" altLang="en-US"/>
              <a:t>Like both A-Mill and Post-Mill:</a:t>
            </a:r>
          </a:p>
          <a:p>
            <a:pPr lvl="1"/>
            <a:r>
              <a:rPr lang="en-US" altLang="en-US"/>
              <a:t>The kingdom is already present in some restricted sense…</a:t>
            </a:r>
          </a:p>
          <a:p>
            <a:pPr lvl="1"/>
            <a:r>
              <a:rPr lang="en-US" altLang="en-US"/>
              <a:t>… but not yet present in its fullest sense.</a:t>
            </a:r>
          </a:p>
        </p:txBody>
      </p:sp>
    </p:spTree>
    <p:custDataLst>
      <p:tags r:id="rId1"/>
    </p:custDataLst>
  </p:cSld>
  <p:clrMapOvr>
    <a:masterClrMapping/>
  </p:clrMapOvr>
  <p:transition advTm="685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4000"/>
              <a:t>Distinguished from </a:t>
            </a:r>
            <a:br>
              <a:rPr lang="en-US" altLang="en-US" sz="4000"/>
            </a:br>
            <a:r>
              <a:rPr lang="en-US" altLang="en-US" sz="4000"/>
              <a:t>Dispensational Pre-Mill Position</a:t>
            </a:r>
          </a:p>
        </p:txBody>
      </p:sp>
      <p:sp>
        <p:nvSpPr>
          <p:cNvPr id="24579" name="Rectangle 3"/>
          <p:cNvSpPr>
            <a:spLocks noGrp="1" noChangeArrowheads="1"/>
          </p:cNvSpPr>
          <p:nvPr>
            <p:ph type="body" idx="1"/>
          </p:nvPr>
        </p:nvSpPr>
        <p:spPr/>
        <p:txBody>
          <a:bodyPr/>
          <a:lstStyle/>
          <a:p>
            <a:pPr>
              <a:lnSpc>
                <a:spcPct val="90000"/>
              </a:lnSpc>
            </a:pPr>
            <a:r>
              <a:rPr lang="en-US" altLang="en-US"/>
              <a:t>The HPM view is older than dispensational view (DPM), so the label </a:t>
            </a:r>
            <a:r>
              <a:rPr lang="en-US" altLang="en-US">
                <a:cs typeface="Times New Roman" pitchFamily="18" charset="0"/>
              </a:rPr>
              <a:t>"</a:t>
            </a:r>
            <a:r>
              <a:rPr lang="en-US" altLang="en-US"/>
              <a:t>historic.</a:t>
            </a:r>
            <a:r>
              <a:rPr lang="en-US" altLang="en-US">
                <a:cs typeface="Times New Roman" pitchFamily="18" charset="0"/>
              </a:rPr>
              <a:t>"</a:t>
            </a:r>
          </a:p>
          <a:p>
            <a:pPr>
              <a:lnSpc>
                <a:spcPct val="90000"/>
              </a:lnSpc>
            </a:pPr>
            <a:r>
              <a:rPr lang="en-US" altLang="en-US"/>
              <a:t>The kingdom has already begun at Jesus</a:t>
            </a:r>
            <a:r>
              <a:rPr lang="en-US" altLang="en-US">
                <a:cs typeface="Times New Roman" pitchFamily="18" charset="0"/>
              </a:rPr>
              <a:t>'</a:t>
            </a:r>
            <a:r>
              <a:rPr lang="en-US" altLang="en-US"/>
              <a:t> 1</a:t>
            </a:r>
            <a:r>
              <a:rPr lang="en-US" altLang="en-US" baseline="30000"/>
              <a:t>st</a:t>
            </a:r>
            <a:r>
              <a:rPr lang="en-US" altLang="en-US"/>
              <a:t> coming, rather than being refused and postponed entirely, as is common in the DPM position.</a:t>
            </a:r>
          </a:p>
          <a:p>
            <a:pPr>
              <a:lnSpc>
                <a:spcPct val="90000"/>
              </a:lnSpc>
            </a:pPr>
            <a:r>
              <a:rPr lang="en-US" altLang="en-US"/>
              <a:t>The HPM position does not make such a hard distinction between Israel and the Church as the DPM position does.</a:t>
            </a:r>
          </a:p>
        </p:txBody>
      </p:sp>
    </p:spTree>
    <p:custDataLst>
      <p:tags r:id="rId1"/>
    </p:custDataLst>
  </p:cSld>
  <p:clrMapOvr>
    <a:masterClrMapping/>
  </p:clrMapOvr>
  <p:transition advTm="837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Paul</a:t>
            </a:r>
            <a:r>
              <a:rPr lang="en-US" altLang="en-US">
                <a:cs typeface="Times New Roman" pitchFamily="18" charset="0"/>
              </a:rPr>
              <a:t>'</a:t>
            </a:r>
            <a:r>
              <a:rPr lang="en-US" altLang="en-US"/>
              <a:t>s Olive Tree</a:t>
            </a:r>
          </a:p>
        </p:txBody>
      </p:sp>
      <p:sp>
        <p:nvSpPr>
          <p:cNvPr id="58371" name="Rectangle 3"/>
          <p:cNvSpPr>
            <a:spLocks noGrp="1" noChangeArrowheads="1"/>
          </p:cNvSpPr>
          <p:nvPr>
            <p:ph type="body" idx="1"/>
          </p:nvPr>
        </p:nvSpPr>
        <p:spPr>
          <a:xfrm>
            <a:off x="0" y="1828800"/>
            <a:ext cx="8915400" cy="4724400"/>
          </a:xfrm>
        </p:spPr>
        <p:txBody>
          <a:bodyPr/>
          <a:lstStyle/>
          <a:p>
            <a:pPr>
              <a:lnSpc>
                <a:spcPct val="80000"/>
              </a:lnSpc>
              <a:buFont typeface="Wingdings" pitchFamily="2" charset="2"/>
              <a:buNone/>
            </a:pPr>
            <a:r>
              <a:rPr lang="en-US" altLang="en-US" sz="2000"/>
              <a:t>	Romans 11:17 (NIV) If some of the branches have been broken off, and you, though a wild olive shoot, have been grafted in among the others and now share in the nourishing sap from the olive root, 18 do not boast over those branches. If you do, consider this: You do not support the root, but the root supports you. 19 You will say then, "Branches were broken off so that I could be grafted in." 20 Granted. But they were broken off because of unbelief, and you stand by faith. Do not be arrogant, but be afraid. 21 For if God did not spare the natural branches, he will not spare you either. 22 Consider therefore the kindness and sternness of God: sternness to those who fell, but kindness to you, provided that you continue in his kindness. Otherwise, you also will be cut off. 23 And if they do not persist in unbelief, they will be grafted in, for God is able to graft them in again. 24 After all, if you were cut out of an olive tree that is wild by nature, and contrary to nature were grafted into a cultivated olive tree, how much more readily will these, the natural branches, be grafted into their own olive tree! 25 I do not want you to be ignorant of this mystery, brothers, so that you may not be conceited: Israel has experienced a hardening in part until the full number of the Gentiles has come in. 26 And so all Israel will be saved, as it is written: "The deliverer will come from Zion; he will turn godlessness away from Jacob." </a:t>
            </a:r>
          </a:p>
        </p:txBody>
      </p:sp>
    </p:spTree>
    <p:custDataLst>
      <p:tags r:id="rId1"/>
    </p:custDataLst>
  </p:cSld>
  <p:clrMapOvr>
    <a:masterClrMapping/>
  </p:clrMapOvr>
  <p:transition advTm="1331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checkerboard(across)">
                                      <p:cBhvr>
                                        <p:cTn id="7" dur="500"/>
                                        <p:tgtEl>
                                          <p:spTgt spid="583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The New Jerusalem</a:t>
            </a:r>
          </a:p>
        </p:txBody>
      </p:sp>
      <p:sp>
        <p:nvSpPr>
          <p:cNvPr id="59395" name="Rectangle 3"/>
          <p:cNvSpPr>
            <a:spLocks noGrp="1" noChangeArrowheads="1"/>
          </p:cNvSpPr>
          <p:nvPr>
            <p:ph type="body" idx="1"/>
          </p:nvPr>
        </p:nvSpPr>
        <p:spPr/>
        <p:txBody>
          <a:bodyPr/>
          <a:lstStyle/>
          <a:p>
            <a:r>
              <a:rPr lang="en-US" altLang="en-US"/>
              <a:t>Revelation 21:12 (NIV) It had a great, high wall with twelve gates, and with twelve angels at the gates. On the gates were written the names of the twelve tribes of Israel… 14 The wall of the city had twelve foundations, and on them were the names of the twelve apostles of the Lamb. </a:t>
            </a:r>
          </a:p>
          <a:p>
            <a:r>
              <a:rPr lang="en-US" altLang="en-US"/>
              <a:t>Combines features of Israel &amp; of the Church.</a:t>
            </a:r>
          </a:p>
        </p:txBody>
      </p:sp>
    </p:spTree>
    <p:custDataLst>
      <p:tags r:id="rId1"/>
    </p:custDataLst>
  </p:cSld>
  <p:clrMapOvr>
    <a:masterClrMapping/>
  </p:clrMapOvr>
  <p:transition advTm="465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checkerboard(across)">
                                      <p:cBhvr>
                                        <p:cTn id="7" dur="500"/>
                                        <p:tgtEl>
                                          <p:spTgt spid="59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checkerboard(across)">
                                      <p:cBhvr>
                                        <p:cTn id="12" dur="500"/>
                                        <p:tgtEl>
                                          <p:spTgt spid="59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Introduction</a:t>
            </a:r>
          </a:p>
        </p:txBody>
      </p:sp>
      <p:sp>
        <p:nvSpPr>
          <p:cNvPr id="16387" name="Rectangle 3"/>
          <p:cNvSpPr>
            <a:spLocks noGrp="1" noChangeArrowheads="1"/>
          </p:cNvSpPr>
          <p:nvPr>
            <p:ph type="body" idx="1"/>
          </p:nvPr>
        </p:nvSpPr>
        <p:spPr/>
        <p:txBody>
          <a:bodyPr/>
          <a:lstStyle/>
          <a:p>
            <a:pPr>
              <a:lnSpc>
                <a:spcPct val="90000"/>
              </a:lnSpc>
            </a:pPr>
            <a:r>
              <a:rPr lang="en-US" altLang="en-US"/>
              <a:t>In one sense, our view of the Millennium doesn</a:t>
            </a:r>
            <a:r>
              <a:rPr lang="en-US" altLang="en-US">
                <a:cs typeface="Times New Roman" pitchFamily="18" charset="0"/>
              </a:rPr>
              <a:t>'</a:t>
            </a:r>
            <a:r>
              <a:rPr lang="en-US" altLang="en-US"/>
              <a:t>t matter.</a:t>
            </a:r>
          </a:p>
          <a:p>
            <a:pPr lvl="1">
              <a:lnSpc>
                <a:spcPct val="90000"/>
              </a:lnSpc>
            </a:pPr>
            <a:r>
              <a:rPr lang="en-US" altLang="en-US"/>
              <a:t>God initiates the Millennium (whenever it is) and doesn</a:t>
            </a:r>
            <a:r>
              <a:rPr lang="en-US" altLang="en-US">
                <a:cs typeface="Times New Roman" pitchFamily="18" charset="0"/>
              </a:rPr>
              <a:t>'</a:t>
            </a:r>
            <a:r>
              <a:rPr lang="en-US" altLang="en-US"/>
              <a:t>t need our advice on when or how to go about it!</a:t>
            </a:r>
          </a:p>
          <a:p>
            <a:pPr>
              <a:lnSpc>
                <a:spcPct val="90000"/>
              </a:lnSpc>
            </a:pPr>
            <a:r>
              <a:rPr lang="en-US" altLang="en-US"/>
              <a:t>But there are some important aspects to think about:</a:t>
            </a:r>
          </a:p>
          <a:p>
            <a:pPr lvl="1">
              <a:lnSpc>
                <a:spcPct val="90000"/>
              </a:lnSpc>
            </a:pPr>
            <a:r>
              <a:rPr lang="en-US" altLang="en-US"/>
              <a:t>What are we as Christians (individually &amp; collectively) supposed to be doing right now?</a:t>
            </a:r>
          </a:p>
        </p:txBody>
      </p:sp>
    </p:spTree>
    <p:custDataLst>
      <p:tags r:id="rId1"/>
    </p:custDataLst>
  </p:cSld>
  <p:clrMapOvr>
    <a:masterClrMapping/>
  </p:clrMapOvr>
  <p:transition advTm="245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z="4000"/>
              <a:t>Distinguished from </a:t>
            </a:r>
            <a:br>
              <a:rPr lang="en-US" altLang="en-US" sz="4000"/>
            </a:br>
            <a:r>
              <a:rPr lang="en-US" altLang="en-US" sz="4000"/>
              <a:t>Dispensational Pre-Mill Position</a:t>
            </a:r>
          </a:p>
        </p:txBody>
      </p:sp>
      <p:sp>
        <p:nvSpPr>
          <p:cNvPr id="25603" name="Rectangle 3"/>
          <p:cNvSpPr>
            <a:spLocks noGrp="1" noChangeArrowheads="1"/>
          </p:cNvSpPr>
          <p:nvPr>
            <p:ph type="body" idx="1"/>
          </p:nvPr>
        </p:nvSpPr>
        <p:spPr/>
        <p:txBody>
          <a:bodyPr/>
          <a:lstStyle/>
          <a:p>
            <a:r>
              <a:rPr lang="en-US" altLang="en-US"/>
              <a:t>The HPM view sees more continuity between Israel and the Church, between OT and NT than the DPM view does…</a:t>
            </a:r>
          </a:p>
          <a:p>
            <a:r>
              <a:rPr lang="en-US" altLang="en-US"/>
              <a:t>… though perhaps less continuity than some A-Mill and Post-Mill do.</a:t>
            </a:r>
          </a:p>
        </p:txBody>
      </p:sp>
    </p:spTree>
    <p:custDataLst>
      <p:tags r:id="rId1"/>
    </p:custDataLst>
  </p:cSld>
  <p:clrMapOvr>
    <a:masterClrMapping/>
  </p:clrMapOvr>
  <p:transition advTm="632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lstStyle/>
          <a:p>
            <a:r>
              <a:rPr lang="en-US" altLang="en-US"/>
              <a:t>Historic Premillennialism</a:t>
            </a:r>
          </a:p>
        </p:txBody>
      </p:sp>
      <p:sp>
        <p:nvSpPr>
          <p:cNvPr id="26627" name="Rectangle 3"/>
          <p:cNvSpPr>
            <a:spLocks noGrp="1" noChangeArrowheads="1"/>
          </p:cNvSpPr>
          <p:nvPr>
            <p:ph type="subTitle" idx="1"/>
          </p:nvPr>
        </p:nvSpPr>
        <p:spPr/>
        <p:txBody>
          <a:bodyPr/>
          <a:lstStyle/>
          <a:p>
            <a:r>
              <a:rPr lang="en-US" altLang="en-US"/>
              <a:t>View of the Kingdom</a:t>
            </a:r>
          </a:p>
        </p:txBody>
      </p:sp>
    </p:spTree>
    <p:custDataLst>
      <p:tags r:id="rId1"/>
    </p:custDataLst>
  </p:cSld>
  <p:clrMapOvr>
    <a:masterClrMapping/>
  </p:clrMapOvr>
  <p:transition advTm="86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Effect transition="in" filter="checkerboard(across)">
                                      <p:cBhvr>
                                        <p:cTn id="13"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Biblical Pictures of God &amp; Humans</a:t>
            </a:r>
          </a:p>
        </p:txBody>
      </p:sp>
      <p:sp>
        <p:nvSpPr>
          <p:cNvPr id="27651" name="Rectangle 3"/>
          <p:cNvSpPr>
            <a:spLocks noGrp="1" noChangeArrowheads="1"/>
          </p:cNvSpPr>
          <p:nvPr>
            <p:ph type="body" idx="1"/>
          </p:nvPr>
        </p:nvSpPr>
        <p:spPr/>
        <p:txBody>
          <a:bodyPr/>
          <a:lstStyle/>
          <a:p>
            <a:r>
              <a:rPr lang="en-US" altLang="en-US"/>
              <a:t>Potter &amp; clay</a:t>
            </a:r>
          </a:p>
          <a:p>
            <a:r>
              <a:rPr lang="en-US" altLang="en-US"/>
              <a:t>Farmer &amp; plant</a:t>
            </a:r>
          </a:p>
          <a:p>
            <a:r>
              <a:rPr lang="en-US" altLang="en-US"/>
              <a:t>Shepherd &amp; sheep</a:t>
            </a:r>
          </a:p>
          <a:p>
            <a:r>
              <a:rPr lang="en-US" altLang="en-US"/>
              <a:t>King &amp; subjects</a:t>
            </a:r>
          </a:p>
          <a:p>
            <a:r>
              <a:rPr lang="en-US" altLang="en-US"/>
              <a:t>Master &amp; slave</a:t>
            </a:r>
          </a:p>
          <a:p>
            <a:r>
              <a:rPr lang="en-US" altLang="en-US"/>
              <a:t>Father &amp; child</a:t>
            </a:r>
          </a:p>
          <a:p>
            <a:r>
              <a:rPr lang="en-US" altLang="en-US"/>
              <a:t>Husband &amp; wife</a:t>
            </a:r>
          </a:p>
        </p:txBody>
      </p:sp>
    </p:spTree>
    <p:custDataLst>
      <p:tags r:id="rId1"/>
    </p:custDataLst>
  </p:cSld>
  <p:clrMapOvr>
    <a:masterClrMapping/>
  </p:clrMapOvr>
  <p:transition advTm="1928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 calcmode="lin" valueType="num">
                                      <p:cBhvr additive="base">
                                        <p:cTn id="37"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651">
                                            <p:txEl>
                                              <p:pRg st="6" end="6"/>
                                            </p:txEl>
                                          </p:spTgt>
                                        </p:tgtEl>
                                        <p:attrNameLst>
                                          <p:attrName>style.visibility</p:attrName>
                                        </p:attrNameLst>
                                      </p:cBhvr>
                                      <p:to>
                                        <p:strVal val="visible"/>
                                      </p:to>
                                    </p:set>
                                    <p:anim calcmode="lin" valueType="num">
                                      <p:cBhvr additive="base">
                                        <p:cTn id="43"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6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4000"/>
              <a:t>Some Comments on Biblical Pictures</a:t>
            </a:r>
          </a:p>
        </p:txBody>
      </p:sp>
      <p:sp>
        <p:nvSpPr>
          <p:cNvPr id="28675" name="Rectangle 3"/>
          <p:cNvSpPr>
            <a:spLocks noGrp="1" noChangeArrowheads="1"/>
          </p:cNvSpPr>
          <p:nvPr>
            <p:ph type="body" idx="1"/>
          </p:nvPr>
        </p:nvSpPr>
        <p:spPr>
          <a:xfrm>
            <a:off x="457200" y="1828800"/>
            <a:ext cx="8229600" cy="4648200"/>
          </a:xfrm>
        </p:spPr>
        <p:txBody>
          <a:bodyPr/>
          <a:lstStyle/>
          <a:p>
            <a:pPr>
              <a:lnSpc>
                <a:spcPct val="90000"/>
              </a:lnSpc>
            </a:pPr>
            <a:r>
              <a:rPr lang="en-US" altLang="en-US"/>
              <a:t>We must be careful not to overemphasize one picture to the neglect of the others.</a:t>
            </a:r>
          </a:p>
          <a:p>
            <a:pPr>
              <a:lnSpc>
                <a:spcPct val="90000"/>
              </a:lnSpc>
            </a:pPr>
            <a:r>
              <a:rPr lang="en-US" altLang="en-US"/>
              <a:t>King &amp; subjects implies a kingdom.</a:t>
            </a:r>
          </a:p>
          <a:p>
            <a:pPr>
              <a:lnSpc>
                <a:spcPct val="90000"/>
              </a:lnSpc>
            </a:pPr>
            <a:r>
              <a:rPr lang="en-US" altLang="en-US"/>
              <a:t>These pictures can sound rather individualistic, but some more collective aspects are also pictured:</a:t>
            </a:r>
          </a:p>
          <a:p>
            <a:pPr lvl="1">
              <a:lnSpc>
                <a:spcPct val="90000"/>
              </a:lnSpc>
            </a:pPr>
            <a:r>
              <a:rPr lang="en-US" altLang="en-US"/>
              <a:t>Kingdom: subjects, rebels, armies, conquest</a:t>
            </a:r>
          </a:p>
          <a:p>
            <a:pPr lvl="1">
              <a:lnSpc>
                <a:spcPct val="90000"/>
              </a:lnSpc>
            </a:pPr>
            <a:r>
              <a:rPr lang="en-US" altLang="en-US"/>
              <a:t>Body: head and parts</a:t>
            </a:r>
          </a:p>
          <a:p>
            <a:pPr lvl="1">
              <a:lnSpc>
                <a:spcPct val="90000"/>
              </a:lnSpc>
            </a:pPr>
            <a:r>
              <a:rPr lang="en-US" altLang="en-US"/>
              <a:t>Temple: chief cornerstone, other stones</a:t>
            </a:r>
          </a:p>
        </p:txBody>
      </p:sp>
    </p:spTree>
    <p:custDataLst>
      <p:tags r:id="rId1"/>
    </p:custDataLst>
  </p:cSld>
  <p:clrMapOvr>
    <a:masterClrMapping/>
  </p:clrMapOvr>
  <p:transition advTm="1876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675">
                                            <p:txEl>
                                              <p:pRg st="5" end="5"/>
                                            </p:txEl>
                                          </p:spTgt>
                                        </p:tgtEl>
                                        <p:attrNameLst>
                                          <p:attrName>style.visibility</p:attrName>
                                        </p:attrNameLst>
                                      </p:cBhvr>
                                      <p:to>
                                        <p:strVal val="visible"/>
                                      </p:to>
                                    </p:set>
                                    <p:anim calcmode="lin" valueType="num">
                                      <p:cBhvr additive="base">
                                        <p:cTn id="37"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6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The Calling of the Church</a:t>
            </a:r>
          </a:p>
        </p:txBody>
      </p:sp>
      <p:sp>
        <p:nvSpPr>
          <p:cNvPr id="29699" name="Rectangle 3"/>
          <p:cNvSpPr>
            <a:spLocks noGrp="1" noChangeArrowheads="1"/>
          </p:cNvSpPr>
          <p:nvPr>
            <p:ph type="body" idx="1"/>
          </p:nvPr>
        </p:nvSpPr>
        <p:spPr/>
        <p:txBody>
          <a:bodyPr/>
          <a:lstStyle/>
          <a:p>
            <a:pPr>
              <a:lnSpc>
                <a:spcPct val="90000"/>
              </a:lnSpc>
            </a:pPr>
            <a:r>
              <a:rPr lang="en-US" altLang="en-US"/>
              <a:t>The collective aspects of the pictures above suggest that that Church has some purposes as a whole.</a:t>
            </a:r>
          </a:p>
          <a:p>
            <a:pPr lvl="1">
              <a:lnSpc>
                <a:spcPct val="90000"/>
              </a:lnSpc>
            </a:pPr>
            <a:r>
              <a:rPr lang="en-US" altLang="en-US"/>
              <a:t>What might these be?</a:t>
            </a:r>
          </a:p>
          <a:p>
            <a:pPr>
              <a:lnSpc>
                <a:spcPct val="90000"/>
              </a:lnSpc>
            </a:pPr>
            <a:r>
              <a:rPr lang="en-US" altLang="en-US"/>
              <a:t>Passages on our calling:</a:t>
            </a:r>
          </a:p>
          <a:p>
            <a:pPr lvl="1">
              <a:lnSpc>
                <a:spcPct val="90000"/>
              </a:lnSpc>
            </a:pPr>
            <a:r>
              <a:rPr lang="en-US" altLang="en-US"/>
              <a:t>Matthew 28:19-20</a:t>
            </a:r>
          </a:p>
          <a:p>
            <a:pPr lvl="1">
              <a:lnSpc>
                <a:spcPct val="90000"/>
              </a:lnSpc>
            </a:pPr>
            <a:r>
              <a:rPr lang="en-US" altLang="en-US"/>
              <a:t>Luke 24:44-48</a:t>
            </a:r>
          </a:p>
          <a:p>
            <a:pPr lvl="1">
              <a:lnSpc>
                <a:spcPct val="90000"/>
              </a:lnSpc>
            </a:pPr>
            <a:r>
              <a:rPr lang="en-US" altLang="en-US"/>
              <a:t>John 20:19-23</a:t>
            </a:r>
          </a:p>
          <a:p>
            <a:pPr lvl="1">
              <a:lnSpc>
                <a:spcPct val="90000"/>
              </a:lnSpc>
            </a:pPr>
            <a:r>
              <a:rPr lang="en-US" altLang="en-US"/>
              <a:t>Acts 1:6-8</a:t>
            </a:r>
          </a:p>
        </p:txBody>
      </p:sp>
    </p:spTree>
    <p:custDataLst>
      <p:tags r:id="rId1"/>
    </p:custDataLst>
  </p:cSld>
  <p:clrMapOvr>
    <a:masterClrMapping/>
  </p:clrMapOvr>
  <p:transition advTm="351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699">
                                            <p:txEl>
                                              <p:pRg st="5" end="5"/>
                                            </p:txEl>
                                          </p:spTgt>
                                        </p:tgtEl>
                                        <p:attrNameLst>
                                          <p:attrName>style.visibility</p:attrName>
                                        </p:attrNameLst>
                                      </p:cBhvr>
                                      <p:to>
                                        <p:strVal val="visible"/>
                                      </p:to>
                                    </p:set>
                                    <p:anim calcmode="lin" valueType="num">
                                      <p:cBhvr additive="base">
                                        <p:cTn id="37"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6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699">
                                            <p:txEl>
                                              <p:pRg st="6" end="6"/>
                                            </p:txEl>
                                          </p:spTgt>
                                        </p:tgtEl>
                                        <p:attrNameLst>
                                          <p:attrName>style.visibility</p:attrName>
                                        </p:attrNameLst>
                                      </p:cBhvr>
                                      <p:to>
                                        <p:strVal val="visible"/>
                                      </p:to>
                                    </p:set>
                                    <p:anim calcmode="lin" valueType="num">
                                      <p:cBhvr additive="base">
                                        <p:cTn id="43" dur="5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6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Matthew 28:18-20</a:t>
            </a:r>
          </a:p>
        </p:txBody>
      </p:sp>
      <p:sp>
        <p:nvSpPr>
          <p:cNvPr id="30725" name="Text Box 5"/>
          <p:cNvSpPr txBox="1">
            <a:spLocks noChangeArrowheads="1"/>
          </p:cNvSpPr>
          <p:nvPr/>
        </p:nvSpPr>
        <p:spPr bwMode="auto">
          <a:xfrm>
            <a:off x="609600" y="2286000"/>
            <a:ext cx="79248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18 (NIV) Then Jesus came to them and said, "All authority in heaven and on earth has been given to me. 19 Therefore go and make disciples of all nations, baptizing them in the name of the Father and of the Son and of the Holy Spirit, 20 and teaching them to obey everything I have commanded you. And surely I am with you always, to the very end of the age." </a:t>
            </a:r>
          </a:p>
        </p:txBody>
      </p:sp>
    </p:spTree>
    <p:custDataLst>
      <p:tags r:id="rId1"/>
    </p:custDataLst>
  </p:cSld>
  <p:clrMapOvr>
    <a:masterClrMapping/>
  </p:clrMapOvr>
  <p:transition advTm="231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checkerboard(across)">
                                      <p:cBhvr>
                                        <p:cTn id="7"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r>
              <a:rPr lang="en-US" altLang="en-US"/>
              <a:t>Luke 24:44-48</a:t>
            </a:r>
          </a:p>
        </p:txBody>
      </p:sp>
      <p:sp>
        <p:nvSpPr>
          <p:cNvPr id="34821" name="Text Box 5"/>
          <p:cNvSpPr txBox="1">
            <a:spLocks noChangeArrowheads="1"/>
          </p:cNvSpPr>
          <p:nvPr/>
        </p:nvSpPr>
        <p:spPr bwMode="auto">
          <a:xfrm>
            <a:off x="609600" y="2057400"/>
            <a:ext cx="79248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44 (NIV) He said to them, "This is what I told you while I was still with you: Everything must be fulfilled that is written about me in the Law of Moses, the Prophets and the Psalms." 45 Then he opened their minds so they could understand the Scriptures. 46 He told them, "This is what is written: The Christ will suffer and rise from the dead on the third day, 47 and repentance and forgiveness of sins will be preached in his name to all nations, beginning at Jerusalem. 48 You are witnesses of these things.</a:t>
            </a:r>
            <a:r>
              <a:rPr lang="en-US" altLang="en-US" sz="2800">
                <a:cs typeface="Times New Roman" pitchFamily="18" charset="0"/>
              </a:rPr>
              <a:t>"</a:t>
            </a:r>
            <a:r>
              <a:rPr lang="en-US" altLang="en-US" sz="2800"/>
              <a:t> </a:t>
            </a:r>
          </a:p>
        </p:txBody>
      </p:sp>
    </p:spTree>
    <p:custDataLst>
      <p:tags r:id="rId1"/>
    </p:custDataLst>
  </p:cSld>
  <p:clrMapOvr>
    <a:masterClrMapping/>
  </p:clrMapOvr>
  <p:transition advTm="360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checkerboard(across)">
                                      <p:cBhvr>
                                        <p:cTn id="7"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r>
              <a:rPr lang="en-US" altLang="en-US"/>
              <a:t>John 20:19-23</a:t>
            </a:r>
          </a:p>
        </p:txBody>
      </p:sp>
      <p:sp>
        <p:nvSpPr>
          <p:cNvPr id="36869" name="Text Box 5"/>
          <p:cNvSpPr txBox="1">
            <a:spLocks noChangeArrowheads="1"/>
          </p:cNvSpPr>
          <p:nvPr/>
        </p:nvSpPr>
        <p:spPr bwMode="auto">
          <a:xfrm>
            <a:off x="685800" y="1828800"/>
            <a:ext cx="81534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19 (NIV) On the evening of that first day of the week, when the disciples were together, with the doors locked for fear of the Jews, Jesus came and stood among them and said, "Peace be with you!" 20 After he said this, he showed them his hands and side. The disciples were overjoyed when they saw the Lord. 21 Again Jesus said, "Peace be with you! As the Father has sent me, I am sending you." 22 And with that he breathed on them and said, "Receive the Holy Spirit. 23 If you forgive anyone his sins, they are forgiven; if you do not forgive them, they are not forgiven."</a:t>
            </a:r>
          </a:p>
        </p:txBody>
      </p:sp>
    </p:spTree>
    <p:custDataLst>
      <p:tags r:id="rId1"/>
    </p:custDataLst>
  </p:cSld>
  <p:clrMapOvr>
    <a:masterClrMapping/>
  </p:clrMapOvr>
  <p:transition advTm="310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checkerboard(across)">
                                      <p:cBhvr>
                                        <p:cTn id="7"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Acts 1:6-8</a:t>
            </a:r>
          </a:p>
        </p:txBody>
      </p:sp>
      <p:sp>
        <p:nvSpPr>
          <p:cNvPr id="32772" name="Text Box 4"/>
          <p:cNvSpPr txBox="1">
            <a:spLocks noChangeArrowheads="1"/>
          </p:cNvSpPr>
          <p:nvPr/>
        </p:nvSpPr>
        <p:spPr bwMode="auto">
          <a:xfrm>
            <a:off x="609600" y="2438400"/>
            <a:ext cx="78486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6 (NIV) So when they met together, they asked him, "Lord, are you at this time going to restore the kingdom to Israel?" 7 He said to them: "It is not for you to know the times or dates the Father has set by his own authority. 8 But you will receive power when the Holy Spirit comes on you; and you will be my witnesses in Jerusalem, and in all Judea and Samaria, and to the ends of the earth."</a:t>
            </a:r>
          </a:p>
        </p:txBody>
      </p:sp>
    </p:spTree>
    <p:custDataLst>
      <p:tags r:id="rId1"/>
    </p:custDataLst>
  </p:cSld>
  <p:clrMapOvr>
    <a:masterClrMapping/>
  </p:clrMapOvr>
  <p:transition advTm="235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checkerboard(across)">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The Calling of the Church</a:t>
            </a:r>
          </a:p>
        </p:txBody>
      </p:sp>
      <p:sp>
        <p:nvSpPr>
          <p:cNvPr id="38915" name="Rectangle 3"/>
          <p:cNvSpPr>
            <a:spLocks noGrp="1" noChangeArrowheads="1"/>
          </p:cNvSpPr>
          <p:nvPr>
            <p:ph type="body" idx="1"/>
          </p:nvPr>
        </p:nvSpPr>
        <p:spPr/>
        <p:txBody>
          <a:bodyPr/>
          <a:lstStyle/>
          <a:p>
            <a:r>
              <a:rPr lang="en-US" altLang="en-US" sz="2800"/>
              <a:t>To be witnesses of Jesus</a:t>
            </a:r>
            <a:r>
              <a:rPr lang="en-US" altLang="en-US" sz="2800">
                <a:cs typeface="Times New Roman" pitchFamily="18" charset="0"/>
              </a:rPr>
              <a:t>'</a:t>
            </a:r>
            <a:r>
              <a:rPr lang="en-US" altLang="en-US" sz="2800"/>
              <a:t> life, claims, death and resurrection.</a:t>
            </a:r>
          </a:p>
          <a:p>
            <a:r>
              <a:rPr lang="en-US" altLang="en-US" sz="2800"/>
              <a:t>To make disciples of Jesus, baptizing them in his name, teaching them to obey all he commanded.</a:t>
            </a:r>
          </a:p>
          <a:p>
            <a:r>
              <a:rPr lang="en-US" altLang="en-US" sz="2800"/>
              <a:t>To proclaim repentance &amp; forgiveness in Jesus</a:t>
            </a:r>
            <a:r>
              <a:rPr lang="en-US" altLang="en-US" sz="2800">
                <a:cs typeface="Times New Roman" pitchFamily="18" charset="0"/>
              </a:rPr>
              <a:t>'</a:t>
            </a:r>
            <a:r>
              <a:rPr lang="en-US" altLang="en-US" sz="2800"/>
              <a:t> name.</a:t>
            </a:r>
          </a:p>
          <a:p>
            <a:r>
              <a:rPr lang="en-US" altLang="en-US" sz="2800"/>
              <a:t>To go throughout the world with this mission, sent by Jesus and empowered by the Holy Spirit.</a:t>
            </a:r>
          </a:p>
          <a:p>
            <a:endParaRPr lang="en-US" altLang="en-US" sz="2800"/>
          </a:p>
        </p:txBody>
      </p:sp>
    </p:spTree>
    <p:custDataLst>
      <p:tags r:id="rId1"/>
    </p:custDataLst>
  </p:cSld>
  <p:clrMapOvr>
    <a:masterClrMapping/>
  </p:clrMapOvr>
  <p:transition advTm="410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Introduction</a:t>
            </a:r>
          </a:p>
        </p:txBody>
      </p:sp>
      <p:sp>
        <p:nvSpPr>
          <p:cNvPr id="17411" name="Rectangle 3"/>
          <p:cNvSpPr>
            <a:spLocks noGrp="1" noChangeArrowheads="1"/>
          </p:cNvSpPr>
          <p:nvPr>
            <p:ph type="body" idx="1"/>
          </p:nvPr>
        </p:nvSpPr>
        <p:spPr/>
        <p:txBody>
          <a:bodyPr/>
          <a:lstStyle/>
          <a:p>
            <a:r>
              <a:rPr lang="en-US" altLang="en-US"/>
              <a:t>Two other items are less important, but by no means trivial:</a:t>
            </a:r>
          </a:p>
          <a:p>
            <a:pPr lvl="1"/>
            <a:r>
              <a:rPr lang="en-US" altLang="en-US"/>
              <a:t>What is the status of Israel today, both people and land?</a:t>
            </a:r>
          </a:p>
          <a:p>
            <a:pPr lvl="1"/>
            <a:r>
              <a:rPr lang="en-US" altLang="en-US"/>
              <a:t>How do we go about deciding on principles for the interpretation of OT (and NT) prophecy?</a:t>
            </a:r>
          </a:p>
          <a:p>
            <a:r>
              <a:rPr lang="en-US" altLang="en-US"/>
              <a:t>These are the sorts of things we wish to consider in this talk.</a:t>
            </a:r>
          </a:p>
        </p:txBody>
      </p:sp>
    </p:spTree>
    <p:custDataLst>
      <p:tags r:id="rId1"/>
    </p:custDataLst>
  </p:cSld>
  <p:clrMapOvr>
    <a:masterClrMapping/>
  </p:clrMapOvr>
  <p:transition advTm="237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z="4000"/>
              <a:t>Various Characterizations </a:t>
            </a:r>
            <a:br>
              <a:rPr lang="en-US" altLang="en-US" sz="4000"/>
            </a:br>
            <a:r>
              <a:rPr lang="en-US" altLang="en-US" sz="4000"/>
              <a:t>of the Church</a:t>
            </a:r>
          </a:p>
        </p:txBody>
      </p:sp>
      <p:sp>
        <p:nvSpPr>
          <p:cNvPr id="60419" name="Rectangle 3"/>
          <p:cNvSpPr>
            <a:spLocks noGrp="1" noChangeArrowheads="1"/>
          </p:cNvSpPr>
          <p:nvPr>
            <p:ph type="body" idx="1"/>
          </p:nvPr>
        </p:nvSpPr>
        <p:spPr/>
        <p:txBody>
          <a:bodyPr/>
          <a:lstStyle/>
          <a:p>
            <a:pPr>
              <a:lnSpc>
                <a:spcPct val="90000"/>
              </a:lnSpc>
            </a:pPr>
            <a:r>
              <a:rPr lang="en-US" altLang="en-US" sz="2800"/>
              <a:t>John 18 – Jesus to Pilate: my kingdom is not of this world.</a:t>
            </a:r>
          </a:p>
          <a:p>
            <a:pPr>
              <a:lnSpc>
                <a:spcPct val="90000"/>
              </a:lnSpc>
            </a:pPr>
            <a:r>
              <a:rPr lang="en-US" altLang="en-US" sz="2800"/>
              <a:t>Ephesians 6 – Paul: we wrestle not against flesh &amp; blood.</a:t>
            </a:r>
          </a:p>
          <a:p>
            <a:pPr>
              <a:lnSpc>
                <a:spcPct val="90000"/>
              </a:lnSpc>
            </a:pPr>
            <a:r>
              <a:rPr lang="en-US" altLang="en-US" sz="2800"/>
              <a:t>Luke 19 – Parable of the pounds: servants given cities after master returns.</a:t>
            </a:r>
          </a:p>
          <a:p>
            <a:pPr>
              <a:lnSpc>
                <a:spcPct val="90000"/>
              </a:lnSpc>
            </a:pPr>
            <a:r>
              <a:rPr lang="en-US" altLang="en-US" sz="2800"/>
              <a:t>Matthew 13 – Parables of the kingdom: a struggle against evil</a:t>
            </a:r>
          </a:p>
          <a:p>
            <a:pPr>
              <a:lnSpc>
                <a:spcPct val="90000"/>
              </a:lnSpc>
            </a:pPr>
            <a:r>
              <a:rPr lang="en-US" altLang="en-US" sz="2800"/>
              <a:t>Matthew 25 – Parable of sheep &amp; goats: what were people to be doing before Christ’s return?</a:t>
            </a:r>
          </a:p>
        </p:txBody>
      </p:sp>
    </p:spTree>
    <p:custDataLst>
      <p:tags r:id="rId1"/>
    </p:custDataLst>
  </p:cSld>
  <p:clrMapOvr>
    <a:masterClrMapping/>
  </p:clrMapOvr>
  <p:transition advTm="1187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additive="base">
                                        <p:cTn id="25"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0419">
                                            <p:txEl>
                                              <p:pRg st="4" end="4"/>
                                            </p:txEl>
                                          </p:spTgt>
                                        </p:tgtEl>
                                        <p:attrNameLst>
                                          <p:attrName>style.visibility</p:attrName>
                                        </p:attrNameLst>
                                      </p:cBhvr>
                                      <p:to>
                                        <p:strVal val="visible"/>
                                      </p:to>
                                    </p:set>
                                    <p:anim calcmode="lin" valueType="num">
                                      <p:cBhvr additive="base">
                                        <p:cTn id="31"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04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z="4000"/>
              <a:t>Various Characterizations </a:t>
            </a:r>
            <a:br>
              <a:rPr lang="en-US" altLang="en-US" sz="4000"/>
            </a:br>
            <a:r>
              <a:rPr lang="en-US" altLang="en-US" sz="4000"/>
              <a:t>of the Church</a:t>
            </a:r>
          </a:p>
        </p:txBody>
      </p:sp>
      <p:sp>
        <p:nvSpPr>
          <p:cNvPr id="61443" name="Rectangle 3"/>
          <p:cNvSpPr>
            <a:spLocks noGrp="1" noChangeArrowheads="1"/>
          </p:cNvSpPr>
          <p:nvPr>
            <p:ph type="body" idx="1"/>
          </p:nvPr>
        </p:nvSpPr>
        <p:spPr/>
        <p:txBody>
          <a:bodyPr/>
          <a:lstStyle/>
          <a:p>
            <a:r>
              <a:rPr lang="en-US" altLang="en-US"/>
              <a:t>We are in a spiritual rather than a political or military struggle, against supernatural evil.</a:t>
            </a:r>
          </a:p>
          <a:p>
            <a:r>
              <a:rPr lang="en-US" altLang="en-US"/>
              <a:t>Though this involves evangelism, it is not the whole story.  How we treat others is of crucial importance.</a:t>
            </a:r>
          </a:p>
          <a:p>
            <a:r>
              <a:rPr lang="en-US" altLang="en-US"/>
              <a:t>It appears that our rewards will include future responsibility in Christ</a:t>
            </a:r>
            <a:r>
              <a:rPr lang="en-US" altLang="en-US">
                <a:cs typeface="Times New Roman" pitchFamily="18" charset="0"/>
              </a:rPr>
              <a:t>'</a:t>
            </a:r>
            <a:r>
              <a:rPr lang="en-US" altLang="en-US"/>
              <a:t>s kingdom after his return.</a:t>
            </a:r>
          </a:p>
        </p:txBody>
      </p:sp>
    </p:spTree>
    <p:custDataLst>
      <p:tags r:id="rId1"/>
    </p:custDataLst>
  </p:cSld>
  <p:clrMapOvr>
    <a:masterClrMapping/>
  </p:clrMapOvr>
  <p:transition advTm="532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p:txBody>
          <a:bodyPr/>
          <a:lstStyle/>
          <a:p>
            <a:r>
              <a:rPr lang="en-US" altLang="en-US"/>
              <a:t>The End</a:t>
            </a:r>
          </a:p>
        </p:txBody>
      </p:sp>
      <p:sp>
        <p:nvSpPr>
          <p:cNvPr id="62469" name="Rectangle 5"/>
          <p:cNvSpPr>
            <a:spLocks noGrp="1" noChangeArrowheads="1"/>
          </p:cNvSpPr>
          <p:nvPr>
            <p:ph type="subTitle" idx="1"/>
          </p:nvPr>
        </p:nvSpPr>
        <p:spPr/>
        <p:txBody>
          <a:bodyPr/>
          <a:lstStyle/>
          <a:p>
            <a:pPr>
              <a:lnSpc>
                <a:spcPct val="90000"/>
              </a:lnSpc>
            </a:pPr>
            <a:r>
              <a:rPr lang="en-US" altLang="en-US"/>
              <a:t>1Cor 15:58 (NIV) Therefore, my dear brothers, stand firm. Let nothing move you. Always give yourselves fully to the work of the Lord, because you know that your labor in the Lord is not in vain. </a:t>
            </a:r>
          </a:p>
        </p:txBody>
      </p:sp>
    </p:spTree>
    <p:custDataLst>
      <p:tags r:id="rId1"/>
    </p:custDataLst>
  </p:cSld>
  <p:clrMapOvr>
    <a:masterClrMapping/>
  </p:clrMapOvr>
  <p:transition advTm="392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 calcmode="lin" valueType="num">
                                      <p:cBhvr>
                                        <p:cTn id="7" dur="500" fill="hold"/>
                                        <p:tgtEl>
                                          <p:spTgt spid="62468"/>
                                        </p:tgtEl>
                                        <p:attrNameLst>
                                          <p:attrName>ppt_w</p:attrName>
                                        </p:attrNameLst>
                                      </p:cBhvr>
                                      <p:tavLst>
                                        <p:tav tm="0">
                                          <p:val>
                                            <p:fltVal val="0"/>
                                          </p:val>
                                        </p:tav>
                                        <p:tav tm="100000">
                                          <p:val>
                                            <p:strVal val="#ppt_w"/>
                                          </p:val>
                                        </p:tav>
                                      </p:tavLst>
                                    </p:anim>
                                    <p:anim calcmode="lin" valueType="num">
                                      <p:cBhvr>
                                        <p:cTn id="8" dur="500" fill="hold"/>
                                        <p:tgtEl>
                                          <p:spTgt spid="6246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2469">
                                            <p:txEl>
                                              <p:pRg st="0" end="0"/>
                                            </p:txEl>
                                          </p:spTgt>
                                        </p:tgtEl>
                                        <p:attrNameLst>
                                          <p:attrName>style.visibility</p:attrName>
                                        </p:attrNameLst>
                                      </p:cBhvr>
                                      <p:to>
                                        <p:strVal val="visible"/>
                                      </p:to>
                                    </p:set>
                                    <p:animEffect transition="in" filter="checkerboard(across)">
                                      <p:cBhvr>
                                        <p:cTn id="13" dur="500"/>
                                        <p:tgtEl>
                                          <p:spTgt spid="624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P spid="6246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ctrTitle"/>
          </p:nvPr>
        </p:nvSpPr>
        <p:spPr/>
        <p:txBody>
          <a:bodyPr/>
          <a:lstStyle/>
          <a:p>
            <a:r>
              <a:rPr lang="en-US" altLang="en-US"/>
              <a:t>Historic Premillennialism</a:t>
            </a:r>
          </a:p>
        </p:txBody>
      </p:sp>
      <p:sp>
        <p:nvSpPr>
          <p:cNvPr id="18437" name="Rectangle 5"/>
          <p:cNvSpPr>
            <a:spLocks noGrp="1" noChangeArrowheads="1"/>
          </p:cNvSpPr>
          <p:nvPr>
            <p:ph type="subTitle" idx="1"/>
          </p:nvPr>
        </p:nvSpPr>
        <p:spPr/>
        <p:txBody>
          <a:bodyPr/>
          <a:lstStyle/>
          <a:p>
            <a:r>
              <a:rPr lang="en-US" altLang="en-US"/>
              <a:t>An Overview</a:t>
            </a:r>
          </a:p>
        </p:txBody>
      </p:sp>
    </p:spTree>
    <p:custDataLst>
      <p:tags r:id="rId1"/>
    </p:custDataLst>
  </p:cSld>
  <p:clrMapOvr>
    <a:masterClrMapping/>
  </p:clrMapOvr>
  <p:transition advTm="40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500" fill="hold"/>
                                        <p:tgtEl>
                                          <p:spTgt spid="18436"/>
                                        </p:tgtEl>
                                        <p:attrNameLst>
                                          <p:attrName>ppt_w</p:attrName>
                                        </p:attrNameLst>
                                      </p:cBhvr>
                                      <p:tavLst>
                                        <p:tav tm="0">
                                          <p:val>
                                            <p:fltVal val="0"/>
                                          </p:val>
                                        </p:tav>
                                        <p:tav tm="100000">
                                          <p:val>
                                            <p:strVal val="#ppt_w"/>
                                          </p:val>
                                        </p:tav>
                                      </p:tavLst>
                                    </p:anim>
                                    <p:anim calcmode="lin" valueType="num">
                                      <p:cBhvr>
                                        <p:cTn id="8" dur="500" fill="hold"/>
                                        <p:tgtEl>
                                          <p:spTgt spid="1843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8437">
                                            <p:txEl>
                                              <p:pRg st="0" end="0"/>
                                            </p:txEl>
                                          </p:spTgt>
                                        </p:tgtEl>
                                        <p:attrNameLst>
                                          <p:attrName>style.visibility</p:attrName>
                                        </p:attrNameLst>
                                      </p:cBhvr>
                                      <p:to>
                                        <p:strVal val="visible"/>
                                      </p:to>
                                    </p:set>
                                    <p:animEffect transition="in" filter="checkerboard(across)">
                                      <p:cBhvr>
                                        <p:cTn id="13" dur="500"/>
                                        <p:tgtEl>
                                          <p:spTgt spid="184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Historic</a:t>
            </a:r>
          </a:p>
        </p:txBody>
      </p:sp>
      <p:sp>
        <p:nvSpPr>
          <p:cNvPr id="20483" name="Rectangle 3"/>
          <p:cNvSpPr>
            <a:spLocks noGrp="1" noChangeArrowheads="1"/>
          </p:cNvSpPr>
          <p:nvPr>
            <p:ph type="body" idx="1"/>
          </p:nvPr>
        </p:nvSpPr>
        <p:spPr/>
        <p:txBody>
          <a:bodyPr/>
          <a:lstStyle/>
          <a:p>
            <a:pPr>
              <a:buFont typeface="Wingdings" pitchFamily="2" charset="2"/>
              <a:buNone/>
            </a:pPr>
            <a:r>
              <a:rPr lang="en-US" altLang="en-US"/>
              <a:t>	Shows up very early:</a:t>
            </a:r>
          </a:p>
          <a:p>
            <a:r>
              <a:rPr lang="en-US" altLang="en-US"/>
              <a:t>Papias, died about 130-155 AD, acc to Eusebius, </a:t>
            </a:r>
            <a:r>
              <a:rPr lang="en-US" altLang="en-US" i="1"/>
              <a:t>Church History</a:t>
            </a:r>
            <a:r>
              <a:rPr lang="en-US" altLang="en-US"/>
              <a:t> 3.39</a:t>
            </a:r>
          </a:p>
          <a:p>
            <a:r>
              <a:rPr lang="en-US" altLang="en-US"/>
              <a:t>Justin Martyr, died ~165, see </a:t>
            </a:r>
            <a:r>
              <a:rPr lang="en-US" altLang="en-US" i="1"/>
              <a:t>Dialog w/ Trypho</a:t>
            </a:r>
            <a:r>
              <a:rPr lang="en-US" altLang="en-US"/>
              <a:t> 80-81</a:t>
            </a:r>
          </a:p>
          <a:p>
            <a:r>
              <a:rPr lang="en-US" altLang="en-US"/>
              <a:t>Irenaeus, died ~200, see </a:t>
            </a:r>
            <a:r>
              <a:rPr lang="en-US" altLang="en-US" i="1"/>
              <a:t>Against Heresies</a:t>
            </a:r>
            <a:r>
              <a:rPr lang="en-US" altLang="en-US"/>
              <a:t> 5.33-36</a:t>
            </a:r>
          </a:p>
          <a:p>
            <a:endParaRPr lang="en-US" altLang="en-US"/>
          </a:p>
        </p:txBody>
      </p:sp>
    </p:spTree>
    <p:custDataLst>
      <p:tags r:id="rId1"/>
    </p:custDataLst>
  </p:cSld>
  <p:clrMapOvr>
    <a:masterClrMapping/>
  </p:clrMapOvr>
  <p:transition advTm="467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Papias, according to Eusebius</a:t>
            </a:r>
          </a:p>
        </p:txBody>
      </p:sp>
      <p:sp>
        <p:nvSpPr>
          <p:cNvPr id="41988" name="Text Box 4"/>
          <p:cNvSpPr txBox="1">
            <a:spLocks noChangeArrowheads="1"/>
          </p:cNvSpPr>
          <p:nvPr/>
        </p:nvSpPr>
        <p:spPr bwMode="auto">
          <a:xfrm>
            <a:off x="609600" y="2286000"/>
            <a:ext cx="8001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t>CH</a:t>
            </a:r>
            <a:r>
              <a:rPr lang="en-US" altLang="en-US" sz="2400"/>
              <a:t> 3.39.11. The same writer gives also other accounts which he says came to him through unwritten tradition, certain strange parables and teachings of the Saviour, and some other more mythical things. 12. To these belong his statement that there will be a period of some thousand years after the resurrection of the dead, and that the kingdom of Christ will be set up in material form on this very earth. I suppose he got these ideas through a misunderstanding of the apostolic accounts, not perceiving that the things said by them were spoken mystically in figures.</a:t>
            </a:r>
          </a:p>
        </p:txBody>
      </p:sp>
    </p:spTree>
    <p:custDataLst>
      <p:tags r:id="rId1"/>
    </p:custDataLst>
  </p:cSld>
  <p:clrMapOvr>
    <a:masterClrMapping/>
  </p:clrMapOvr>
  <p:transition advTm="403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checkerboard(across)">
                                      <p:cBhvr>
                                        <p:cTn id="7"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457200"/>
            <a:ext cx="8229600" cy="1143000"/>
          </a:xfrm>
        </p:spPr>
        <p:txBody>
          <a:bodyPr/>
          <a:lstStyle/>
          <a:p>
            <a:r>
              <a:rPr lang="en-US" altLang="en-US"/>
              <a:t>Justin Martyr, </a:t>
            </a:r>
            <a:r>
              <a:rPr lang="en-US" altLang="en-US" i="1"/>
              <a:t>Dialog w/ Trypho</a:t>
            </a:r>
            <a:endParaRPr lang="en-US" altLang="en-US"/>
          </a:p>
        </p:txBody>
      </p:sp>
      <p:sp>
        <p:nvSpPr>
          <p:cNvPr id="44036" name="Text Box 4"/>
          <p:cNvSpPr txBox="1">
            <a:spLocks noChangeArrowheads="1"/>
          </p:cNvSpPr>
          <p:nvPr/>
        </p:nvSpPr>
        <p:spPr bwMode="auto">
          <a:xfrm>
            <a:off x="304800" y="1654175"/>
            <a:ext cx="85344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And Trypho to this replied, </a:t>
            </a:r>
            <a:r>
              <a:rPr lang="en-US" altLang="en-US" sz="2400">
                <a:cs typeface="Times New Roman" pitchFamily="18" charset="0"/>
              </a:rPr>
              <a:t>"</a:t>
            </a:r>
            <a:r>
              <a:rPr lang="en-US" altLang="en-US" sz="2400"/>
              <a:t>I remarked to you sir, that you are very anxious to be safe in all respects, since you cling to the Scriptures. But tell me, do you really admit that this place, Jerusalem, shall be rebuilt; and do you expect your people to be gathered together, and made joyful with Christ and the patriarchs, and the prophets, both the men of our nation, and other proselytes who joined them before your Christ came? or have you given way, and admitted this in order to have the appearance of worsting us in the controversies?</a:t>
            </a:r>
            <a:r>
              <a:rPr lang="en-US" altLang="en-US" sz="2400">
                <a:cs typeface="Times New Roman" pitchFamily="18" charset="0"/>
              </a:rPr>
              <a:t>"</a:t>
            </a:r>
          </a:p>
          <a:p>
            <a:r>
              <a:rPr lang="en-US" altLang="en-US" sz="2400"/>
              <a:t>Then I answered, </a:t>
            </a:r>
            <a:r>
              <a:rPr lang="en-US" altLang="en-US" sz="2400">
                <a:cs typeface="Times New Roman" pitchFamily="18" charset="0"/>
              </a:rPr>
              <a:t>"</a:t>
            </a:r>
            <a:r>
              <a:rPr lang="en-US" altLang="en-US" sz="2400"/>
              <a:t>I am not so miserable a fellow, Trypho, as to say one thing and think another. I admitted to you formerly, that I and many others are of this opinion, and [believe] that such will take place, as you assuredly are aware; but, on the other hand, I signified to you that many who belong to the pure and pious faith, and are true Christians, think otherwise.</a:t>
            </a:r>
            <a:r>
              <a:rPr lang="en-US" altLang="en-US" sz="2400">
                <a:cs typeface="Times New Roman" pitchFamily="18" charset="0"/>
              </a:rPr>
              <a:t>"</a:t>
            </a:r>
          </a:p>
        </p:txBody>
      </p:sp>
    </p:spTree>
    <p:custDataLst>
      <p:tags r:id="rId1"/>
    </p:custDataLst>
  </p:cSld>
  <p:clrMapOvr>
    <a:masterClrMapping/>
  </p:clrMapOvr>
  <p:transition advTm="620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checkerboard(across)">
                                      <p:cBhvr>
                                        <p:cTn id="7"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Irenaeus, </a:t>
            </a:r>
            <a:r>
              <a:rPr lang="en-US" altLang="en-US" i="1"/>
              <a:t>Against Heresies</a:t>
            </a:r>
            <a:r>
              <a:rPr lang="en-US" altLang="en-US"/>
              <a:t> 5.35</a:t>
            </a:r>
          </a:p>
        </p:txBody>
      </p:sp>
      <p:sp>
        <p:nvSpPr>
          <p:cNvPr id="49156" name="Text Box 4"/>
          <p:cNvSpPr txBox="1">
            <a:spLocks noChangeArrowheads="1"/>
          </p:cNvSpPr>
          <p:nvPr/>
        </p:nvSpPr>
        <p:spPr bwMode="auto">
          <a:xfrm>
            <a:off x="457200" y="1828800"/>
            <a:ext cx="8458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For all these and other words were unquestionably spoken in reference to the resurrection of the just, which takes place after the coming of Antichrist, and the destruction of all nations under his rule; in [the times of] which [resurrection] the righteous shall reign in the earth, waxing stronger by the sight of the Lord: and through Him they shall become accustomed to partake in the glory of God the Father, and shall enjoy in the kingdom intercourse and communion with the holy angels, and union with spiritual beings; and [with respect to] those whom the Lord shall find in the flesh, awaiting Him from heaven, and who have suffered tribulation, as well as escaped the hands of the Wicked one. For it is in reference to them that the prophet says: </a:t>
            </a:r>
            <a:r>
              <a:rPr lang="en-US" altLang="en-US" sz="2400">
                <a:cs typeface="Times New Roman" pitchFamily="18" charset="0"/>
              </a:rPr>
              <a:t>"</a:t>
            </a:r>
            <a:r>
              <a:rPr lang="en-US" altLang="en-US" sz="2400"/>
              <a:t>And those that are left shall multiply upon the earth…</a:t>
            </a:r>
            <a:r>
              <a:rPr lang="en-US" altLang="en-US" sz="2400">
                <a:cs typeface="Times New Roman" pitchFamily="18" charset="0"/>
              </a:rPr>
              <a:t>"</a:t>
            </a:r>
          </a:p>
        </p:txBody>
      </p:sp>
    </p:spTree>
    <p:custDataLst>
      <p:tags r:id="rId1"/>
    </p:custDataLst>
  </p:cSld>
  <p:clrMapOvr>
    <a:masterClrMapping/>
  </p:clrMapOvr>
  <p:transition advTm="1351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checkerboard(across)">
                                      <p:cBhvr>
                                        <p:cTn id="7"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Premillennial</a:t>
            </a:r>
          </a:p>
        </p:txBody>
      </p:sp>
      <p:sp>
        <p:nvSpPr>
          <p:cNvPr id="21507" name="Rectangle 3"/>
          <p:cNvSpPr>
            <a:spLocks noGrp="1" noChangeArrowheads="1"/>
          </p:cNvSpPr>
          <p:nvPr>
            <p:ph type="body" idx="1"/>
          </p:nvPr>
        </p:nvSpPr>
        <p:spPr/>
        <p:txBody>
          <a:bodyPr/>
          <a:lstStyle/>
          <a:p>
            <a:r>
              <a:rPr lang="en-US" altLang="en-US"/>
              <a:t>The Pre-Mill view sees the Millennium as a </a:t>
            </a:r>
            <a:r>
              <a:rPr lang="en-US" altLang="en-US">
                <a:cs typeface="Times New Roman" pitchFamily="18" charset="0"/>
              </a:rPr>
              <a:t>"</a:t>
            </a:r>
            <a:r>
              <a:rPr lang="en-US" altLang="en-US"/>
              <a:t>silver age</a:t>
            </a:r>
            <a:r>
              <a:rPr lang="en-US" altLang="en-US">
                <a:cs typeface="Times New Roman" pitchFamily="18" charset="0"/>
              </a:rPr>
              <a:t>"</a:t>
            </a:r>
            <a:r>
              <a:rPr lang="en-US" altLang="en-US"/>
              <a:t> to follow the return of Christ.</a:t>
            </a:r>
          </a:p>
          <a:p>
            <a:r>
              <a:rPr lang="en-US" altLang="en-US"/>
              <a:t>That age is to be distinguished from:</a:t>
            </a:r>
          </a:p>
          <a:p>
            <a:pPr lvl="1"/>
            <a:r>
              <a:rPr lang="en-US" altLang="en-US">
                <a:cs typeface="Times New Roman" pitchFamily="18" charset="0"/>
              </a:rPr>
              <a:t>"</a:t>
            </a:r>
            <a:r>
              <a:rPr lang="en-US" altLang="en-US"/>
              <a:t>This present evil age</a:t>
            </a:r>
            <a:r>
              <a:rPr lang="en-US" altLang="en-US">
                <a:cs typeface="Times New Roman" pitchFamily="18" charset="0"/>
              </a:rPr>
              <a:t>"</a:t>
            </a:r>
            <a:r>
              <a:rPr lang="en-US" altLang="en-US"/>
              <a:t> in which we are now living, in which the righteous are persecuted.</a:t>
            </a:r>
          </a:p>
          <a:p>
            <a:pPr lvl="1"/>
            <a:r>
              <a:rPr lang="en-US" altLang="en-US">
                <a:cs typeface="Times New Roman" pitchFamily="18" charset="0"/>
              </a:rPr>
              <a:t>"</a:t>
            </a:r>
            <a:r>
              <a:rPr lang="en-US" altLang="en-US"/>
              <a:t>The golden age</a:t>
            </a:r>
            <a:r>
              <a:rPr lang="en-US" altLang="en-US">
                <a:cs typeface="Times New Roman" pitchFamily="18" charset="0"/>
              </a:rPr>
              <a:t>"</a:t>
            </a:r>
            <a:r>
              <a:rPr lang="en-US" altLang="en-US"/>
              <a:t> (for believers) of the eternal state, in which there is no sin or rebellion.</a:t>
            </a:r>
          </a:p>
        </p:txBody>
      </p:sp>
    </p:spTree>
    <p:custDataLst>
      <p:tags r:id="rId1"/>
    </p:custDataLst>
  </p:cSld>
  <p:clrMapOvr>
    <a:masterClrMapping/>
  </p:clrMapOvr>
  <p:transition advTm="544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3.7"/>
</p:tagLst>
</file>

<file path=ppt/tags/tag10.xml><?xml version="1.0" encoding="utf-8"?>
<p:tagLst xmlns:a="http://schemas.openxmlformats.org/drawingml/2006/main" xmlns:r="http://schemas.openxmlformats.org/officeDocument/2006/relationships" xmlns:p="http://schemas.openxmlformats.org/presentationml/2006/main">
  <p:tag name="TIMING" val="|8.2|2.9|3.9|6.7|5.4|2.9|5.6|1.4"/>
</p:tagLst>
</file>

<file path=ppt/tags/tag11.xml><?xml version="1.0" encoding="utf-8"?>
<p:tagLst xmlns:a="http://schemas.openxmlformats.org/drawingml/2006/main" xmlns:r="http://schemas.openxmlformats.org/officeDocument/2006/relationships" xmlns:p="http://schemas.openxmlformats.org/presentationml/2006/main">
  <p:tag name="TIMING" val="|3.4|6.9|7|3.9"/>
</p:tagLst>
</file>

<file path=ppt/tags/tag12.xml><?xml version="1.0" encoding="utf-8"?>
<p:tagLst xmlns:a="http://schemas.openxmlformats.org/drawingml/2006/main" xmlns:r="http://schemas.openxmlformats.org/officeDocument/2006/relationships" xmlns:p="http://schemas.openxmlformats.org/presentationml/2006/main">
  <p:tag name="TIMING" val="|16.7|9.5|10.1|13.4|2.7|5.1"/>
</p:tagLst>
</file>

<file path=ppt/tags/tag13.xml><?xml version="1.0" encoding="utf-8"?>
<p:tagLst xmlns:a="http://schemas.openxmlformats.org/drawingml/2006/main" xmlns:r="http://schemas.openxmlformats.org/officeDocument/2006/relationships" xmlns:p="http://schemas.openxmlformats.org/presentationml/2006/main">
  <p:tag name="TIMING" val="|5.6|15.8|9.7|2.4|4"/>
</p:tagLst>
</file>

<file path=ppt/tags/tag14.xml><?xml version="1.0" encoding="utf-8"?>
<p:tagLst xmlns:a="http://schemas.openxmlformats.org/drawingml/2006/main" xmlns:r="http://schemas.openxmlformats.org/officeDocument/2006/relationships" xmlns:p="http://schemas.openxmlformats.org/presentationml/2006/main">
  <p:tag name="TIMING" val="|2.8|5.4|29.7|5.6|2.6|3.1"/>
</p:tagLst>
</file>

<file path=ppt/tags/tag15.xml><?xml version="1.0" encoding="utf-8"?>
<p:tagLst xmlns:a="http://schemas.openxmlformats.org/drawingml/2006/main" xmlns:r="http://schemas.openxmlformats.org/officeDocument/2006/relationships" xmlns:p="http://schemas.openxmlformats.org/presentationml/2006/main">
  <p:tag name="TIMING" val="|3.6|2.9|7.5|16.7|2.1|35.9"/>
</p:tagLst>
</file>

<file path=ppt/tags/tag16.xml><?xml version="1.0" encoding="utf-8"?>
<p:tagLst xmlns:a="http://schemas.openxmlformats.org/drawingml/2006/main" xmlns:r="http://schemas.openxmlformats.org/officeDocument/2006/relationships" xmlns:p="http://schemas.openxmlformats.org/presentationml/2006/main">
  <p:tag name="TIMING" val="|0.3|5.5|38.2|3.9|3.9"/>
</p:tagLst>
</file>

<file path=ppt/tags/tag17.xml><?xml version="1.0" encoding="utf-8"?>
<p:tagLst xmlns:a="http://schemas.openxmlformats.org/drawingml/2006/main" xmlns:r="http://schemas.openxmlformats.org/officeDocument/2006/relationships" xmlns:p="http://schemas.openxmlformats.org/presentationml/2006/main">
  <p:tag name="TIMING" val="|8.7|26.3|23.9"/>
</p:tagLst>
</file>

<file path=ppt/tags/tag18.xml><?xml version="1.0" encoding="utf-8"?>
<p:tagLst xmlns:a="http://schemas.openxmlformats.org/drawingml/2006/main" xmlns:r="http://schemas.openxmlformats.org/officeDocument/2006/relationships" xmlns:p="http://schemas.openxmlformats.org/presentationml/2006/main">
  <p:tag name="TIMING" val="|14.8"/>
</p:tagLst>
</file>

<file path=ppt/tags/tag19.xml><?xml version="1.0" encoding="utf-8"?>
<p:tagLst xmlns:a="http://schemas.openxmlformats.org/drawingml/2006/main" xmlns:r="http://schemas.openxmlformats.org/officeDocument/2006/relationships" xmlns:p="http://schemas.openxmlformats.org/presentationml/2006/main">
  <p:tag name="TIMING" val="|5.2|30.6"/>
</p:tagLst>
</file>

<file path=ppt/tags/tag2.xml><?xml version="1.0" encoding="utf-8"?>
<p:tagLst xmlns:a="http://schemas.openxmlformats.org/drawingml/2006/main" xmlns:r="http://schemas.openxmlformats.org/officeDocument/2006/relationships" xmlns:p="http://schemas.openxmlformats.org/presentationml/2006/main">
  <p:tag name="TIMING" val="|0.7|3|9.7|4.2"/>
</p:tagLst>
</file>

<file path=ppt/tags/tag20.xml><?xml version="1.0" encoding="utf-8"?>
<p:tagLst xmlns:a="http://schemas.openxmlformats.org/drawingml/2006/main" xmlns:r="http://schemas.openxmlformats.org/officeDocument/2006/relationships" xmlns:p="http://schemas.openxmlformats.org/presentationml/2006/main">
  <p:tag name="TIMING" val="|2.6|33.7"/>
</p:tagLst>
</file>

<file path=ppt/tags/tag21.xml><?xml version="1.0" encoding="utf-8"?>
<p:tagLst xmlns:a="http://schemas.openxmlformats.org/drawingml/2006/main" xmlns:r="http://schemas.openxmlformats.org/officeDocument/2006/relationships" xmlns:p="http://schemas.openxmlformats.org/presentationml/2006/main">
  <p:tag name="TIMING" val="|0.5|0.8"/>
</p:tagLst>
</file>

<file path=ppt/tags/tag22.xml><?xml version="1.0" encoding="utf-8"?>
<p:tagLst xmlns:a="http://schemas.openxmlformats.org/drawingml/2006/main" xmlns:r="http://schemas.openxmlformats.org/officeDocument/2006/relationships" xmlns:p="http://schemas.openxmlformats.org/presentationml/2006/main">
  <p:tag name="TIMING" val="|8.8|17.3|26.3|64.6|19.8|3.6|14.7"/>
</p:tagLst>
</file>

<file path=ppt/tags/tag23.xml><?xml version="1.0" encoding="utf-8"?>
<p:tagLst xmlns:a="http://schemas.openxmlformats.org/drawingml/2006/main" xmlns:r="http://schemas.openxmlformats.org/officeDocument/2006/relationships" xmlns:p="http://schemas.openxmlformats.org/presentationml/2006/main">
  <p:tag name="TIMING" val="|0.5|70.2|30.3|8.8|19.2|24"/>
</p:tagLst>
</file>

<file path=ppt/tags/tag24.xml><?xml version="1.0" encoding="utf-8"?>
<p:tagLst xmlns:a="http://schemas.openxmlformats.org/drawingml/2006/main" xmlns:r="http://schemas.openxmlformats.org/officeDocument/2006/relationships" xmlns:p="http://schemas.openxmlformats.org/presentationml/2006/main">
  <p:tag name="TIMING" val="|1|6.1|3.5|3.9|1.7|2.2|2.5"/>
</p:tagLst>
</file>

<file path=ppt/tags/tag25.xml><?xml version="1.0" encoding="utf-8"?>
<p:tagLst xmlns:a="http://schemas.openxmlformats.org/drawingml/2006/main" xmlns:r="http://schemas.openxmlformats.org/officeDocument/2006/relationships" xmlns:p="http://schemas.openxmlformats.org/presentationml/2006/main">
  <p:tag name="TIMING" val="|1.3"/>
</p:tagLst>
</file>

<file path=ppt/tags/tag26.xml><?xml version="1.0" encoding="utf-8"?>
<p:tagLst xmlns:a="http://schemas.openxmlformats.org/drawingml/2006/main" xmlns:r="http://schemas.openxmlformats.org/officeDocument/2006/relationships" xmlns:p="http://schemas.openxmlformats.org/presentationml/2006/main">
  <p:tag name="TIMING" val="|0.6"/>
</p:tagLst>
</file>

<file path=ppt/tags/tag27.xml><?xml version="1.0" encoding="utf-8"?>
<p:tagLst xmlns:a="http://schemas.openxmlformats.org/drawingml/2006/main" xmlns:r="http://schemas.openxmlformats.org/officeDocument/2006/relationships" xmlns:p="http://schemas.openxmlformats.org/presentationml/2006/main">
  <p:tag name="TIMING" val="|2.4"/>
</p:tagLst>
</file>

<file path=ppt/tags/tag28.xml><?xml version="1.0" encoding="utf-8"?>
<p:tagLst xmlns:a="http://schemas.openxmlformats.org/drawingml/2006/main" xmlns:r="http://schemas.openxmlformats.org/officeDocument/2006/relationships" xmlns:p="http://schemas.openxmlformats.org/presentationml/2006/main">
  <p:tag name="TIMING" val="|1.1"/>
</p:tagLst>
</file>

<file path=ppt/tags/tag29.xml><?xml version="1.0" encoding="utf-8"?>
<p:tagLst xmlns:a="http://schemas.openxmlformats.org/drawingml/2006/main" xmlns:r="http://schemas.openxmlformats.org/officeDocument/2006/relationships" xmlns:p="http://schemas.openxmlformats.org/presentationml/2006/main">
  <p:tag name="TIMING" val="|8.7|7.2|6.6|5.9"/>
</p:tagLst>
</file>

<file path=ppt/tags/tag3.xml><?xml version="1.0" encoding="utf-8"?>
<p:tagLst xmlns:a="http://schemas.openxmlformats.org/drawingml/2006/main" xmlns:r="http://schemas.openxmlformats.org/officeDocument/2006/relationships" xmlns:p="http://schemas.openxmlformats.org/presentationml/2006/main">
  <p:tag name="TIMING" val="|0.3|3.8|5.2|8.2"/>
</p:tagLst>
</file>

<file path=ppt/tags/tag30.xml><?xml version="1.0" encoding="utf-8"?>
<p:tagLst xmlns:a="http://schemas.openxmlformats.org/drawingml/2006/main" xmlns:r="http://schemas.openxmlformats.org/officeDocument/2006/relationships" xmlns:p="http://schemas.openxmlformats.org/presentationml/2006/main">
  <p:tag name="TIMING" val="|5.7|9.9|13.4|23.6|42.2"/>
</p:tagLst>
</file>

<file path=ppt/tags/tag31.xml><?xml version="1.0" encoding="utf-8"?>
<p:tagLst xmlns:a="http://schemas.openxmlformats.org/drawingml/2006/main" xmlns:r="http://schemas.openxmlformats.org/officeDocument/2006/relationships" xmlns:p="http://schemas.openxmlformats.org/presentationml/2006/main">
  <p:tag name="TIMING" val="|4.8|24.4|11"/>
</p:tagLst>
</file>

<file path=ppt/tags/tag32.xml><?xml version="1.0" encoding="utf-8"?>
<p:tagLst xmlns:a="http://schemas.openxmlformats.org/drawingml/2006/main" xmlns:r="http://schemas.openxmlformats.org/officeDocument/2006/relationships" xmlns:p="http://schemas.openxmlformats.org/presentationml/2006/main">
  <p:tag name="TIMING" val="|1.6|15.5"/>
</p:tagLst>
</file>

<file path=ppt/tags/tag4.xml><?xml version="1.0" encoding="utf-8"?>
<p:tagLst xmlns:a="http://schemas.openxmlformats.org/drawingml/2006/main" xmlns:r="http://schemas.openxmlformats.org/officeDocument/2006/relationships" xmlns:p="http://schemas.openxmlformats.org/presentationml/2006/main">
  <p:tag name="TIMING" val="|0.5|0.8"/>
</p:tagLst>
</file>

<file path=ppt/tags/tag5.xml><?xml version="1.0" encoding="utf-8"?>
<p:tagLst xmlns:a="http://schemas.openxmlformats.org/drawingml/2006/main" xmlns:r="http://schemas.openxmlformats.org/officeDocument/2006/relationships" xmlns:p="http://schemas.openxmlformats.org/presentationml/2006/main">
  <p:tag name="TIMING" val="|2.1|3.7|14.6|12.9"/>
</p:tagLst>
</file>

<file path=ppt/tags/tag6.xml><?xml version="1.0" encoding="utf-8"?>
<p:tagLst xmlns:a="http://schemas.openxmlformats.org/drawingml/2006/main" xmlns:r="http://schemas.openxmlformats.org/officeDocument/2006/relationships" xmlns:p="http://schemas.openxmlformats.org/presentationml/2006/main">
  <p:tag name="TIMING" val="|0.7"/>
</p:tagLst>
</file>

<file path=ppt/tags/tag7.xml><?xml version="1.0" encoding="utf-8"?>
<p:tagLst xmlns:a="http://schemas.openxmlformats.org/drawingml/2006/main" xmlns:r="http://schemas.openxmlformats.org/officeDocument/2006/relationships" xmlns:p="http://schemas.openxmlformats.org/presentationml/2006/main">
  <p:tag name="TIMING" val="|10.7"/>
</p:tagLst>
</file>

<file path=ppt/tags/tag8.xml><?xml version="1.0" encoding="utf-8"?>
<p:tagLst xmlns:a="http://schemas.openxmlformats.org/drawingml/2006/main" xmlns:r="http://schemas.openxmlformats.org/officeDocument/2006/relationships" xmlns:p="http://schemas.openxmlformats.org/presentationml/2006/main">
  <p:tag name="TIMING" val="|3.4"/>
</p:tagLst>
</file>

<file path=ppt/tags/tag9.xml><?xml version="1.0" encoding="utf-8"?>
<p:tagLst xmlns:a="http://schemas.openxmlformats.org/drawingml/2006/main" xmlns:r="http://schemas.openxmlformats.org/officeDocument/2006/relationships" xmlns:p="http://schemas.openxmlformats.org/presentationml/2006/main">
  <p:tag name="TIMING" val="|1.1|6.1|1.5|20.8"/>
</p:tagLst>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Quadrant</Template>
  <TotalTime>216</TotalTime>
  <Words>2139</Words>
  <Application>Microsoft Office PowerPoint</Application>
  <PresentationFormat>On-screen Show (4:3)</PresentationFormat>
  <Paragraphs>140</Paragraphs>
  <Slides>32</Slides>
  <Notes>0</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Quadrant</vt:lpstr>
      <vt:lpstr>Historic Premillennialism</vt:lpstr>
      <vt:lpstr>Introduction</vt:lpstr>
      <vt:lpstr>Introduction</vt:lpstr>
      <vt:lpstr>Historic Premillennialism</vt:lpstr>
      <vt:lpstr>Historic</vt:lpstr>
      <vt:lpstr>Papias, according to Eusebius</vt:lpstr>
      <vt:lpstr>Justin Martyr, Dialog w/ Trypho</vt:lpstr>
      <vt:lpstr>Irenaeus, Against Heresies 5.35</vt:lpstr>
      <vt:lpstr>Premillennial</vt:lpstr>
      <vt:lpstr>Silver-Age Passages</vt:lpstr>
      <vt:lpstr>Zechariah 14</vt:lpstr>
      <vt:lpstr>Daniel 7</vt:lpstr>
      <vt:lpstr>Isaiah 30-32</vt:lpstr>
      <vt:lpstr>Joel 3</vt:lpstr>
      <vt:lpstr>Distinguished from  A-Mill &amp; Post-Mill Positions</vt:lpstr>
      <vt:lpstr>Distinguished from  A-Mill &amp; Post-Mill Positions</vt:lpstr>
      <vt:lpstr>Distinguished from  Dispensational Pre-Mill Position</vt:lpstr>
      <vt:lpstr>Paul's Olive Tree</vt:lpstr>
      <vt:lpstr>The New Jerusalem</vt:lpstr>
      <vt:lpstr>Distinguished from  Dispensational Pre-Mill Position</vt:lpstr>
      <vt:lpstr>Historic Premillennialism</vt:lpstr>
      <vt:lpstr>Biblical Pictures of God &amp; Humans</vt:lpstr>
      <vt:lpstr>Some Comments on Biblical Pictures</vt:lpstr>
      <vt:lpstr>The Calling of the Church</vt:lpstr>
      <vt:lpstr>Matthew 28:18-20</vt:lpstr>
      <vt:lpstr>Luke 24:44-48</vt:lpstr>
      <vt:lpstr>John 20:19-23</vt:lpstr>
      <vt:lpstr>Acts 1:6-8</vt:lpstr>
      <vt:lpstr>The Calling of the Church</vt:lpstr>
      <vt:lpstr>Various Characterizations  of the Church</vt:lpstr>
      <vt:lpstr>Various Characterizations  of the Church</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 Premillennialism</dc:title>
  <dc:creator>rnewman</dc:creator>
  <cp:lastModifiedBy>Newman</cp:lastModifiedBy>
  <cp:revision>83</cp:revision>
  <dcterms:created xsi:type="dcterms:W3CDTF">2007-10-10T19:53:09Z</dcterms:created>
  <dcterms:modified xsi:type="dcterms:W3CDTF">2015-07-04T20:22:06Z</dcterms:modified>
</cp:coreProperties>
</file>