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7"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6858000" type="screen4x3"/>
  <p:notesSz cx="6858000" cy="9144000"/>
  <p:embeddedFontLst>
    <p:embeddedFont>
      <p:font typeface="Tahoma" panose="020B0604030504040204" pitchFamily="34" charset="0"/>
      <p:regular r:id="rId49"/>
      <p:bold r:id="rId50"/>
    </p:embeddedFont>
    <p:embeddedFont>
      <p:font typeface="WP TypographicSymbols" panose="020B0604020202020204"/>
      <p:regular r:id="rId51"/>
    </p:embeddedFont>
  </p:embeddedFontLst>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708" autoAdjust="0"/>
  </p:normalViewPr>
  <p:slideViewPr>
    <p:cSldViewPr>
      <p:cViewPr varScale="1">
        <p:scale>
          <a:sx n="111" d="100"/>
          <a:sy n="111" d="100"/>
        </p:scale>
        <p:origin x="-157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86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2438400"/>
            <a:ext cx="9009063" cy="1052513"/>
            <a:chOff x="0" y="1536"/>
            <a:chExt cx="5675" cy="663"/>
          </a:xfrm>
        </p:grpSpPr>
        <p:grpSp>
          <p:nvGrpSpPr>
            <p:cNvPr id="65539" name="Group 3"/>
            <p:cNvGrpSpPr>
              <a:grpSpLocks/>
            </p:cNvGrpSpPr>
            <p:nvPr/>
          </p:nvGrpSpPr>
          <p:grpSpPr bwMode="auto">
            <a:xfrm>
              <a:off x="183" y="1604"/>
              <a:ext cx="448" cy="299"/>
              <a:chOff x="720" y="336"/>
              <a:chExt cx="624" cy="432"/>
            </a:xfrm>
          </p:grpSpPr>
          <p:sp>
            <p:nvSpPr>
              <p:cNvPr id="65540"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1"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542" name="Group 6"/>
            <p:cNvGrpSpPr>
              <a:grpSpLocks/>
            </p:cNvGrpSpPr>
            <p:nvPr/>
          </p:nvGrpSpPr>
          <p:grpSpPr bwMode="auto">
            <a:xfrm>
              <a:off x="261" y="1870"/>
              <a:ext cx="465" cy="299"/>
              <a:chOff x="912" y="2640"/>
              <a:chExt cx="672" cy="432"/>
            </a:xfrm>
          </p:grpSpPr>
          <p:sp>
            <p:nvSpPr>
              <p:cNvPr id="65543"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4"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5545"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6"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547"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5548" name="Rectangle 12"/>
          <p:cNvSpPr>
            <a:spLocks noGrp="1" noChangeArrowheads="1"/>
          </p:cNvSpPr>
          <p:nvPr>
            <p:ph type="ctrTitle"/>
          </p:nvPr>
        </p:nvSpPr>
        <p:spPr>
          <a:xfrm>
            <a:off x="990600" y="1828800"/>
            <a:ext cx="7772400" cy="1143000"/>
          </a:xfrm>
        </p:spPr>
        <p:txBody>
          <a:bodyPr/>
          <a:lstStyle>
            <a:lvl1pPr>
              <a:defRPr/>
            </a:lvl1pPr>
          </a:lstStyle>
          <a:p>
            <a:pPr lvl="0"/>
            <a:r>
              <a:rPr lang="en-US" altLang="en-US" noProof="0" smtClean="0"/>
              <a:t>Click to edit Master title style</a:t>
            </a:r>
          </a:p>
        </p:txBody>
      </p:sp>
      <p:sp>
        <p:nvSpPr>
          <p:cNvPr id="6554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65550"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endParaRPr lang="en-US" altLang="en-US"/>
          </a:p>
        </p:txBody>
      </p:sp>
      <p:sp>
        <p:nvSpPr>
          <p:cNvPr id="65551"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endParaRPr lang="en-US" altLang="en-US"/>
          </a:p>
        </p:txBody>
      </p:sp>
      <p:sp>
        <p:nvSpPr>
          <p:cNvPr id="65552"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4EE7689A-6451-44AF-A913-D111D7D6EEB4}"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488B7C7-4E05-49EE-AF9C-43CF3DAD94B2}" type="slidenum">
              <a:rPr lang="en-US" altLang="en-US"/>
              <a:pPr/>
              <a:t>‹#›</a:t>
            </a:fld>
            <a:endParaRPr lang="en-US" altLang="en-US"/>
          </a:p>
        </p:txBody>
      </p:sp>
    </p:spTree>
    <p:extLst>
      <p:ext uri="{BB962C8B-B14F-4D97-AF65-F5344CB8AC3E}">
        <p14:creationId xmlns:p14="http://schemas.microsoft.com/office/powerpoint/2010/main" val="611896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C1F6890-FA05-4CFA-A7C3-06BD9BE88E84}" type="slidenum">
              <a:rPr lang="en-US" altLang="en-US"/>
              <a:pPr/>
              <a:t>‹#›</a:t>
            </a:fld>
            <a:endParaRPr lang="en-US" altLang="en-US"/>
          </a:p>
        </p:txBody>
      </p:sp>
    </p:spTree>
    <p:extLst>
      <p:ext uri="{BB962C8B-B14F-4D97-AF65-F5344CB8AC3E}">
        <p14:creationId xmlns:p14="http://schemas.microsoft.com/office/powerpoint/2010/main" val="3700709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9C7B0741-48DB-4E8D-9722-218743AF7D70}" type="slidenum">
              <a:rPr lang="en-US" altLang="en-US"/>
              <a:pPr/>
              <a:t>‹#›</a:t>
            </a:fld>
            <a:endParaRPr lang="en-US" altLang="en-US"/>
          </a:p>
        </p:txBody>
      </p:sp>
    </p:spTree>
    <p:extLst>
      <p:ext uri="{BB962C8B-B14F-4D97-AF65-F5344CB8AC3E}">
        <p14:creationId xmlns:p14="http://schemas.microsoft.com/office/powerpoint/2010/main" val="736311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617538"/>
            <a:ext cx="7793037"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45088" y="2017713"/>
            <a:ext cx="3810000" cy="4114800"/>
          </a:xfrm>
        </p:spPr>
        <p:txBody>
          <a:bodyPr/>
          <a:lstStyle/>
          <a:p>
            <a:endParaRPr lang="en-US"/>
          </a:p>
        </p:txBody>
      </p:sp>
      <p:sp>
        <p:nvSpPr>
          <p:cNvPr id="5" name="Date Placeholder 4"/>
          <p:cNvSpPr>
            <a:spLocks noGrp="1"/>
          </p:cNvSpPr>
          <p:nvPr>
            <p:ph type="dt" sz="half" idx="10"/>
          </p:nvPr>
        </p:nvSpPr>
        <p:spPr>
          <a:xfrm>
            <a:off x="914400" y="63246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352800" y="63246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781800" y="6324600"/>
            <a:ext cx="1905000" cy="457200"/>
          </a:xfrm>
        </p:spPr>
        <p:txBody>
          <a:bodyPr/>
          <a:lstStyle>
            <a:lvl1pPr>
              <a:defRPr/>
            </a:lvl1pPr>
          </a:lstStyle>
          <a:p>
            <a:fld id="{95929BCC-1008-4155-98FC-1AAAEDEC0E2A}" type="slidenum">
              <a:rPr lang="en-US" altLang="en-US"/>
              <a:pPr/>
              <a:t>‹#›</a:t>
            </a:fld>
            <a:endParaRPr lang="en-US" altLang="en-US"/>
          </a:p>
        </p:txBody>
      </p:sp>
    </p:spTree>
    <p:extLst>
      <p:ext uri="{BB962C8B-B14F-4D97-AF65-F5344CB8AC3E}">
        <p14:creationId xmlns:p14="http://schemas.microsoft.com/office/powerpoint/2010/main" val="2268004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9F530B-7C03-4658-8CC3-C21C881A6139}" type="slidenum">
              <a:rPr lang="en-US" altLang="en-US"/>
              <a:pPr/>
              <a:t>‹#›</a:t>
            </a:fld>
            <a:endParaRPr lang="en-US" altLang="en-US"/>
          </a:p>
        </p:txBody>
      </p:sp>
    </p:spTree>
    <p:extLst>
      <p:ext uri="{BB962C8B-B14F-4D97-AF65-F5344CB8AC3E}">
        <p14:creationId xmlns:p14="http://schemas.microsoft.com/office/powerpoint/2010/main" val="3884690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5312E33-6CFC-4425-BF7B-E881BC178E99}" type="slidenum">
              <a:rPr lang="en-US" altLang="en-US"/>
              <a:pPr/>
              <a:t>‹#›</a:t>
            </a:fld>
            <a:endParaRPr lang="en-US" altLang="en-US"/>
          </a:p>
        </p:txBody>
      </p:sp>
    </p:spTree>
    <p:extLst>
      <p:ext uri="{BB962C8B-B14F-4D97-AF65-F5344CB8AC3E}">
        <p14:creationId xmlns:p14="http://schemas.microsoft.com/office/powerpoint/2010/main" val="1592297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F2491CD-F415-4682-9A33-9A8695CB47FC}" type="slidenum">
              <a:rPr lang="en-US" altLang="en-US"/>
              <a:pPr/>
              <a:t>‹#›</a:t>
            </a:fld>
            <a:endParaRPr lang="en-US" altLang="en-US"/>
          </a:p>
        </p:txBody>
      </p:sp>
    </p:spTree>
    <p:extLst>
      <p:ext uri="{BB962C8B-B14F-4D97-AF65-F5344CB8AC3E}">
        <p14:creationId xmlns:p14="http://schemas.microsoft.com/office/powerpoint/2010/main" val="1005258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F4935EAA-FAE6-4094-BB79-7685449FC7ED}" type="slidenum">
              <a:rPr lang="en-US" altLang="en-US"/>
              <a:pPr/>
              <a:t>‹#›</a:t>
            </a:fld>
            <a:endParaRPr lang="en-US" altLang="en-US"/>
          </a:p>
        </p:txBody>
      </p:sp>
    </p:spTree>
    <p:extLst>
      <p:ext uri="{BB962C8B-B14F-4D97-AF65-F5344CB8AC3E}">
        <p14:creationId xmlns:p14="http://schemas.microsoft.com/office/powerpoint/2010/main" val="2829153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9BE0AD0C-9A47-43E9-9B33-A193A6B3EF9F}" type="slidenum">
              <a:rPr lang="en-US" altLang="en-US"/>
              <a:pPr/>
              <a:t>‹#›</a:t>
            </a:fld>
            <a:endParaRPr lang="en-US" altLang="en-US"/>
          </a:p>
        </p:txBody>
      </p:sp>
    </p:spTree>
    <p:extLst>
      <p:ext uri="{BB962C8B-B14F-4D97-AF65-F5344CB8AC3E}">
        <p14:creationId xmlns:p14="http://schemas.microsoft.com/office/powerpoint/2010/main" val="802949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CCBEE603-670E-4D96-9708-269913D3E43B}" type="slidenum">
              <a:rPr lang="en-US" altLang="en-US"/>
              <a:pPr/>
              <a:t>‹#›</a:t>
            </a:fld>
            <a:endParaRPr lang="en-US" altLang="en-US"/>
          </a:p>
        </p:txBody>
      </p:sp>
    </p:spTree>
    <p:extLst>
      <p:ext uri="{BB962C8B-B14F-4D97-AF65-F5344CB8AC3E}">
        <p14:creationId xmlns:p14="http://schemas.microsoft.com/office/powerpoint/2010/main" val="1390045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7B64CCA-5613-49D5-9AE2-8D899D5B8BAB}" type="slidenum">
              <a:rPr lang="en-US" altLang="en-US"/>
              <a:pPr/>
              <a:t>‹#›</a:t>
            </a:fld>
            <a:endParaRPr lang="en-US" altLang="en-US"/>
          </a:p>
        </p:txBody>
      </p:sp>
    </p:spTree>
    <p:extLst>
      <p:ext uri="{BB962C8B-B14F-4D97-AF65-F5344CB8AC3E}">
        <p14:creationId xmlns:p14="http://schemas.microsoft.com/office/powerpoint/2010/main" val="61247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1407995-EE65-4120-BB16-4125D4436D3E}" type="slidenum">
              <a:rPr lang="en-US" altLang="en-US"/>
              <a:pPr/>
              <a:t>‹#›</a:t>
            </a:fld>
            <a:endParaRPr lang="en-US" altLang="en-US"/>
          </a:p>
        </p:txBody>
      </p:sp>
    </p:spTree>
    <p:extLst>
      <p:ext uri="{BB962C8B-B14F-4D97-AF65-F5344CB8AC3E}">
        <p14:creationId xmlns:p14="http://schemas.microsoft.com/office/powerpoint/2010/main" val="3567760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a:p>
        </p:txBody>
      </p:sp>
      <p:sp>
        <p:nvSpPr>
          <p:cNvPr id="6451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a:p>
        </p:txBody>
      </p:sp>
      <p:sp>
        <p:nvSpPr>
          <p:cNvPr id="64516"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a:p>
        </p:txBody>
      </p:sp>
      <p:sp>
        <p:nvSpPr>
          <p:cNvPr id="6451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a:p>
        </p:txBody>
      </p:sp>
      <p:sp>
        <p:nvSpPr>
          <p:cNvPr id="6451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a:p>
        </p:txBody>
      </p:sp>
      <p:sp>
        <p:nvSpPr>
          <p:cNvPr id="64519"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a:p>
        </p:txBody>
      </p:sp>
      <p:sp>
        <p:nvSpPr>
          <p:cNvPr id="6452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a:p>
        </p:txBody>
      </p:sp>
      <p:sp>
        <p:nvSpPr>
          <p:cNvPr id="64521"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4522"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4523"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lvl1pPr>
          </a:lstStyle>
          <a:p>
            <a:endParaRPr lang="en-US" altLang="en-US"/>
          </a:p>
        </p:txBody>
      </p:sp>
      <p:sp>
        <p:nvSpPr>
          <p:cNvPr id="64524"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endParaRPr lang="en-US" altLang="en-US"/>
          </a:p>
        </p:txBody>
      </p:sp>
      <p:sp>
        <p:nvSpPr>
          <p:cNvPr id="64525"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fld id="{A2895102-54F9-4F21-8117-03074F89FB0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3.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p:txBody>
          <a:bodyPr/>
          <a:lstStyle/>
          <a:p>
            <a:r>
              <a:rPr lang="en-US" altLang="en-US"/>
              <a:t>Jesus: Foundation of the NT</a:t>
            </a:r>
          </a:p>
        </p:txBody>
      </p:sp>
      <p:sp>
        <p:nvSpPr>
          <p:cNvPr id="95235" name="Rectangle 3"/>
          <p:cNvSpPr>
            <a:spLocks noGrp="1" noChangeArrowheads="1"/>
          </p:cNvSpPr>
          <p:nvPr>
            <p:ph type="subTitle" idx="1"/>
          </p:nvPr>
        </p:nvSpPr>
        <p:spPr/>
        <p:txBody>
          <a:bodyPr/>
          <a:lstStyle/>
          <a:p>
            <a:pPr algn="l"/>
            <a:r>
              <a:rPr lang="en-US" altLang="en-US"/>
              <a:t>Introduction</a:t>
            </a:r>
          </a:p>
          <a:p>
            <a:pPr algn="l"/>
            <a:r>
              <a:rPr lang="en-US" altLang="en-US" i="1">
                <a:solidFill>
                  <a:schemeClr val="hlink"/>
                </a:solidFill>
              </a:rPr>
              <a:t>Robert C. Newman</a:t>
            </a:r>
          </a:p>
        </p:txBody>
      </p:sp>
      <p:pic>
        <p:nvPicPr>
          <p:cNvPr id="95236" name="Picture 4" descr="Christtriump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544888"/>
            <a:ext cx="3275013" cy="2989262"/>
          </a:xfrm>
          <a:prstGeom prst="rect">
            <a:avLst/>
          </a:prstGeom>
          <a:noFill/>
          <a:extLst>
            <a:ext uri="{909E8E84-426E-40DD-AFC4-6F175D3DCCD1}">
              <a14:hiddenFill xmlns:a14="http://schemas.microsoft.com/office/drawing/2010/main">
                <a:solidFill>
                  <a:srgbClr val="FFFFFF"/>
                </a:solidFill>
              </a14:hiddenFill>
            </a:ext>
          </a:extLst>
        </p:spPr>
      </p:pic>
      <p:pic>
        <p:nvPicPr>
          <p:cNvPr id="2" name="JesusFoundation.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33400" y="5791200"/>
            <a:ext cx="609600" cy="609600"/>
          </a:xfrm>
          <a:prstGeom prst="rect">
            <a:avLst/>
          </a:prstGeom>
        </p:spPr>
      </p:pic>
    </p:spTree>
    <p:custDataLst>
      <p:tags r:id="rId1"/>
    </p:custDataLst>
  </p:cSld>
  <p:clrMapOvr>
    <a:masterClrMapping/>
  </p:clrMapOvr>
  <p:transition advTm="3955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95234"/>
                                        </p:tgtEl>
                                        <p:attrNameLst>
                                          <p:attrName>style.visibility</p:attrName>
                                        </p:attrNameLst>
                                      </p:cBhvr>
                                      <p:to>
                                        <p:strVal val="visible"/>
                                      </p:to>
                                    </p:set>
                                    <p:anim calcmode="lin" valueType="num">
                                      <p:cBhvr>
                                        <p:cTn id="11" dur="500" fill="hold"/>
                                        <p:tgtEl>
                                          <p:spTgt spid="95234"/>
                                        </p:tgtEl>
                                        <p:attrNameLst>
                                          <p:attrName>ppt_w</p:attrName>
                                        </p:attrNameLst>
                                      </p:cBhvr>
                                      <p:tavLst>
                                        <p:tav tm="0">
                                          <p:val>
                                            <p:fltVal val="0"/>
                                          </p:val>
                                        </p:tav>
                                        <p:tav tm="100000">
                                          <p:val>
                                            <p:strVal val="#ppt_w"/>
                                          </p:val>
                                        </p:tav>
                                      </p:tavLst>
                                    </p:anim>
                                    <p:anim calcmode="lin" valueType="num">
                                      <p:cBhvr>
                                        <p:cTn id="12" dur="500" fill="hold"/>
                                        <p:tgtEl>
                                          <p:spTgt spid="9523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5236"/>
                                        </p:tgtEl>
                                        <p:attrNameLst>
                                          <p:attrName>style.visibility</p:attrName>
                                        </p:attrNameLst>
                                      </p:cBhvr>
                                      <p:to>
                                        <p:strVal val="visible"/>
                                      </p:to>
                                    </p:set>
                                    <p:animEffect transition="in" filter="checkerboard(across)">
                                      <p:cBhvr>
                                        <p:cTn id="17" dur="500"/>
                                        <p:tgtEl>
                                          <p:spTgt spid="9523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95235">
                                            <p:txEl>
                                              <p:pRg st="0" end="0"/>
                                            </p:txEl>
                                          </p:spTgt>
                                        </p:tgtEl>
                                        <p:attrNameLst>
                                          <p:attrName>style.visibility</p:attrName>
                                        </p:attrNameLst>
                                      </p:cBhvr>
                                      <p:to>
                                        <p:strVal val="visible"/>
                                      </p:to>
                                    </p:set>
                                    <p:anim calcmode="lin" valueType="num">
                                      <p:cBhvr additive="base">
                                        <p:cTn id="22"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952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95235">
                                            <p:txEl>
                                              <p:pRg st="1" end="1"/>
                                            </p:txEl>
                                          </p:spTgt>
                                        </p:tgtEl>
                                        <p:attrNameLst>
                                          <p:attrName>style.visibility</p:attrName>
                                        </p:attrNameLst>
                                      </p:cBhvr>
                                      <p:to>
                                        <p:strVal val="visible"/>
                                      </p:to>
                                    </p:set>
                                    <p:anim calcmode="lin" valueType="num">
                                      <p:cBhvr additive="base">
                                        <p:cTn id="28"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952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0" fill="hold" display="0">
                  <p:stCondLst>
                    <p:cond delay="indefinite"/>
                  </p:stCondLst>
                  <p:endCondLst>
                    <p:cond evt="onStopAudio" delay="0">
                      <p:tgtEl>
                        <p:sldTgt/>
                      </p:tgtEl>
                    </p:cond>
                  </p:endCondLst>
                </p:cTn>
                <p:tgtEl>
                  <p:spTgt spid="2"/>
                </p:tgtEl>
              </p:cMediaNode>
            </p:audio>
          </p:childTnLst>
        </p:cTn>
      </p:par>
    </p:tnLst>
    <p:bldLst>
      <p:bldP spid="95234" grpId="0" autoUpdateAnimBg="0"/>
      <p:bldP spid="95235"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a:t>Types of Covenants</a:t>
            </a:r>
          </a:p>
        </p:txBody>
      </p:sp>
      <p:sp>
        <p:nvSpPr>
          <p:cNvPr id="105475" name="Rectangle 3"/>
          <p:cNvSpPr>
            <a:spLocks noGrp="1" noChangeArrowheads="1"/>
          </p:cNvSpPr>
          <p:nvPr>
            <p:ph type="body" idx="1"/>
          </p:nvPr>
        </p:nvSpPr>
        <p:spPr/>
        <p:txBody>
          <a:bodyPr/>
          <a:lstStyle/>
          <a:p>
            <a:r>
              <a:rPr lang="en-US" altLang="en-US"/>
              <a:t>Parity covenant</a:t>
            </a:r>
          </a:p>
          <a:p>
            <a:pPr lvl="1"/>
            <a:r>
              <a:rPr lang="en-US" altLang="en-US"/>
              <a:t>Between parties that are equal, that is, on a par with one another socially, legally</a:t>
            </a:r>
          </a:p>
          <a:p>
            <a:pPr lvl="1"/>
            <a:r>
              <a:rPr lang="en-US" altLang="en-US"/>
              <a:t>The covenant is typically negotiated.</a:t>
            </a:r>
          </a:p>
          <a:p>
            <a:r>
              <a:rPr lang="en-US" altLang="en-US"/>
              <a:t>Suzerainty covenant</a:t>
            </a:r>
          </a:p>
          <a:p>
            <a:pPr lvl="1"/>
            <a:r>
              <a:rPr lang="en-US" altLang="en-US"/>
              <a:t>Between parties that are unequal, one under the authority of the other</a:t>
            </a:r>
          </a:p>
          <a:p>
            <a:pPr lvl="1"/>
            <a:r>
              <a:rPr lang="en-US" altLang="en-US"/>
              <a:t>The covenant is given by the suzerain.</a:t>
            </a:r>
          </a:p>
        </p:txBody>
      </p:sp>
    </p:spTree>
    <p:custDataLst>
      <p:tags r:id="rId1"/>
    </p:custDataLst>
  </p:cSld>
  <p:clrMapOvr>
    <a:masterClrMapping/>
  </p:clrMapOvr>
  <p:transition advTm="458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additive="base">
                                        <p:cTn id="7" dur="500" fill="hold"/>
                                        <p:tgtEl>
                                          <p:spTgt spid="1054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54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5475">
                                            <p:txEl>
                                              <p:pRg st="1" end="1"/>
                                            </p:txEl>
                                          </p:spTgt>
                                        </p:tgtEl>
                                        <p:attrNameLst>
                                          <p:attrName>style.visibility</p:attrName>
                                        </p:attrNameLst>
                                      </p:cBhvr>
                                      <p:to>
                                        <p:strVal val="visible"/>
                                      </p:to>
                                    </p:set>
                                    <p:anim calcmode="lin" valueType="num">
                                      <p:cBhvr additive="base">
                                        <p:cTn id="13" dur="500" fill="hold"/>
                                        <p:tgtEl>
                                          <p:spTgt spid="1054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54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5475">
                                            <p:txEl>
                                              <p:pRg st="2" end="2"/>
                                            </p:txEl>
                                          </p:spTgt>
                                        </p:tgtEl>
                                        <p:attrNameLst>
                                          <p:attrName>style.visibility</p:attrName>
                                        </p:attrNameLst>
                                      </p:cBhvr>
                                      <p:to>
                                        <p:strVal val="visible"/>
                                      </p:to>
                                    </p:set>
                                    <p:anim calcmode="lin" valueType="num">
                                      <p:cBhvr additive="base">
                                        <p:cTn id="19" dur="500" fill="hold"/>
                                        <p:tgtEl>
                                          <p:spTgt spid="1054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54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5475">
                                            <p:txEl>
                                              <p:pRg st="3" end="3"/>
                                            </p:txEl>
                                          </p:spTgt>
                                        </p:tgtEl>
                                        <p:attrNameLst>
                                          <p:attrName>style.visibility</p:attrName>
                                        </p:attrNameLst>
                                      </p:cBhvr>
                                      <p:to>
                                        <p:strVal val="visible"/>
                                      </p:to>
                                    </p:set>
                                    <p:anim calcmode="lin" valueType="num">
                                      <p:cBhvr additive="base">
                                        <p:cTn id="25" dur="500" fill="hold"/>
                                        <p:tgtEl>
                                          <p:spTgt spid="1054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54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5475">
                                            <p:txEl>
                                              <p:pRg st="4" end="4"/>
                                            </p:txEl>
                                          </p:spTgt>
                                        </p:tgtEl>
                                        <p:attrNameLst>
                                          <p:attrName>style.visibility</p:attrName>
                                        </p:attrNameLst>
                                      </p:cBhvr>
                                      <p:to>
                                        <p:strVal val="visible"/>
                                      </p:to>
                                    </p:set>
                                    <p:anim calcmode="lin" valueType="num">
                                      <p:cBhvr additive="base">
                                        <p:cTn id="31" dur="500" fill="hold"/>
                                        <p:tgtEl>
                                          <p:spTgt spid="10547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54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5475">
                                            <p:txEl>
                                              <p:pRg st="5" end="5"/>
                                            </p:txEl>
                                          </p:spTgt>
                                        </p:tgtEl>
                                        <p:attrNameLst>
                                          <p:attrName>style.visibility</p:attrName>
                                        </p:attrNameLst>
                                      </p:cBhvr>
                                      <p:to>
                                        <p:strVal val="visible"/>
                                      </p:to>
                                    </p:set>
                                    <p:anim calcmode="lin" valueType="num">
                                      <p:cBhvr additive="base">
                                        <p:cTn id="37" dur="500" fill="hold"/>
                                        <p:tgtEl>
                                          <p:spTgt spid="10547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547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bldLvl="2"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ltLang="en-US"/>
              <a:t>The Sinai Covenant</a:t>
            </a:r>
          </a:p>
        </p:txBody>
      </p:sp>
      <p:sp>
        <p:nvSpPr>
          <p:cNvPr id="106499" name="Rectangle 3"/>
          <p:cNvSpPr>
            <a:spLocks noGrp="1" noChangeArrowheads="1"/>
          </p:cNvSpPr>
          <p:nvPr>
            <p:ph type="body" sz="half" idx="1"/>
          </p:nvPr>
        </p:nvSpPr>
        <p:spPr>
          <a:xfrm>
            <a:off x="685800" y="2017713"/>
            <a:ext cx="4572000" cy="4114800"/>
          </a:xfrm>
        </p:spPr>
        <p:txBody>
          <a:bodyPr/>
          <a:lstStyle/>
          <a:p>
            <a:r>
              <a:rPr lang="en-US" altLang="en-US" sz="2800"/>
              <a:t>Between God, who rescued them from slavery in Egypt…</a:t>
            </a:r>
          </a:p>
          <a:p>
            <a:r>
              <a:rPr lang="en-US" altLang="en-US" sz="2800"/>
              <a:t>And the rescued Israelites</a:t>
            </a:r>
          </a:p>
          <a:p>
            <a:r>
              <a:rPr lang="en-US" altLang="en-US" sz="2800"/>
              <a:t>God is the suzerain, Israel his vassals</a:t>
            </a:r>
          </a:p>
          <a:p>
            <a:r>
              <a:rPr lang="en-US" altLang="en-US" sz="2800"/>
              <a:t>He only is to be their God; they are to be his faithful people.</a:t>
            </a:r>
          </a:p>
        </p:txBody>
      </p:sp>
      <p:sp>
        <p:nvSpPr>
          <p:cNvPr id="106501" name="Rectangle 5"/>
          <p:cNvSpPr>
            <a:spLocks noGrp="1" noChangeArrowheads="1"/>
          </p:cNvSpPr>
          <p:nvPr>
            <p:ph sz="half" idx="2"/>
          </p:nvPr>
        </p:nvSpPr>
        <p:spPr/>
        <p:txBody>
          <a:bodyPr/>
          <a:lstStyle/>
          <a:p>
            <a:endParaRPr lang="en-US" altLang="en-US" sz="2800"/>
          </a:p>
        </p:txBody>
      </p:sp>
      <p:pic>
        <p:nvPicPr>
          <p:cNvPr id="106500" name="Picture 4" descr="MCj035362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2750" y="2057400"/>
            <a:ext cx="3276600" cy="4038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27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additive="base">
                                        <p:cTn id="7" dur="500" fill="hold"/>
                                        <p:tgtEl>
                                          <p:spTgt spid="1064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64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6499">
                                            <p:txEl>
                                              <p:pRg st="1" end="1"/>
                                            </p:txEl>
                                          </p:spTgt>
                                        </p:tgtEl>
                                        <p:attrNameLst>
                                          <p:attrName>style.visibility</p:attrName>
                                        </p:attrNameLst>
                                      </p:cBhvr>
                                      <p:to>
                                        <p:strVal val="visible"/>
                                      </p:to>
                                    </p:set>
                                    <p:anim calcmode="lin" valueType="num">
                                      <p:cBhvr additive="base">
                                        <p:cTn id="13" dur="500" fill="hold"/>
                                        <p:tgtEl>
                                          <p:spTgt spid="1064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64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6499">
                                            <p:txEl>
                                              <p:pRg st="2" end="2"/>
                                            </p:txEl>
                                          </p:spTgt>
                                        </p:tgtEl>
                                        <p:attrNameLst>
                                          <p:attrName>style.visibility</p:attrName>
                                        </p:attrNameLst>
                                      </p:cBhvr>
                                      <p:to>
                                        <p:strVal val="visible"/>
                                      </p:to>
                                    </p:set>
                                    <p:anim calcmode="lin" valueType="num">
                                      <p:cBhvr additive="base">
                                        <p:cTn id="19" dur="500" fill="hold"/>
                                        <p:tgtEl>
                                          <p:spTgt spid="1064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64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6499">
                                            <p:txEl>
                                              <p:pRg st="3" end="3"/>
                                            </p:txEl>
                                          </p:spTgt>
                                        </p:tgtEl>
                                        <p:attrNameLst>
                                          <p:attrName>style.visibility</p:attrName>
                                        </p:attrNameLst>
                                      </p:cBhvr>
                                      <p:to>
                                        <p:strVal val="visible"/>
                                      </p:to>
                                    </p:set>
                                    <p:anim calcmode="lin" valueType="num">
                                      <p:cBhvr additive="base">
                                        <p:cTn id="25" dur="500" fill="hold"/>
                                        <p:tgtEl>
                                          <p:spTgt spid="1064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649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a:t>Sinai Covenant Inaugurated</a:t>
            </a:r>
          </a:p>
        </p:txBody>
      </p:sp>
      <p:sp>
        <p:nvSpPr>
          <p:cNvPr id="107523" name="Text Box 3"/>
          <p:cNvSpPr txBox="1">
            <a:spLocks noChangeArrowheads="1"/>
          </p:cNvSpPr>
          <p:nvPr/>
        </p:nvSpPr>
        <p:spPr bwMode="auto">
          <a:xfrm>
            <a:off x="914400" y="2209800"/>
            <a:ext cx="74676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Ex 24:3 When Moses went and told the people all the LORD</a:t>
            </a:r>
            <a:r>
              <a:rPr lang="en-US" altLang="en-US">
                <a:latin typeface="Arial" charset="0"/>
                <a:cs typeface="Arial" charset="0"/>
              </a:rPr>
              <a:t>'</a:t>
            </a:r>
            <a:r>
              <a:rPr lang="en-US" altLang="en-US">
                <a:cs typeface="Times New Roman" pitchFamily="18" charset="0"/>
              </a:rPr>
              <a:t>s words and laws, they responded with one voice, Everything the LORD has said we will do … 6 Moses took half of the blood and put it in bowls, and the other half he sprinkled on the altar.  7 Then he took the Book of the </a:t>
            </a:r>
            <a:r>
              <a:rPr lang="en-US" altLang="en-US" b="1">
                <a:cs typeface="Times New Roman" pitchFamily="18" charset="0"/>
              </a:rPr>
              <a:t>covenant</a:t>
            </a:r>
            <a:r>
              <a:rPr lang="en-US" altLang="en-US">
                <a:cs typeface="Times New Roman" pitchFamily="18" charset="0"/>
              </a:rPr>
              <a:t> and read it to the people. They responded, We will do everything the LORD has said; we will obey.  8 Moses then took the blood, sprinkled it on the people and said, This is the blood of the </a:t>
            </a:r>
            <a:r>
              <a:rPr lang="en-US" altLang="en-US" b="1">
                <a:cs typeface="Times New Roman" pitchFamily="18" charset="0"/>
              </a:rPr>
              <a:t>covenant</a:t>
            </a:r>
            <a:r>
              <a:rPr lang="en-US" altLang="en-US">
                <a:cs typeface="Times New Roman" pitchFamily="18" charset="0"/>
              </a:rPr>
              <a:t> that the LORD has made with you in accordance with all these words. </a:t>
            </a:r>
            <a:endParaRPr lang="en-US" altLang="en-US"/>
          </a:p>
        </p:txBody>
      </p:sp>
    </p:spTree>
    <p:custDataLst>
      <p:tags r:id="rId1"/>
    </p:custDataLst>
  </p:cSld>
  <p:clrMapOvr>
    <a:masterClrMapping/>
  </p:clrMapOvr>
  <p:transition advTm="641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checkerboard(across)">
                                      <p:cBhvr>
                                        <p:cTn id="7" dur="5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en-US">
                <a:cs typeface="Times New Roman" pitchFamily="18" charset="0"/>
              </a:rPr>
              <a:t>Sinai Covenant</a:t>
            </a:r>
          </a:p>
        </p:txBody>
      </p:sp>
      <p:sp>
        <p:nvSpPr>
          <p:cNvPr id="108547" name="Rectangle 3"/>
          <p:cNvSpPr>
            <a:spLocks noGrp="1" noChangeArrowheads="1"/>
          </p:cNvSpPr>
          <p:nvPr>
            <p:ph type="body" idx="1"/>
          </p:nvPr>
        </p:nvSpPr>
        <p:spPr/>
        <p:txBody>
          <a:bodyPr/>
          <a:lstStyle/>
          <a:p>
            <a:r>
              <a:rPr lang="en-US" altLang="en-US"/>
              <a:t>Blessings for obedience</a:t>
            </a:r>
          </a:p>
          <a:p>
            <a:pPr lvl="1"/>
            <a:r>
              <a:rPr lang="en-US" altLang="en-US"/>
              <a:t>Lev 26:3-13 (11 verses)</a:t>
            </a:r>
          </a:p>
          <a:p>
            <a:pPr lvl="1"/>
            <a:r>
              <a:rPr lang="en-US" altLang="en-US"/>
              <a:t>Deut 28:1-14 (14 verses)</a:t>
            </a:r>
          </a:p>
          <a:p>
            <a:r>
              <a:rPr lang="en-US" altLang="en-US"/>
              <a:t>Curses for disobedience</a:t>
            </a:r>
          </a:p>
          <a:p>
            <a:pPr lvl="1"/>
            <a:r>
              <a:rPr lang="en-US" altLang="en-US"/>
              <a:t>Lev 26:14-39 (26 verses)</a:t>
            </a:r>
          </a:p>
          <a:p>
            <a:pPr lvl="1"/>
            <a:r>
              <a:rPr lang="en-US" altLang="en-US"/>
              <a:t>Deut 28:15-68 (54 verses)</a:t>
            </a:r>
          </a:p>
        </p:txBody>
      </p:sp>
    </p:spTree>
    <p:custDataLst>
      <p:tags r:id="rId1"/>
    </p:custDataLst>
  </p:cSld>
  <p:clrMapOvr>
    <a:masterClrMapping/>
  </p:clrMapOvr>
  <p:transition advTm="722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anim calcmode="lin" valueType="num">
                                      <p:cBhvr additive="base">
                                        <p:cTn id="13" dur="500" fill="hold"/>
                                        <p:tgtEl>
                                          <p:spTgt spid="1085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5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8547">
                                            <p:txEl>
                                              <p:pRg st="2" end="2"/>
                                            </p:txEl>
                                          </p:spTgt>
                                        </p:tgtEl>
                                        <p:attrNameLst>
                                          <p:attrName>style.visibility</p:attrName>
                                        </p:attrNameLst>
                                      </p:cBhvr>
                                      <p:to>
                                        <p:strVal val="visible"/>
                                      </p:to>
                                    </p:set>
                                    <p:anim calcmode="lin" valueType="num">
                                      <p:cBhvr additive="base">
                                        <p:cTn id="19" dur="500" fill="hold"/>
                                        <p:tgtEl>
                                          <p:spTgt spid="1085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85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8547">
                                            <p:txEl>
                                              <p:pRg st="3" end="3"/>
                                            </p:txEl>
                                          </p:spTgt>
                                        </p:tgtEl>
                                        <p:attrNameLst>
                                          <p:attrName>style.visibility</p:attrName>
                                        </p:attrNameLst>
                                      </p:cBhvr>
                                      <p:to>
                                        <p:strVal val="visible"/>
                                      </p:to>
                                    </p:set>
                                    <p:anim calcmode="lin" valueType="num">
                                      <p:cBhvr additive="base">
                                        <p:cTn id="25" dur="500" fill="hold"/>
                                        <p:tgtEl>
                                          <p:spTgt spid="1085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85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8547">
                                            <p:txEl>
                                              <p:pRg st="4" end="4"/>
                                            </p:txEl>
                                          </p:spTgt>
                                        </p:tgtEl>
                                        <p:attrNameLst>
                                          <p:attrName>style.visibility</p:attrName>
                                        </p:attrNameLst>
                                      </p:cBhvr>
                                      <p:to>
                                        <p:strVal val="visible"/>
                                      </p:to>
                                    </p:set>
                                    <p:anim calcmode="lin" valueType="num">
                                      <p:cBhvr additive="base">
                                        <p:cTn id="31" dur="500" fill="hold"/>
                                        <p:tgtEl>
                                          <p:spTgt spid="1085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85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8547">
                                            <p:txEl>
                                              <p:pRg st="5" end="5"/>
                                            </p:txEl>
                                          </p:spTgt>
                                        </p:tgtEl>
                                        <p:attrNameLst>
                                          <p:attrName>style.visibility</p:attrName>
                                        </p:attrNameLst>
                                      </p:cBhvr>
                                      <p:to>
                                        <p:strVal val="visible"/>
                                      </p:to>
                                    </p:set>
                                    <p:anim calcmode="lin" valueType="num">
                                      <p:cBhvr additive="base">
                                        <p:cTn id="37" dur="500" fill="hold"/>
                                        <p:tgtEl>
                                          <p:spTgt spid="1085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854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bldLvl="2"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a:t>The New Covenant Theme</a:t>
            </a:r>
          </a:p>
        </p:txBody>
      </p:sp>
      <p:sp>
        <p:nvSpPr>
          <p:cNvPr id="109571" name="Rectangle 3"/>
          <p:cNvSpPr>
            <a:spLocks noGrp="1" noChangeArrowheads="1"/>
          </p:cNvSpPr>
          <p:nvPr>
            <p:ph type="body" idx="1"/>
          </p:nvPr>
        </p:nvSpPr>
        <p:spPr/>
        <p:txBody>
          <a:bodyPr/>
          <a:lstStyle/>
          <a:p>
            <a:r>
              <a:rPr lang="en-US" altLang="en-US"/>
              <a:t>God</a:t>
            </a:r>
            <a:r>
              <a:rPr lang="en-US" altLang="en-US">
                <a:cs typeface="Tahoma" pitchFamily="34" charset="0"/>
              </a:rPr>
              <a:t>'</a:t>
            </a:r>
            <a:r>
              <a:rPr lang="en-US" altLang="en-US"/>
              <a:t>s Servant – Isa 40-53</a:t>
            </a:r>
          </a:p>
          <a:p>
            <a:r>
              <a:rPr lang="en-US" altLang="en-US"/>
              <a:t>Covenant w/ Zion – Isa 54</a:t>
            </a:r>
          </a:p>
          <a:p>
            <a:r>
              <a:rPr lang="en-US" altLang="en-US"/>
              <a:t>Covenant w/ thirsty – Isa 55</a:t>
            </a:r>
          </a:p>
          <a:p>
            <a:r>
              <a:rPr lang="en-US" altLang="en-US"/>
              <a:t>The New Covenant – Jer 31</a:t>
            </a:r>
          </a:p>
          <a:p>
            <a:r>
              <a:rPr lang="en-US" altLang="en-US"/>
              <a:t>The Lord</a:t>
            </a:r>
            <a:r>
              <a:rPr lang="en-US" altLang="en-US">
                <a:cs typeface="Tahoma" pitchFamily="34" charset="0"/>
              </a:rPr>
              <a:t>'</a:t>
            </a:r>
            <a:r>
              <a:rPr lang="en-US" altLang="en-US"/>
              <a:t>s Supper – Matt 26 etc.</a:t>
            </a:r>
          </a:p>
          <a:p>
            <a:r>
              <a:rPr lang="en-US" altLang="en-US"/>
              <a:t>Jesus as Guarantee – Heb 7-8</a:t>
            </a:r>
          </a:p>
        </p:txBody>
      </p:sp>
    </p:spTree>
    <p:custDataLst>
      <p:tags r:id="rId1"/>
    </p:custDataLst>
  </p:cSld>
  <p:clrMapOvr>
    <a:masterClrMapping/>
  </p:clrMapOvr>
  <p:transition advTm="4954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 calcmode="lin" valueType="num">
                                      <p:cBhvr additive="base">
                                        <p:cTn id="7" dur="500" fill="hold"/>
                                        <p:tgtEl>
                                          <p:spTgt spid="1095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95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9571">
                                            <p:txEl>
                                              <p:pRg st="1" end="1"/>
                                            </p:txEl>
                                          </p:spTgt>
                                        </p:tgtEl>
                                        <p:attrNameLst>
                                          <p:attrName>style.visibility</p:attrName>
                                        </p:attrNameLst>
                                      </p:cBhvr>
                                      <p:to>
                                        <p:strVal val="visible"/>
                                      </p:to>
                                    </p:set>
                                    <p:anim calcmode="lin" valueType="num">
                                      <p:cBhvr additive="base">
                                        <p:cTn id="13" dur="500" fill="hold"/>
                                        <p:tgtEl>
                                          <p:spTgt spid="1095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95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9571">
                                            <p:txEl>
                                              <p:pRg st="2" end="2"/>
                                            </p:txEl>
                                          </p:spTgt>
                                        </p:tgtEl>
                                        <p:attrNameLst>
                                          <p:attrName>style.visibility</p:attrName>
                                        </p:attrNameLst>
                                      </p:cBhvr>
                                      <p:to>
                                        <p:strVal val="visible"/>
                                      </p:to>
                                    </p:set>
                                    <p:anim calcmode="lin" valueType="num">
                                      <p:cBhvr additive="base">
                                        <p:cTn id="19" dur="500" fill="hold"/>
                                        <p:tgtEl>
                                          <p:spTgt spid="1095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95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9571">
                                            <p:txEl>
                                              <p:pRg st="3" end="3"/>
                                            </p:txEl>
                                          </p:spTgt>
                                        </p:tgtEl>
                                        <p:attrNameLst>
                                          <p:attrName>style.visibility</p:attrName>
                                        </p:attrNameLst>
                                      </p:cBhvr>
                                      <p:to>
                                        <p:strVal val="visible"/>
                                      </p:to>
                                    </p:set>
                                    <p:anim calcmode="lin" valueType="num">
                                      <p:cBhvr additive="base">
                                        <p:cTn id="25" dur="500" fill="hold"/>
                                        <p:tgtEl>
                                          <p:spTgt spid="1095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95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9571">
                                            <p:txEl>
                                              <p:pRg st="4" end="4"/>
                                            </p:txEl>
                                          </p:spTgt>
                                        </p:tgtEl>
                                        <p:attrNameLst>
                                          <p:attrName>style.visibility</p:attrName>
                                        </p:attrNameLst>
                                      </p:cBhvr>
                                      <p:to>
                                        <p:strVal val="visible"/>
                                      </p:to>
                                    </p:set>
                                    <p:anim calcmode="lin" valueType="num">
                                      <p:cBhvr additive="base">
                                        <p:cTn id="31" dur="500" fill="hold"/>
                                        <p:tgtEl>
                                          <p:spTgt spid="10957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95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9571">
                                            <p:txEl>
                                              <p:pRg st="5" end="5"/>
                                            </p:txEl>
                                          </p:spTgt>
                                        </p:tgtEl>
                                        <p:attrNameLst>
                                          <p:attrName>style.visibility</p:attrName>
                                        </p:attrNameLst>
                                      </p:cBhvr>
                                      <p:to>
                                        <p:strVal val="visible"/>
                                      </p:to>
                                    </p:set>
                                    <p:anim calcmode="lin" valueType="num">
                                      <p:cBhvr additive="base">
                                        <p:cTn id="37" dur="500" fill="hold"/>
                                        <p:tgtEl>
                                          <p:spTgt spid="10957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957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tLang="en-US"/>
              <a:t>The Servant as Covenant</a:t>
            </a:r>
          </a:p>
        </p:txBody>
      </p:sp>
      <p:sp>
        <p:nvSpPr>
          <p:cNvPr id="110595" name="Text Box 3"/>
          <p:cNvSpPr txBox="1">
            <a:spLocks noChangeArrowheads="1"/>
          </p:cNvSpPr>
          <p:nvPr/>
        </p:nvSpPr>
        <p:spPr bwMode="auto">
          <a:xfrm>
            <a:off x="762000" y="2438400"/>
            <a:ext cx="76200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Isa 42:6</a:t>
            </a:r>
            <a:r>
              <a:rPr lang="en-US" altLang="en-US">
                <a:cs typeface="Times New Roman" pitchFamily="18" charset="0"/>
              </a:rPr>
              <a:t> I, the LORD, have called you in righteousness; I will take hold of your hand. I will keep you and will make you to be a </a:t>
            </a:r>
            <a:r>
              <a:rPr lang="en-US" altLang="en-US" b="1">
                <a:cs typeface="Times New Roman" pitchFamily="18" charset="0"/>
              </a:rPr>
              <a:t>covenant</a:t>
            </a:r>
            <a:r>
              <a:rPr lang="en-US" altLang="en-US">
                <a:cs typeface="Times New Roman" pitchFamily="18" charset="0"/>
              </a:rPr>
              <a:t> for the people and a light for the Gentiles…</a:t>
            </a:r>
          </a:p>
          <a:p>
            <a:pPr>
              <a:spcBef>
                <a:spcPct val="50000"/>
              </a:spcBef>
            </a:pPr>
            <a:r>
              <a:rPr lang="en-US" altLang="en-US">
                <a:cs typeface="Times New Roman" pitchFamily="18" charset="0"/>
              </a:rPr>
              <a:t>Isa 49:6 he says: It is too small a thing for you to be my servant to restore the tribes of Jacob and bring back those of Israel I have kept. I will also make you a light for the Gentiles, that you may bring my salvation to the ends of the earth.  </a:t>
            </a:r>
            <a:endParaRPr lang="en-US" altLang="en-US"/>
          </a:p>
        </p:txBody>
      </p:sp>
    </p:spTree>
    <p:custDataLst>
      <p:tags r:id="rId1"/>
    </p:custDataLst>
  </p:cSld>
  <p:clrMapOvr>
    <a:masterClrMapping/>
  </p:clrMapOvr>
  <p:transition advTm="5434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0595"/>
                                        </p:tgtEl>
                                        <p:attrNameLst>
                                          <p:attrName>style.visibility</p:attrName>
                                        </p:attrNameLst>
                                      </p:cBhvr>
                                      <p:to>
                                        <p:strVal val="visible"/>
                                      </p:to>
                                    </p:set>
                                    <p:animEffect transition="in" filter="checkerboard(across)">
                                      <p:cBhvr>
                                        <p:cTn id="7" dur="500"/>
                                        <p:tgtEl>
                                          <p:spTgt spid="110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ltLang="en-US"/>
              <a:t>The Servant as Covenant</a:t>
            </a:r>
          </a:p>
        </p:txBody>
      </p:sp>
      <p:sp>
        <p:nvSpPr>
          <p:cNvPr id="111619" name="Text Box 3"/>
          <p:cNvSpPr txBox="1">
            <a:spLocks noChangeArrowheads="1"/>
          </p:cNvSpPr>
          <p:nvPr/>
        </p:nvSpPr>
        <p:spPr bwMode="auto">
          <a:xfrm>
            <a:off x="914400" y="2133600"/>
            <a:ext cx="74676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Isa 49:7 This is what the LORD says</a:t>
            </a:r>
            <a:r>
              <a:rPr lang="en-US" altLang="en-US">
                <a:latin typeface="WP TypographicSymbols" pitchFamily="2" charset="0"/>
                <a:cs typeface="Times New Roman" pitchFamily="18" charset="0"/>
              </a:rPr>
              <a:t>C</a:t>
            </a:r>
            <a:r>
              <a:rPr lang="en-US" altLang="en-US">
                <a:cs typeface="Times New Roman" pitchFamily="18" charset="0"/>
              </a:rPr>
              <a:t>the Redeemer and Holy One of Israel</a:t>
            </a:r>
            <a:r>
              <a:rPr lang="en-US" altLang="en-US">
                <a:latin typeface="WP TypographicSymbols" pitchFamily="2" charset="0"/>
                <a:cs typeface="Times New Roman" pitchFamily="18" charset="0"/>
              </a:rPr>
              <a:t>C</a:t>
            </a:r>
            <a:r>
              <a:rPr lang="en-US" altLang="en-US">
                <a:cs typeface="Times New Roman" pitchFamily="18" charset="0"/>
              </a:rPr>
              <a:t>to him who was despised and abhorred by the nation, to the servant of rulers: Kings will see you and rise up, princes will see and bow down, because of the LORD, who is faithful, the Holy One of Israel, who has chosen you. 8 This is what the LORD says: In the time of my favor I will answer you, and in the day of salvation I will help you; I will keep you and will make you to be a </a:t>
            </a:r>
            <a:r>
              <a:rPr lang="en-US" altLang="en-US" b="1">
                <a:cs typeface="Times New Roman" pitchFamily="18" charset="0"/>
              </a:rPr>
              <a:t>covenant</a:t>
            </a:r>
            <a:r>
              <a:rPr lang="en-US" altLang="en-US">
                <a:cs typeface="Times New Roman" pitchFamily="18" charset="0"/>
              </a:rPr>
              <a:t> for the people, to restore the land and to reassign its desolate inheritances…</a:t>
            </a:r>
            <a:endParaRPr lang="en-US" altLang="en-US"/>
          </a:p>
        </p:txBody>
      </p:sp>
    </p:spTree>
    <p:custDataLst>
      <p:tags r:id="rId1"/>
    </p:custDataLst>
  </p:cSld>
  <p:clrMapOvr>
    <a:masterClrMapping/>
  </p:clrMapOvr>
  <p:transition advTm="1019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1619"/>
                                        </p:tgtEl>
                                        <p:attrNameLst>
                                          <p:attrName>style.visibility</p:attrName>
                                        </p:attrNameLst>
                                      </p:cBhvr>
                                      <p:to>
                                        <p:strVal val="visible"/>
                                      </p:to>
                                    </p:set>
                                    <p:animEffect transition="in" filter="checkerboard(across)">
                                      <p:cBhvr>
                                        <p:cTn id="7" dur="500"/>
                                        <p:tgtEl>
                                          <p:spTgt spid="111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a:t>The Covenant w/ Zion</a:t>
            </a:r>
          </a:p>
        </p:txBody>
      </p:sp>
      <p:sp>
        <p:nvSpPr>
          <p:cNvPr id="112643" name="Text Box 3"/>
          <p:cNvSpPr txBox="1">
            <a:spLocks noChangeArrowheads="1"/>
          </p:cNvSpPr>
          <p:nvPr/>
        </p:nvSpPr>
        <p:spPr bwMode="auto">
          <a:xfrm>
            <a:off x="762000" y="2438400"/>
            <a:ext cx="7467600" cy="356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Isa 54:9 To me this is like the days of Noah, when I swore that the waters of Noah would never again cover the earth. So now I have sworn not to be angry with you, never to rebuke you again. 10 Though the mountains be shaken and the hills be removed, yet my unfailing love for you will not be shaken nor my </a:t>
            </a:r>
            <a:r>
              <a:rPr lang="en-US" altLang="en-US" b="1">
                <a:cs typeface="Times New Roman" pitchFamily="18" charset="0"/>
              </a:rPr>
              <a:t>covenant</a:t>
            </a:r>
            <a:r>
              <a:rPr lang="en-US" altLang="en-US">
                <a:cs typeface="Times New Roman" pitchFamily="18" charset="0"/>
              </a:rPr>
              <a:t> of peace be removed, says the LORD, who has compassion on you.  </a:t>
            </a:r>
          </a:p>
          <a:p>
            <a:pPr>
              <a:spcBef>
                <a:spcPct val="50000"/>
              </a:spcBef>
            </a:pPr>
            <a:endParaRPr lang="en-US" altLang="en-US"/>
          </a:p>
        </p:txBody>
      </p:sp>
    </p:spTree>
    <p:custDataLst>
      <p:tags r:id="rId1"/>
    </p:custDataLst>
  </p:cSld>
  <p:clrMapOvr>
    <a:masterClrMapping/>
  </p:clrMapOvr>
  <p:transition advTm="484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checkerboard(across)">
                                      <p:cBhvr>
                                        <p:cTn id="7" dur="500"/>
                                        <p:tgtEl>
                                          <p:spTgt spid="112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ltLang="en-US"/>
              <a:t>The Covenant w/ Zion</a:t>
            </a:r>
          </a:p>
        </p:txBody>
      </p:sp>
      <p:sp>
        <p:nvSpPr>
          <p:cNvPr id="113667" name="Text Box 3"/>
          <p:cNvSpPr txBox="1">
            <a:spLocks noChangeArrowheads="1"/>
          </p:cNvSpPr>
          <p:nvPr/>
        </p:nvSpPr>
        <p:spPr bwMode="auto">
          <a:xfrm>
            <a:off x="838200" y="2514600"/>
            <a:ext cx="74676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Isa 54:11 O afflicted city, lashed by storms and not comforted, I will build you with </a:t>
            </a:r>
            <a:r>
              <a:rPr lang="en-US" altLang="en-US" b="1">
                <a:cs typeface="Times New Roman" pitchFamily="18" charset="0"/>
              </a:rPr>
              <a:t>stone</a:t>
            </a:r>
            <a:r>
              <a:rPr lang="en-US" altLang="en-US">
                <a:cs typeface="Times New Roman" pitchFamily="18" charset="0"/>
              </a:rPr>
              <a:t>s of turquoise, your </a:t>
            </a:r>
            <a:r>
              <a:rPr lang="en-US" altLang="en-US" b="1">
                <a:cs typeface="Times New Roman" pitchFamily="18" charset="0"/>
              </a:rPr>
              <a:t>foundation</a:t>
            </a:r>
            <a:r>
              <a:rPr lang="en-US" altLang="en-US">
                <a:cs typeface="Times New Roman" pitchFamily="18" charset="0"/>
              </a:rPr>
              <a:t>s with sapphires. 12 I will make your battlements of rubies, your gates of sparkling jewels, and all your walls of precious </a:t>
            </a:r>
            <a:r>
              <a:rPr lang="en-US" altLang="en-US" b="1">
                <a:cs typeface="Times New Roman" pitchFamily="18" charset="0"/>
              </a:rPr>
              <a:t>stone</a:t>
            </a:r>
            <a:r>
              <a:rPr lang="en-US" altLang="en-US">
                <a:cs typeface="Times New Roman" pitchFamily="18" charset="0"/>
              </a:rPr>
              <a:t>s. 13 All your sons will be taught by the LORD, and great will be your children</a:t>
            </a:r>
            <a:r>
              <a:rPr lang="en-US" altLang="en-US">
                <a:latin typeface="WP TypographicSymbols" pitchFamily="2" charset="0"/>
                <a:cs typeface="Times New Roman" pitchFamily="18" charset="0"/>
              </a:rPr>
              <a:t>=</a:t>
            </a:r>
            <a:r>
              <a:rPr lang="en-US" altLang="en-US">
                <a:cs typeface="Times New Roman" pitchFamily="18" charset="0"/>
              </a:rPr>
              <a:t>s peace. </a:t>
            </a:r>
            <a:endParaRPr lang="en-US" altLang="en-US"/>
          </a:p>
        </p:txBody>
      </p:sp>
    </p:spTree>
    <p:custDataLst>
      <p:tags r:id="rId1"/>
    </p:custDataLst>
  </p:cSld>
  <p:clrMapOvr>
    <a:masterClrMapping/>
  </p:clrMapOvr>
  <p:transition advTm="434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checkerboard(across)">
                                      <p:cBhvr>
                                        <p:cTn id="7" dur="500"/>
                                        <p:tgtEl>
                                          <p:spTgt spid="11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a:t>Covenant w/ Thirsty</a:t>
            </a:r>
          </a:p>
        </p:txBody>
      </p:sp>
      <p:sp>
        <p:nvSpPr>
          <p:cNvPr id="114691" name="Text Box 3"/>
          <p:cNvSpPr txBox="1">
            <a:spLocks noChangeArrowheads="1"/>
          </p:cNvSpPr>
          <p:nvPr/>
        </p:nvSpPr>
        <p:spPr bwMode="auto">
          <a:xfrm>
            <a:off x="914400" y="2286000"/>
            <a:ext cx="74676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Isa 55:1 </a:t>
            </a:r>
            <a:r>
              <a:rPr lang="en-US" altLang="en-US">
                <a:cs typeface="Times New Roman" pitchFamily="18" charset="0"/>
              </a:rPr>
              <a:t>Come, all you who are thirsty, come to the waters; and you who have no money, come, buy and eat! Come, buy wine and milk without money and without cost. 2 Why spend money on what is not bread, and your labor on what does not satisfy? Listen, listen to me, and eat what is good, and your soul will delight in the richest of fare. 3 Give ear and come to me; hear me, that your soul may live. I will make an everlasting </a:t>
            </a:r>
            <a:r>
              <a:rPr lang="en-US" altLang="en-US" b="1">
                <a:cs typeface="Times New Roman" pitchFamily="18" charset="0"/>
              </a:rPr>
              <a:t>covenant</a:t>
            </a:r>
            <a:r>
              <a:rPr lang="en-US" altLang="en-US">
                <a:cs typeface="Times New Roman" pitchFamily="18" charset="0"/>
              </a:rPr>
              <a:t> with you, my faithful love promised to David. </a:t>
            </a:r>
            <a:endParaRPr lang="en-US" altLang="en-US"/>
          </a:p>
        </p:txBody>
      </p:sp>
    </p:spTree>
    <p:custDataLst>
      <p:tags r:id="rId1"/>
    </p:custDataLst>
  </p:cSld>
  <p:clrMapOvr>
    <a:masterClrMapping/>
  </p:clrMapOvr>
  <p:transition advTm="562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4691"/>
                                        </p:tgtEl>
                                        <p:attrNameLst>
                                          <p:attrName>style.visibility</p:attrName>
                                        </p:attrNameLst>
                                      </p:cBhvr>
                                      <p:to>
                                        <p:strVal val="visible"/>
                                      </p:to>
                                    </p:set>
                                    <p:animEffect transition="in" filter="checkerboard(across)">
                                      <p:cBhvr>
                                        <p:cTn id="7" dur="500"/>
                                        <p:tgtEl>
                                          <p:spTgt spid="1146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a:t>Foundation of the </a:t>
            </a:r>
            <a:br>
              <a:rPr lang="en-US" altLang="en-US"/>
            </a:br>
            <a:r>
              <a:rPr lang="en-US" altLang="en-US">
                <a:cs typeface="Tahoma" pitchFamily="34" charset="0"/>
              </a:rPr>
              <a:t>"</a:t>
            </a:r>
            <a:r>
              <a:rPr lang="en-US" altLang="en-US"/>
              <a:t>New Testament</a:t>
            </a:r>
            <a:r>
              <a:rPr lang="en-US" altLang="en-US">
                <a:cs typeface="Tahoma" pitchFamily="34" charset="0"/>
              </a:rPr>
              <a:t>"</a:t>
            </a:r>
          </a:p>
        </p:txBody>
      </p:sp>
      <p:sp>
        <p:nvSpPr>
          <p:cNvPr id="96259" name="Rectangle 3"/>
          <p:cNvSpPr>
            <a:spLocks noGrp="1" noChangeArrowheads="1"/>
          </p:cNvSpPr>
          <p:nvPr>
            <p:ph type="body" idx="1"/>
          </p:nvPr>
        </p:nvSpPr>
        <p:spPr/>
        <p:txBody>
          <a:bodyPr/>
          <a:lstStyle/>
          <a:p>
            <a:r>
              <a:rPr lang="en-US" altLang="en-US"/>
              <a:t>What is a </a:t>
            </a:r>
            <a:r>
              <a:rPr lang="en-US" altLang="en-US">
                <a:cs typeface="Tahoma" pitchFamily="34" charset="0"/>
              </a:rPr>
              <a:t>"</a:t>
            </a:r>
            <a:r>
              <a:rPr lang="en-US" altLang="en-US"/>
              <a:t>testament</a:t>
            </a:r>
            <a:r>
              <a:rPr lang="en-US" altLang="en-US">
                <a:cs typeface="Tahoma" pitchFamily="34" charset="0"/>
              </a:rPr>
              <a:t>"</a:t>
            </a:r>
            <a:r>
              <a:rPr lang="en-US" altLang="en-US"/>
              <a:t>?</a:t>
            </a:r>
          </a:p>
          <a:p>
            <a:pPr lvl="1"/>
            <a:r>
              <a:rPr lang="en-US" altLang="en-US"/>
              <a:t>A covenant</a:t>
            </a:r>
          </a:p>
          <a:p>
            <a:r>
              <a:rPr lang="en-US" altLang="en-US"/>
              <a:t>What is a </a:t>
            </a:r>
            <a:r>
              <a:rPr lang="en-US" altLang="en-US">
                <a:cs typeface="Tahoma" pitchFamily="34" charset="0"/>
              </a:rPr>
              <a:t>"</a:t>
            </a:r>
            <a:r>
              <a:rPr lang="en-US" altLang="en-US"/>
              <a:t>covenant</a:t>
            </a:r>
            <a:r>
              <a:rPr lang="en-US" altLang="en-US">
                <a:cs typeface="Tahoma" pitchFamily="34" charset="0"/>
              </a:rPr>
              <a:t>"</a:t>
            </a:r>
            <a:r>
              <a:rPr lang="en-US" altLang="en-US"/>
              <a:t>?</a:t>
            </a:r>
          </a:p>
          <a:p>
            <a:r>
              <a:rPr lang="en-US" altLang="en-US"/>
              <a:t>The Covenant Theme</a:t>
            </a:r>
          </a:p>
          <a:p>
            <a:r>
              <a:rPr lang="en-US" altLang="en-US"/>
              <a:t>The New Covenant Theme</a:t>
            </a:r>
          </a:p>
        </p:txBody>
      </p:sp>
      <p:pic>
        <p:nvPicPr>
          <p:cNvPr id="96260" name="Picture 4" descr="MCSY01686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1219200"/>
            <a:ext cx="23622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337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additive="base">
                                        <p:cTn id="7" dur="500" fill="hold"/>
                                        <p:tgtEl>
                                          <p:spTgt spid="962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62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 calcmode="lin" valueType="num">
                                      <p:cBhvr additive="base">
                                        <p:cTn id="13" dur="500" fill="hold"/>
                                        <p:tgtEl>
                                          <p:spTgt spid="962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62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6259">
                                            <p:txEl>
                                              <p:pRg st="2" end="2"/>
                                            </p:txEl>
                                          </p:spTgt>
                                        </p:tgtEl>
                                        <p:attrNameLst>
                                          <p:attrName>style.visibility</p:attrName>
                                        </p:attrNameLst>
                                      </p:cBhvr>
                                      <p:to>
                                        <p:strVal val="visible"/>
                                      </p:to>
                                    </p:set>
                                    <p:anim calcmode="lin" valueType="num">
                                      <p:cBhvr additive="base">
                                        <p:cTn id="19" dur="500" fill="hold"/>
                                        <p:tgtEl>
                                          <p:spTgt spid="962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62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p:cTn id="24" dur="1" fill="hold">
                                          <p:stCondLst>
                                            <p:cond delay="0"/>
                                          </p:stCondLst>
                                        </p:cTn>
                                        <p:tgtEl>
                                          <p:spTgt spid="96260"/>
                                        </p:tgtEl>
                                        <p:attrNameLst>
                                          <p:attrName>style.visibility</p:attrName>
                                        </p:attrNameLst>
                                      </p:cBhvr>
                                      <p:to>
                                        <p:strVal val="visible"/>
                                      </p:to>
                                    </p:set>
                                    <p:animEffect transition="in" filter="checkerboard(across)">
                                      <p:cBhvr>
                                        <p:cTn id="25" dur="500"/>
                                        <p:tgtEl>
                                          <p:spTgt spid="9626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96259">
                                            <p:txEl>
                                              <p:pRg st="3" end="3"/>
                                            </p:txEl>
                                          </p:spTgt>
                                        </p:tgtEl>
                                        <p:attrNameLst>
                                          <p:attrName>style.visibility</p:attrName>
                                        </p:attrNameLst>
                                      </p:cBhvr>
                                      <p:to>
                                        <p:strVal val="visible"/>
                                      </p:to>
                                    </p:set>
                                    <p:anim calcmode="lin" valueType="num">
                                      <p:cBhvr additive="base">
                                        <p:cTn id="30" dur="500" fill="hold"/>
                                        <p:tgtEl>
                                          <p:spTgt spid="9625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962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96259">
                                            <p:txEl>
                                              <p:pRg st="4" end="4"/>
                                            </p:txEl>
                                          </p:spTgt>
                                        </p:tgtEl>
                                        <p:attrNameLst>
                                          <p:attrName>style.visibility</p:attrName>
                                        </p:attrNameLst>
                                      </p:cBhvr>
                                      <p:to>
                                        <p:strVal val="visible"/>
                                      </p:to>
                                    </p:set>
                                    <p:anim calcmode="lin" valueType="num">
                                      <p:cBhvr additive="base">
                                        <p:cTn id="36" dur="500" fill="hold"/>
                                        <p:tgtEl>
                                          <p:spTgt spid="96259">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9625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uiExpand="1"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ltLang="en-US"/>
              <a:t>The New Covenant</a:t>
            </a:r>
          </a:p>
        </p:txBody>
      </p:sp>
      <p:sp>
        <p:nvSpPr>
          <p:cNvPr id="115715" name="Text Box 3"/>
          <p:cNvSpPr txBox="1">
            <a:spLocks noChangeArrowheads="1"/>
          </p:cNvSpPr>
          <p:nvPr/>
        </p:nvSpPr>
        <p:spPr bwMode="auto">
          <a:xfrm>
            <a:off x="914400" y="2590800"/>
            <a:ext cx="72390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Je 31:31 The time is coming, declares the LORD, when I will make a new </a:t>
            </a:r>
            <a:r>
              <a:rPr lang="en-US" altLang="en-US" b="1">
                <a:cs typeface="Times New Roman" pitchFamily="18" charset="0"/>
              </a:rPr>
              <a:t>covenant</a:t>
            </a:r>
            <a:r>
              <a:rPr lang="en-US" altLang="en-US">
                <a:cs typeface="Times New Roman" pitchFamily="18" charset="0"/>
              </a:rPr>
              <a:t> with the house of Israel and with the house of Judah. 32 It will not be like the </a:t>
            </a:r>
            <a:r>
              <a:rPr lang="en-US" altLang="en-US" b="1">
                <a:cs typeface="Times New Roman" pitchFamily="18" charset="0"/>
              </a:rPr>
              <a:t>covenant</a:t>
            </a:r>
            <a:r>
              <a:rPr lang="en-US" altLang="en-US">
                <a:cs typeface="Times New Roman" pitchFamily="18" charset="0"/>
              </a:rPr>
              <a:t> I made with their forefathers when I took them by the hand to lead them out of Egypt, because they broke my </a:t>
            </a:r>
            <a:r>
              <a:rPr lang="en-US" altLang="en-US" b="1">
                <a:cs typeface="Times New Roman" pitchFamily="18" charset="0"/>
              </a:rPr>
              <a:t>covenant</a:t>
            </a:r>
            <a:r>
              <a:rPr lang="en-US" altLang="en-US">
                <a:cs typeface="Times New Roman" pitchFamily="18" charset="0"/>
              </a:rPr>
              <a:t>, though I was a husband to them,  declares the LORD. </a:t>
            </a:r>
            <a:endParaRPr lang="en-US" altLang="en-US"/>
          </a:p>
        </p:txBody>
      </p:sp>
    </p:spTree>
    <p:custDataLst>
      <p:tags r:id="rId1"/>
    </p:custDataLst>
  </p:cSld>
  <p:clrMapOvr>
    <a:masterClrMapping/>
  </p:clrMapOvr>
  <p:transition advTm="243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5715"/>
                                        </p:tgtEl>
                                        <p:attrNameLst>
                                          <p:attrName>style.visibility</p:attrName>
                                        </p:attrNameLst>
                                      </p:cBhvr>
                                      <p:to>
                                        <p:strVal val="visible"/>
                                      </p:to>
                                    </p:set>
                                    <p:animEffect transition="in" filter="checkerboard(across)">
                                      <p:cBhvr>
                                        <p:cTn id="7" dur="500"/>
                                        <p:tgtEl>
                                          <p:spTgt spid="115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ltLang="en-US"/>
              <a:t>The New Covenant</a:t>
            </a:r>
          </a:p>
        </p:txBody>
      </p:sp>
      <p:sp>
        <p:nvSpPr>
          <p:cNvPr id="116739" name="Text Box 3"/>
          <p:cNvSpPr txBox="1">
            <a:spLocks noChangeArrowheads="1"/>
          </p:cNvSpPr>
          <p:nvPr/>
        </p:nvSpPr>
        <p:spPr bwMode="auto">
          <a:xfrm>
            <a:off x="838200" y="2438400"/>
            <a:ext cx="74676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Jer 31:33 This is the </a:t>
            </a:r>
            <a:r>
              <a:rPr lang="en-US" altLang="en-US" b="1">
                <a:cs typeface="Times New Roman" pitchFamily="18" charset="0"/>
              </a:rPr>
              <a:t>covenant</a:t>
            </a:r>
            <a:r>
              <a:rPr lang="en-US" altLang="en-US">
                <a:cs typeface="Times New Roman" pitchFamily="18" charset="0"/>
              </a:rPr>
              <a:t> I will make with the house of Israel after that time, declares the LORD. I will put my law in their minds and write it on their hearts. I will be their God, and they will be my people. 34 No longer will a man teach his neighbor, or a man his brother, saying, Know the LORD, because they will all know me, from the least of them to the greatest, declares the LORD. For I will forgive their wickedness and will remember their sins no more. </a:t>
            </a:r>
            <a:endParaRPr lang="en-US" altLang="en-US"/>
          </a:p>
        </p:txBody>
      </p:sp>
    </p:spTree>
    <p:custDataLst>
      <p:tags r:id="rId1"/>
    </p:custDataLst>
  </p:cSld>
  <p:clrMapOvr>
    <a:masterClrMapping/>
  </p:clrMapOvr>
  <p:transition advTm="3853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Effect transition="in" filter="checkerboard(across)">
                                      <p:cBhvr>
                                        <p:cTn id="7" dur="500"/>
                                        <p:tgtEl>
                                          <p:spTgt spid="116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altLang="en-US"/>
              <a:t>Inaugurating </a:t>
            </a:r>
            <a:br>
              <a:rPr lang="en-US" altLang="en-US"/>
            </a:br>
            <a:r>
              <a:rPr lang="en-US" altLang="en-US"/>
              <a:t>the New Covenant</a:t>
            </a:r>
          </a:p>
        </p:txBody>
      </p:sp>
      <p:sp>
        <p:nvSpPr>
          <p:cNvPr id="117764" name="Text Box 4"/>
          <p:cNvSpPr txBox="1">
            <a:spLocks noChangeArrowheads="1"/>
          </p:cNvSpPr>
          <p:nvPr/>
        </p:nvSpPr>
        <p:spPr bwMode="auto">
          <a:xfrm>
            <a:off x="990600" y="2057400"/>
            <a:ext cx="73152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Mt 26:27 Then he took the cup, gave thanks and offered it to them, saying, Drink from it, all of you.  28 This is my blood of the </a:t>
            </a:r>
            <a:r>
              <a:rPr lang="en-US" altLang="en-US" b="1">
                <a:cs typeface="Times New Roman" pitchFamily="18" charset="0"/>
              </a:rPr>
              <a:t>covenant</a:t>
            </a:r>
            <a:r>
              <a:rPr lang="en-US" altLang="en-US">
                <a:cs typeface="Times New Roman" pitchFamily="18" charset="0"/>
              </a:rPr>
              <a:t>, which is poured out for many for the forgiveness of sins.  29 I tell you, I will not drink of this fruit of the vine from now on until that day when I drink it anew with you in my Father</a:t>
            </a:r>
            <a:r>
              <a:rPr lang="en-US" altLang="en-US">
                <a:latin typeface="WP TypographicSymbols" pitchFamily="2" charset="0"/>
                <a:cs typeface="Times New Roman" pitchFamily="18" charset="0"/>
              </a:rPr>
              <a:t>=</a:t>
            </a:r>
            <a:r>
              <a:rPr lang="en-US" altLang="en-US">
                <a:cs typeface="Times New Roman" pitchFamily="18" charset="0"/>
              </a:rPr>
              <a:t>s kingdom. </a:t>
            </a:r>
            <a:endParaRPr lang="en-US" altLang="en-US"/>
          </a:p>
        </p:txBody>
      </p:sp>
      <p:sp>
        <p:nvSpPr>
          <p:cNvPr id="117765" name="Text Box 5"/>
          <p:cNvSpPr txBox="1">
            <a:spLocks noChangeArrowheads="1"/>
          </p:cNvSpPr>
          <p:nvPr/>
        </p:nvSpPr>
        <p:spPr bwMode="auto">
          <a:xfrm>
            <a:off x="990600" y="4953000"/>
            <a:ext cx="7467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Lk 22:20  In the same way, after the supper he took the cup, saying, This cup is the </a:t>
            </a:r>
            <a:r>
              <a:rPr lang="en-US" altLang="en-US" b="1">
                <a:cs typeface="Times New Roman" pitchFamily="18" charset="0"/>
              </a:rPr>
              <a:t>new</a:t>
            </a:r>
            <a:r>
              <a:rPr lang="en-US" altLang="en-US">
                <a:cs typeface="Times New Roman" pitchFamily="18" charset="0"/>
              </a:rPr>
              <a:t> </a:t>
            </a:r>
            <a:r>
              <a:rPr lang="en-US" altLang="en-US" b="1">
                <a:cs typeface="Times New Roman" pitchFamily="18" charset="0"/>
              </a:rPr>
              <a:t>covenant</a:t>
            </a:r>
            <a:r>
              <a:rPr lang="en-US" altLang="en-US">
                <a:cs typeface="Times New Roman" pitchFamily="18" charset="0"/>
              </a:rPr>
              <a:t> in my blood, which is poured out for you. </a:t>
            </a:r>
            <a:endParaRPr lang="en-US" altLang="en-US"/>
          </a:p>
        </p:txBody>
      </p:sp>
    </p:spTree>
    <p:custDataLst>
      <p:tags r:id="rId1"/>
    </p:custDataLst>
  </p:cSld>
  <p:clrMapOvr>
    <a:masterClrMapping/>
  </p:clrMapOvr>
  <p:transition advTm="1230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7764"/>
                                        </p:tgtEl>
                                        <p:attrNameLst>
                                          <p:attrName>style.visibility</p:attrName>
                                        </p:attrNameLst>
                                      </p:cBhvr>
                                      <p:to>
                                        <p:strVal val="visible"/>
                                      </p:to>
                                    </p:set>
                                    <p:animEffect transition="in" filter="checkerboard(across)">
                                      <p:cBhvr>
                                        <p:cTn id="7" dur="500"/>
                                        <p:tgtEl>
                                          <p:spTgt spid="1177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7765"/>
                                        </p:tgtEl>
                                        <p:attrNameLst>
                                          <p:attrName>style.visibility</p:attrName>
                                        </p:attrNameLst>
                                      </p:cBhvr>
                                      <p:to>
                                        <p:strVal val="visible"/>
                                      </p:to>
                                    </p:set>
                                    <p:animEffect transition="in" filter="checkerboard(across)">
                                      <p:cBhvr>
                                        <p:cTn id="12" dur="500"/>
                                        <p:tgtEl>
                                          <p:spTgt spid="117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autoUpdateAnimBg="0"/>
      <p:bldP spid="11776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ltLang="en-US"/>
              <a:t>Jesus as Guarantee of the New Covenant</a:t>
            </a:r>
          </a:p>
        </p:txBody>
      </p:sp>
      <p:sp>
        <p:nvSpPr>
          <p:cNvPr id="118787" name="Text Box 3"/>
          <p:cNvSpPr txBox="1">
            <a:spLocks noChangeArrowheads="1"/>
          </p:cNvSpPr>
          <p:nvPr/>
        </p:nvSpPr>
        <p:spPr bwMode="auto">
          <a:xfrm>
            <a:off x="990600" y="2514600"/>
            <a:ext cx="73914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cs typeface="Times New Roman" pitchFamily="18" charset="0"/>
              </a:rPr>
              <a:t>Heb 7:20 And it was not without an oath! Others became priests without any oath,  21 but he became a priest with an oath when God said to him: The Lord has sworn and will not change his mind: You are a priest forever. 22 Because of this oath, Jesus has become the guarantee of a better </a:t>
            </a:r>
            <a:r>
              <a:rPr lang="en-US" altLang="en-US" sz="2800" b="1">
                <a:cs typeface="Times New Roman" pitchFamily="18" charset="0"/>
              </a:rPr>
              <a:t>covenant</a:t>
            </a:r>
            <a:r>
              <a:rPr lang="en-US" altLang="en-US" sz="2800"/>
              <a:t>.</a:t>
            </a:r>
          </a:p>
        </p:txBody>
      </p:sp>
    </p:spTree>
    <p:custDataLst>
      <p:tags r:id="rId1"/>
    </p:custDataLst>
  </p:cSld>
  <p:clrMapOvr>
    <a:masterClrMapping/>
  </p:clrMapOvr>
  <p:transition advTm="256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8787"/>
                                        </p:tgtEl>
                                        <p:attrNameLst>
                                          <p:attrName>style.visibility</p:attrName>
                                        </p:attrNameLst>
                                      </p:cBhvr>
                                      <p:to>
                                        <p:strVal val="visible"/>
                                      </p:to>
                                    </p:set>
                                    <p:animEffect transition="in" filter="checkerboard(across)">
                                      <p:cBhvr>
                                        <p:cTn id="7" dur="500"/>
                                        <p:tgtEl>
                                          <p:spTgt spid="118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ltLang="en-US"/>
              <a:t>Jesus as Guarantee of the New Covenant</a:t>
            </a:r>
          </a:p>
        </p:txBody>
      </p:sp>
      <p:sp>
        <p:nvSpPr>
          <p:cNvPr id="119811" name="Text Box 3"/>
          <p:cNvSpPr txBox="1">
            <a:spLocks noChangeArrowheads="1"/>
          </p:cNvSpPr>
          <p:nvPr/>
        </p:nvSpPr>
        <p:spPr bwMode="auto">
          <a:xfrm>
            <a:off x="838200" y="2438400"/>
            <a:ext cx="7543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Heb 8:6-8:   6 But the ministry Jesus has received is as superior to theirs as the </a:t>
            </a:r>
            <a:r>
              <a:rPr lang="en-US" altLang="en-US" b="1">
                <a:cs typeface="Times New Roman" pitchFamily="18" charset="0"/>
              </a:rPr>
              <a:t>covenant</a:t>
            </a:r>
            <a:r>
              <a:rPr lang="en-US" altLang="en-US">
                <a:cs typeface="Times New Roman" pitchFamily="18" charset="0"/>
              </a:rPr>
              <a:t> of which he is mediator is superior to the old one, and it is founded on better promises. 7 For if there had been nothing wrong with that first </a:t>
            </a:r>
            <a:r>
              <a:rPr lang="en-US" altLang="en-US" b="1">
                <a:cs typeface="Times New Roman" pitchFamily="18" charset="0"/>
              </a:rPr>
              <a:t>covenant</a:t>
            </a:r>
            <a:r>
              <a:rPr lang="en-US" altLang="en-US">
                <a:cs typeface="Times New Roman" pitchFamily="18" charset="0"/>
              </a:rPr>
              <a:t>, no place would have been sought for another.  8 But God found fault with the people and said: The time is coming, declares the Lord, when I will make a new </a:t>
            </a:r>
            <a:r>
              <a:rPr lang="en-US" altLang="en-US" b="1">
                <a:cs typeface="Times New Roman" pitchFamily="18" charset="0"/>
              </a:rPr>
              <a:t>covenant</a:t>
            </a:r>
            <a:r>
              <a:rPr lang="en-US" altLang="en-US">
                <a:cs typeface="Times New Roman" pitchFamily="18" charset="0"/>
              </a:rPr>
              <a:t> with the house of Israel and with the house of Judah…</a:t>
            </a:r>
            <a:endParaRPr lang="en-US" altLang="en-US"/>
          </a:p>
        </p:txBody>
      </p:sp>
    </p:spTree>
    <p:custDataLst>
      <p:tags r:id="rId1"/>
    </p:custDataLst>
  </p:cSld>
  <p:clrMapOvr>
    <a:masterClrMapping/>
  </p:clrMapOvr>
  <p:transition advTm="691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9811"/>
                                        </p:tgtEl>
                                        <p:attrNameLst>
                                          <p:attrName>style.visibility</p:attrName>
                                        </p:attrNameLst>
                                      </p:cBhvr>
                                      <p:to>
                                        <p:strVal val="visible"/>
                                      </p:to>
                                    </p:set>
                                    <p:animEffect transition="in" filter="checkerboard(across)">
                                      <p:cBhvr>
                                        <p:cTn id="7" dur="500"/>
                                        <p:tgtEl>
                                          <p:spTgt spid="119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ltLang="en-US"/>
              <a:t>Jesus as Guarantee of the New Covenant</a:t>
            </a:r>
          </a:p>
        </p:txBody>
      </p:sp>
      <p:sp>
        <p:nvSpPr>
          <p:cNvPr id="120835" name="Text Box 3"/>
          <p:cNvSpPr txBox="1">
            <a:spLocks noChangeArrowheads="1"/>
          </p:cNvSpPr>
          <p:nvPr/>
        </p:nvSpPr>
        <p:spPr bwMode="auto">
          <a:xfrm>
            <a:off x="914400" y="2667000"/>
            <a:ext cx="72390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2 Cor 1:20 For no matter how many promises God has made, they are </a:t>
            </a:r>
            <a:r>
              <a:rPr lang="en-US" altLang="en-US" sz="3200">
                <a:cs typeface="Tahoma" pitchFamily="34" charset="0"/>
              </a:rPr>
              <a:t>"</a:t>
            </a:r>
            <a:r>
              <a:rPr lang="en-US" altLang="en-US" sz="3200"/>
              <a:t>Yes</a:t>
            </a:r>
            <a:r>
              <a:rPr lang="en-US" altLang="en-US" sz="3200">
                <a:cs typeface="Tahoma" pitchFamily="34" charset="0"/>
              </a:rPr>
              <a:t>"</a:t>
            </a:r>
            <a:r>
              <a:rPr lang="en-US" altLang="en-US" sz="3200"/>
              <a:t> in Christ.  And so through him the </a:t>
            </a:r>
            <a:r>
              <a:rPr lang="en-US" altLang="en-US" sz="3200">
                <a:cs typeface="Tahoma" pitchFamily="34" charset="0"/>
              </a:rPr>
              <a:t>"</a:t>
            </a:r>
            <a:r>
              <a:rPr lang="en-US" altLang="en-US" sz="3200"/>
              <a:t>Amen</a:t>
            </a:r>
            <a:r>
              <a:rPr lang="en-US" altLang="en-US" sz="3200">
                <a:cs typeface="Tahoma" pitchFamily="34" charset="0"/>
              </a:rPr>
              <a:t>"</a:t>
            </a:r>
            <a:r>
              <a:rPr lang="en-US" altLang="en-US" sz="3200"/>
              <a:t> is spoken by us to the glory of God.</a:t>
            </a:r>
          </a:p>
        </p:txBody>
      </p:sp>
    </p:spTree>
    <p:custDataLst>
      <p:tags r:id="rId1"/>
    </p:custDataLst>
  </p:cSld>
  <p:clrMapOvr>
    <a:masterClrMapping/>
  </p:clrMapOvr>
  <p:transition advTm="481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0835"/>
                                        </p:tgtEl>
                                        <p:attrNameLst>
                                          <p:attrName>style.visibility</p:attrName>
                                        </p:attrNameLst>
                                      </p:cBhvr>
                                      <p:to>
                                        <p:strVal val="visible"/>
                                      </p:to>
                                    </p:set>
                                    <p:animEffect transition="in" filter="checkerboard(across)">
                                      <p:cBhvr>
                                        <p:cTn id="7" dur="500"/>
                                        <p:tgtEl>
                                          <p:spTgt spid="120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ltLang="en-US">
                <a:cs typeface="Tahoma" pitchFamily="34" charset="0"/>
              </a:rPr>
              <a:t>"</a:t>
            </a:r>
            <a:r>
              <a:rPr lang="en-US" altLang="en-US"/>
              <a:t>Foundation</a:t>
            </a:r>
            <a:r>
              <a:rPr lang="en-US" altLang="en-US">
                <a:cs typeface="Tahoma" pitchFamily="34" charset="0"/>
              </a:rPr>
              <a:t>"</a:t>
            </a:r>
            <a:r>
              <a:rPr lang="en-US" altLang="en-US"/>
              <a:t> of the NT</a:t>
            </a:r>
          </a:p>
        </p:txBody>
      </p:sp>
      <p:sp>
        <p:nvSpPr>
          <p:cNvPr id="121859" name="Rectangle 3"/>
          <p:cNvSpPr>
            <a:spLocks noGrp="1" noChangeArrowheads="1"/>
          </p:cNvSpPr>
          <p:nvPr>
            <p:ph type="body" sz="half" idx="1"/>
          </p:nvPr>
        </p:nvSpPr>
        <p:spPr>
          <a:xfrm>
            <a:off x="1182688" y="2743200"/>
            <a:ext cx="3810000" cy="3389313"/>
          </a:xfrm>
        </p:spPr>
        <p:txBody>
          <a:bodyPr/>
          <a:lstStyle/>
          <a:p>
            <a:r>
              <a:rPr lang="en-US" altLang="en-US"/>
              <a:t>Rock and Stone Theme</a:t>
            </a:r>
          </a:p>
          <a:p>
            <a:r>
              <a:rPr lang="en-US" altLang="en-US"/>
              <a:t>Foundation Theme</a:t>
            </a:r>
          </a:p>
        </p:txBody>
      </p:sp>
      <p:pic>
        <p:nvPicPr>
          <p:cNvPr id="121863" name="Picture 7" descr="FoundationTemple"/>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rcRect/>
          <a:stretch>
            <a:fillRect/>
          </a:stretch>
        </p:blipFill>
        <p:spPr>
          <a:xfrm>
            <a:off x="5145088" y="2781300"/>
            <a:ext cx="3810000" cy="2587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2485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21863"/>
                                        </p:tgtEl>
                                        <p:attrNameLst>
                                          <p:attrName>style.visibility</p:attrName>
                                        </p:attrNameLst>
                                      </p:cBhvr>
                                      <p:to>
                                        <p:strVal val="visible"/>
                                      </p:to>
                                    </p:set>
                                    <p:animEffect transition="in" filter="checkerboard(across)">
                                      <p:cBhvr>
                                        <p:cTn id="7" dur="500"/>
                                        <p:tgtEl>
                                          <p:spTgt spid="1218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1859">
                                            <p:txEl>
                                              <p:pRg st="0" end="0"/>
                                            </p:txEl>
                                          </p:spTgt>
                                        </p:tgtEl>
                                        <p:attrNameLst>
                                          <p:attrName>style.visibility</p:attrName>
                                        </p:attrNameLst>
                                      </p:cBhvr>
                                      <p:to>
                                        <p:strVal val="visible"/>
                                      </p:to>
                                    </p:set>
                                    <p:anim calcmode="lin" valueType="num">
                                      <p:cBhvr additive="base">
                                        <p:cTn id="12" dur="500" fill="hold"/>
                                        <p:tgtEl>
                                          <p:spTgt spid="12185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218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1859">
                                            <p:txEl>
                                              <p:pRg st="1" end="1"/>
                                            </p:txEl>
                                          </p:spTgt>
                                        </p:tgtEl>
                                        <p:attrNameLst>
                                          <p:attrName>style.visibility</p:attrName>
                                        </p:attrNameLst>
                                      </p:cBhvr>
                                      <p:to>
                                        <p:strVal val="visible"/>
                                      </p:to>
                                    </p:set>
                                    <p:anim calcmode="lin" valueType="num">
                                      <p:cBhvr additive="base">
                                        <p:cTn id="18" dur="500" fill="hold"/>
                                        <p:tgtEl>
                                          <p:spTgt spid="12185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2185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ltLang="en-US"/>
              <a:t>Rock and Stone Theme</a:t>
            </a:r>
          </a:p>
        </p:txBody>
      </p:sp>
      <p:sp>
        <p:nvSpPr>
          <p:cNvPr id="122883" name="Rectangle 3"/>
          <p:cNvSpPr>
            <a:spLocks noGrp="1" noChangeArrowheads="1"/>
          </p:cNvSpPr>
          <p:nvPr>
            <p:ph type="body" sz="half" idx="1"/>
          </p:nvPr>
        </p:nvSpPr>
        <p:spPr>
          <a:xfrm>
            <a:off x="1182688" y="2514600"/>
            <a:ext cx="3810000" cy="3617913"/>
          </a:xfrm>
        </p:spPr>
        <p:txBody>
          <a:bodyPr/>
          <a:lstStyle/>
          <a:p>
            <a:r>
              <a:rPr lang="en-US" altLang="en-US"/>
              <a:t>God as Rock</a:t>
            </a:r>
          </a:p>
          <a:p>
            <a:r>
              <a:rPr lang="en-US" altLang="en-US"/>
              <a:t>God</a:t>
            </a:r>
            <a:r>
              <a:rPr lang="en-US" altLang="en-US">
                <a:cs typeface="Tahoma" pitchFamily="34" charset="0"/>
              </a:rPr>
              <a:t>'</a:t>
            </a:r>
            <a:r>
              <a:rPr lang="en-US" altLang="en-US"/>
              <a:t>s Rock</a:t>
            </a:r>
          </a:p>
          <a:p>
            <a:r>
              <a:rPr lang="en-US" altLang="en-US"/>
              <a:t>Jesus as Fulfillment</a:t>
            </a:r>
          </a:p>
        </p:txBody>
      </p:sp>
      <p:pic>
        <p:nvPicPr>
          <p:cNvPr id="122885" name="Picture 5" descr="JesusCornerston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91000" y="2235200"/>
            <a:ext cx="4006850" cy="3575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138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additive="base">
                                        <p:cTn id="7" dur="500" fill="hold"/>
                                        <p:tgtEl>
                                          <p:spTgt spid="1228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8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883">
                                            <p:txEl>
                                              <p:pRg st="1" end="1"/>
                                            </p:txEl>
                                          </p:spTgt>
                                        </p:tgtEl>
                                        <p:attrNameLst>
                                          <p:attrName>style.visibility</p:attrName>
                                        </p:attrNameLst>
                                      </p:cBhvr>
                                      <p:to>
                                        <p:strVal val="visible"/>
                                      </p:to>
                                    </p:set>
                                    <p:anim calcmode="lin" valueType="num">
                                      <p:cBhvr additive="base">
                                        <p:cTn id="13" dur="500" fill="hold"/>
                                        <p:tgtEl>
                                          <p:spTgt spid="1228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8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883">
                                            <p:txEl>
                                              <p:pRg st="2" end="2"/>
                                            </p:txEl>
                                          </p:spTgt>
                                        </p:tgtEl>
                                        <p:attrNameLst>
                                          <p:attrName>style.visibility</p:attrName>
                                        </p:attrNameLst>
                                      </p:cBhvr>
                                      <p:to>
                                        <p:strVal val="visible"/>
                                      </p:to>
                                    </p:set>
                                    <p:anim calcmode="lin" valueType="num">
                                      <p:cBhvr additive="base">
                                        <p:cTn id="19" dur="500" fill="hold"/>
                                        <p:tgtEl>
                                          <p:spTgt spid="1228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88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3"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ltLang="en-US"/>
              <a:t>God as Rock</a:t>
            </a:r>
          </a:p>
        </p:txBody>
      </p:sp>
      <p:sp>
        <p:nvSpPr>
          <p:cNvPr id="123907" name="Text Box 3"/>
          <p:cNvSpPr txBox="1">
            <a:spLocks noChangeArrowheads="1"/>
          </p:cNvSpPr>
          <p:nvPr/>
        </p:nvSpPr>
        <p:spPr bwMode="auto">
          <a:xfrm>
            <a:off x="914400" y="2590800"/>
            <a:ext cx="72390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Deut 32:4</a:t>
            </a:r>
            <a:r>
              <a:rPr lang="en-US" altLang="en-US">
                <a:cs typeface="Times New Roman" pitchFamily="18" charset="0"/>
              </a:rPr>
              <a:t> He is the </a:t>
            </a:r>
            <a:r>
              <a:rPr lang="en-US" altLang="en-US" b="1">
                <a:cs typeface="Times New Roman" pitchFamily="18" charset="0"/>
              </a:rPr>
              <a:t>rock</a:t>
            </a:r>
            <a:r>
              <a:rPr lang="en-US" altLang="en-US">
                <a:cs typeface="Times New Roman" pitchFamily="18" charset="0"/>
              </a:rPr>
              <a:t>, his works are perfect, and all his ways are just. A faithful God who does no wrong, upright and just is he…  15 Jeshurun grew fat and kicked; filled with food, he became heavy and sleek. He abandoned the God who made him and rejected the </a:t>
            </a:r>
            <a:r>
              <a:rPr lang="en-US" altLang="en-US" b="1">
                <a:cs typeface="Times New Roman" pitchFamily="18" charset="0"/>
              </a:rPr>
              <a:t>rock</a:t>
            </a:r>
            <a:r>
              <a:rPr lang="en-US" altLang="en-US">
                <a:cs typeface="Times New Roman" pitchFamily="18" charset="0"/>
              </a:rPr>
              <a:t> his Savior… 18 You deserted the </a:t>
            </a:r>
            <a:r>
              <a:rPr lang="en-US" altLang="en-US" b="1">
                <a:cs typeface="Times New Roman" pitchFamily="18" charset="0"/>
              </a:rPr>
              <a:t>rock</a:t>
            </a:r>
            <a:r>
              <a:rPr lang="en-US" altLang="en-US">
                <a:cs typeface="Times New Roman" pitchFamily="18" charset="0"/>
              </a:rPr>
              <a:t>, who fathered you; you forgot the God who gave you birth.  </a:t>
            </a:r>
          </a:p>
        </p:txBody>
      </p:sp>
    </p:spTree>
    <p:custDataLst>
      <p:tags r:id="rId1"/>
    </p:custDataLst>
  </p:cSld>
  <p:clrMapOvr>
    <a:masterClrMapping/>
  </p:clrMapOvr>
  <p:transition advTm="531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3907"/>
                                        </p:tgtEl>
                                        <p:attrNameLst>
                                          <p:attrName>style.visibility</p:attrName>
                                        </p:attrNameLst>
                                      </p:cBhvr>
                                      <p:to>
                                        <p:strVal val="visible"/>
                                      </p:to>
                                    </p:set>
                                    <p:animEffect transition="in" filter="checkerboard(across)">
                                      <p:cBhvr>
                                        <p:cTn id="7" dur="500"/>
                                        <p:tgtEl>
                                          <p:spTgt spid="123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en-US" altLang="en-US"/>
              <a:t>God as Rock</a:t>
            </a:r>
          </a:p>
        </p:txBody>
      </p:sp>
      <p:sp>
        <p:nvSpPr>
          <p:cNvPr id="124931" name="Text Box 3"/>
          <p:cNvSpPr txBox="1">
            <a:spLocks noChangeArrowheads="1"/>
          </p:cNvSpPr>
          <p:nvPr/>
        </p:nvSpPr>
        <p:spPr bwMode="auto">
          <a:xfrm>
            <a:off x="914400" y="2590800"/>
            <a:ext cx="72390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Isa 8:13 The LORD Almighty is the one you are to regard as holy, he is the one you are to fear, he is the one you are to dread, 14 and he will be a sanctuary; but for both houses of Israel he will be a </a:t>
            </a:r>
            <a:r>
              <a:rPr lang="en-US" altLang="en-US" b="1">
                <a:cs typeface="Times New Roman" pitchFamily="18" charset="0"/>
              </a:rPr>
              <a:t>stone</a:t>
            </a:r>
            <a:r>
              <a:rPr lang="en-US" altLang="en-US">
                <a:cs typeface="Times New Roman" pitchFamily="18" charset="0"/>
              </a:rPr>
              <a:t> that causes men to stumble and a </a:t>
            </a:r>
            <a:r>
              <a:rPr lang="en-US" altLang="en-US" b="1">
                <a:cs typeface="Times New Roman" pitchFamily="18" charset="0"/>
              </a:rPr>
              <a:t>rock</a:t>
            </a:r>
            <a:r>
              <a:rPr lang="en-US" altLang="en-US">
                <a:cs typeface="Times New Roman" pitchFamily="18" charset="0"/>
              </a:rPr>
              <a:t> that makes them fall. And for the people of Jerusalem he will be a trap and a snare. 15 Many of them will stumble; they will fall and be broken, they will be snared and captured.  </a:t>
            </a:r>
            <a:endParaRPr lang="en-US" altLang="en-US"/>
          </a:p>
        </p:txBody>
      </p:sp>
    </p:spTree>
    <p:custDataLst>
      <p:tags r:id="rId1"/>
    </p:custDataLst>
  </p:cSld>
  <p:clrMapOvr>
    <a:masterClrMapping/>
  </p:clrMapOvr>
  <p:transition advTm="531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4931"/>
                                        </p:tgtEl>
                                        <p:attrNameLst>
                                          <p:attrName>style.visibility</p:attrName>
                                        </p:attrNameLst>
                                      </p:cBhvr>
                                      <p:to>
                                        <p:strVal val="visible"/>
                                      </p:to>
                                    </p:set>
                                    <p:animEffect transition="in" filter="checkerboard(across)">
                                      <p:cBhvr>
                                        <p:cTn id="7"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cs typeface="Tahoma" pitchFamily="34" charset="0"/>
              </a:rPr>
              <a:t>"</a:t>
            </a:r>
            <a:r>
              <a:rPr lang="en-US" altLang="en-US"/>
              <a:t>Testament</a:t>
            </a:r>
            <a:r>
              <a:rPr lang="en-US" altLang="en-US">
                <a:cs typeface="Tahoma" pitchFamily="34" charset="0"/>
              </a:rPr>
              <a:t>"</a:t>
            </a:r>
            <a:endParaRPr lang="en-US" altLang="en-US"/>
          </a:p>
        </p:txBody>
      </p:sp>
      <p:sp>
        <p:nvSpPr>
          <p:cNvPr id="97283" name="Text Box 3"/>
          <p:cNvSpPr txBox="1">
            <a:spLocks noChangeArrowheads="1"/>
          </p:cNvSpPr>
          <p:nvPr/>
        </p:nvSpPr>
        <p:spPr bwMode="auto">
          <a:xfrm>
            <a:off x="914400" y="2286000"/>
            <a:ext cx="7391400" cy="392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tes-ta-ment</a:t>
            </a:r>
            <a:r>
              <a:rPr lang="en-US" altLang="en-US"/>
              <a:t> – n. [ME; Fr; L </a:t>
            </a:r>
            <a:r>
              <a:rPr lang="en-US" altLang="en-US" i="1"/>
              <a:t>testamentum </a:t>
            </a:r>
            <a:r>
              <a:rPr lang="en-US" altLang="en-US"/>
              <a:t>&lt;</a:t>
            </a:r>
            <a:r>
              <a:rPr lang="en-US" altLang="en-US" i="1"/>
              <a:t> testari</a:t>
            </a:r>
            <a:r>
              <a:rPr lang="en-US" altLang="en-US"/>
              <a:t>, to testify, make a will &lt; </a:t>
            </a:r>
            <a:r>
              <a:rPr lang="en-US" altLang="en-US" i="1"/>
              <a:t>testis</a:t>
            </a:r>
            <a:r>
              <a:rPr lang="en-US" altLang="en-US"/>
              <a:t>, a witness].  1. In the Bible, a covenant; hence 2. Testament, either of the two parts of the Bible, the Old Testament and the New Testament:  so called because considered covenants between God and man.  3. Testament [Colloq.], the New Testament.  4. In law, a will; now rare except in the phrase </a:t>
            </a:r>
            <a:r>
              <a:rPr lang="en-US" altLang="en-US" i="1"/>
              <a:t>last will and testament</a:t>
            </a:r>
            <a:r>
              <a:rPr lang="en-US" altLang="en-US"/>
              <a:t>.</a:t>
            </a:r>
          </a:p>
          <a:p>
            <a:pPr>
              <a:spcBef>
                <a:spcPct val="50000"/>
              </a:spcBef>
            </a:pPr>
            <a:r>
              <a:rPr lang="en-US" altLang="en-US" i="1"/>
              <a:t>Webster</a:t>
            </a:r>
            <a:r>
              <a:rPr lang="en-US" altLang="en-US" i="1">
                <a:cs typeface="Tahoma" pitchFamily="34" charset="0"/>
              </a:rPr>
              <a:t>'</a:t>
            </a:r>
            <a:r>
              <a:rPr lang="en-US" altLang="en-US" i="1"/>
              <a:t>s New World Dictionary</a:t>
            </a:r>
            <a:r>
              <a:rPr lang="en-US" altLang="en-US"/>
              <a:t>, College Edition, 1955</a:t>
            </a:r>
          </a:p>
        </p:txBody>
      </p:sp>
    </p:spTree>
    <p:custDataLst>
      <p:tags r:id="rId1"/>
    </p:custDataLst>
  </p:cSld>
  <p:clrMapOvr>
    <a:masterClrMapping/>
  </p:clrMapOvr>
  <p:transition advTm="286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7283"/>
                                        </p:tgtEl>
                                        <p:attrNameLst>
                                          <p:attrName>style.visibility</p:attrName>
                                        </p:attrNameLst>
                                      </p:cBhvr>
                                      <p:to>
                                        <p:strVal val="visible"/>
                                      </p:to>
                                    </p:set>
                                    <p:animEffect transition="in" filter="checkerboard(across)">
                                      <p:cBhvr>
                                        <p:cTn id="7" dur="500"/>
                                        <p:tgtEl>
                                          <p:spTgt spid="97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altLang="en-US"/>
              <a:t>God</a:t>
            </a:r>
            <a:r>
              <a:rPr lang="en-US" altLang="en-US">
                <a:cs typeface="Tahoma" pitchFamily="34" charset="0"/>
              </a:rPr>
              <a:t>'</a:t>
            </a:r>
            <a:r>
              <a:rPr lang="en-US" altLang="en-US"/>
              <a:t>s Rock</a:t>
            </a:r>
          </a:p>
        </p:txBody>
      </p:sp>
      <p:sp>
        <p:nvSpPr>
          <p:cNvPr id="125955" name="Text Box 3"/>
          <p:cNvSpPr txBox="1">
            <a:spLocks noChangeArrowheads="1"/>
          </p:cNvSpPr>
          <p:nvPr/>
        </p:nvSpPr>
        <p:spPr bwMode="auto">
          <a:xfrm>
            <a:off x="914400" y="2514600"/>
            <a:ext cx="7391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Ps 118:22 </a:t>
            </a:r>
            <a:r>
              <a:rPr lang="en-US" altLang="en-US" sz="2800">
                <a:cs typeface="Times New Roman" pitchFamily="18" charset="0"/>
              </a:rPr>
              <a:t>The </a:t>
            </a:r>
            <a:r>
              <a:rPr lang="en-US" altLang="en-US" sz="2800" b="1">
                <a:cs typeface="Times New Roman" pitchFamily="18" charset="0"/>
              </a:rPr>
              <a:t>stone</a:t>
            </a:r>
            <a:r>
              <a:rPr lang="en-US" altLang="en-US" sz="2800">
                <a:cs typeface="Times New Roman" pitchFamily="18" charset="0"/>
              </a:rPr>
              <a:t> the builders rejected has become the </a:t>
            </a:r>
            <a:r>
              <a:rPr lang="en-US" altLang="en-US" sz="2800" b="1">
                <a:cs typeface="Times New Roman" pitchFamily="18" charset="0"/>
              </a:rPr>
              <a:t>capstone</a:t>
            </a:r>
            <a:r>
              <a:rPr lang="en-US" altLang="en-US" sz="2800">
                <a:cs typeface="Times New Roman" pitchFamily="18" charset="0"/>
              </a:rPr>
              <a:t>; 23 the LORD has done this, and it is marvelous in our eyes. 24 This is the day the LORD has made; let us rejoice and be glad in it.  </a:t>
            </a:r>
            <a:endParaRPr lang="en-US" altLang="en-US" sz="2800"/>
          </a:p>
        </p:txBody>
      </p:sp>
    </p:spTree>
    <p:custDataLst>
      <p:tags r:id="rId1"/>
    </p:custDataLst>
  </p:cSld>
  <p:clrMapOvr>
    <a:masterClrMapping/>
  </p:clrMapOvr>
  <p:transition advTm="264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ltLang="en-US"/>
              <a:t>God</a:t>
            </a:r>
            <a:r>
              <a:rPr lang="en-US" altLang="en-US">
                <a:cs typeface="Tahoma" pitchFamily="34" charset="0"/>
              </a:rPr>
              <a:t>'</a:t>
            </a:r>
            <a:r>
              <a:rPr lang="en-US" altLang="en-US"/>
              <a:t>s</a:t>
            </a:r>
            <a:r>
              <a:rPr lang="en-US" altLang="en-US">
                <a:cs typeface="Times New Roman" pitchFamily="18" charset="0"/>
              </a:rPr>
              <a:t> Rock</a:t>
            </a:r>
          </a:p>
        </p:txBody>
      </p:sp>
      <p:sp>
        <p:nvSpPr>
          <p:cNvPr id="126979" name="Text Box 3"/>
          <p:cNvSpPr txBox="1">
            <a:spLocks noChangeArrowheads="1"/>
          </p:cNvSpPr>
          <p:nvPr/>
        </p:nvSpPr>
        <p:spPr bwMode="auto">
          <a:xfrm>
            <a:off x="914400" y="2514600"/>
            <a:ext cx="72390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Dan 2:34 </a:t>
            </a:r>
            <a:r>
              <a:rPr lang="en-US" altLang="en-US">
                <a:cs typeface="Times New Roman" pitchFamily="18" charset="0"/>
              </a:rPr>
              <a:t>While you were watching, a </a:t>
            </a:r>
            <a:r>
              <a:rPr lang="en-US" altLang="en-US" b="1">
                <a:cs typeface="Times New Roman" pitchFamily="18" charset="0"/>
              </a:rPr>
              <a:t>rock</a:t>
            </a:r>
            <a:r>
              <a:rPr lang="en-US" altLang="en-US">
                <a:cs typeface="Times New Roman" pitchFamily="18" charset="0"/>
              </a:rPr>
              <a:t> was cut out, but not by human hands. It struck the statue on its feet of iron and clay and smashed them.  35 Then the iron, the clay, the bronze, the silver and the gold were broken to pieces at the same time and became like chaff on a threshing floor in the summer. The wind swept them away without leaving a trace. But the </a:t>
            </a:r>
            <a:r>
              <a:rPr lang="en-US" altLang="en-US" b="1">
                <a:cs typeface="Times New Roman" pitchFamily="18" charset="0"/>
              </a:rPr>
              <a:t>rock</a:t>
            </a:r>
            <a:r>
              <a:rPr lang="en-US" altLang="en-US">
                <a:cs typeface="Times New Roman" pitchFamily="18" charset="0"/>
              </a:rPr>
              <a:t> that struck the statue became a huge mountain and filled the whole earth. </a:t>
            </a:r>
            <a:endParaRPr lang="en-US" altLang="en-US"/>
          </a:p>
        </p:txBody>
      </p:sp>
    </p:spTree>
    <p:custDataLst>
      <p:tags r:id="rId1"/>
    </p:custDataLst>
  </p:cSld>
  <p:clrMapOvr>
    <a:masterClrMapping/>
  </p:clrMapOvr>
  <p:transition advTm="472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6979"/>
                                        </p:tgtEl>
                                        <p:attrNameLst>
                                          <p:attrName>style.visibility</p:attrName>
                                        </p:attrNameLst>
                                      </p:cBhvr>
                                      <p:to>
                                        <p:strVal val="visible"/>
                                      </p:to>
                                    </p:set>
                                    <p:animEffect transition="in" filter="checkerboard(across)">
                                      <p:cBhvr>
                                        <p:cTn id="7" dur="500"/>
                                        <p:tgtEl>
                                          <p:spTgt spid="1269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en-US"/>
              <a:t>God</a:t>
            </a:r>
            <a:r>
              <a:rPr lang="en-US" altLang="en-US">
                <a:cs typeface="Tahoma" pitchFamily="34" charset="0"/>
              </a:rPr>
              <a:t>'</a:t>
            </a:r>
            <a:r>
              <a:rPr lang="en-US" altLang="en-US"/>
              <a:t>s</a:t>
            </a:r>
            <a:r>
              <a:rPr lang="en-US" altLang="en-US">
                <a:cs typeface="Times New Roman" pitchFamily="18" charset="0"/>
              </a:rPr>
              <a:t> Rock</a:t>
            </a:r>
          </a:p>
        </p:txBody>
      </p:sp>
      <p:sp>
        <p:nvSpPr>
          <p:cNvPr id="128003" name="Text Box 3"/>
          <p:cNvSpPr txBox="1">
            <a:spLocks noChangeArrowheads="1"/>
          </p:cNvSpPr>
          <p:nvPr/>
        </p:nvSpPr>
        <p:spPr bwMode="auto">
          <a:xfrm>
            <a:off x="762000" y="2514600"/>
            <a:ext cx="76962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Isa 28:16 So this is what the Sovereign LORD says: See, I lay a </a:t>
            </a:r>
            <a:r>
              <a:rPr lang="en-US" altLang="en-US" b="1">
                <a:cs typeface="Times New Roman" pitchFamily="18" charset="0"/>
              </a:rPr>
              <a:t>stone</a:t>
            </a:r>
            <a:r>
              <a:rPr lang="en-US" altLang="en-US">
                <a:cs typeface="Times New Roman" pitchFamily="18" charset="0"/>
              </a:rPr>
              <a:t> in Zion, a tested </a:t>
            </a:r>
            <a:r>
              <a:rPr lang="en-US" altLang="en-US" b="1">
                <a:cs typeface="Times New Roman" pitchFamily="18" charset="0"/>
              </a:rPr>
              <a:t>stone</a:t>
            </a:r>
            <a:r>
              <a:rPr lang="en-US" altLang="en-US">
                <a:cs typeface="Times New Roman" pitchFamily="18" charset="0"/>
              </a:rPr>
              <a:t>, a precious </a:t>
            </a:r>
            <a:r>
              <a:rPr lang="en-US" altLang="en-US" b="1">
                <a:cs typeface="Times New Roman" pitchFamily="18" charset="0"/>
              </a:rPr>
              <a:t>cornerstone</a:t>
            </a:r>
            <a:r>
              <a:rPr lang="en-US" altLang="en-US">
                <a:cs typeface="Times New Roman" pitchFamily="18" charset="0"/>
              </a:rPr>
              <a:t> for a sure </a:t>
            </a:r>
            <a:r>
              <a:rPr lang="en-US" altLang="en-US" b="1">
                <a:cs typeface="Times New Roman" pitchFamily="18" charset="0"/>
              </a:rPr>
              <a:t>foundation</a:t>
            </a:r>
            <a:r>
              <a:rPr lang="en-US" altLang="en-US">
                <a:cs typeface="Times New Roman" pitchFamily="18" charset="0"/>
              </a:rPr>
              <a:t>; the one who trusts will never be dismayed. 17 I will make justice the measuring line and righteousness the plumb line; hail will sweep away your refuge, the lie, and water will overflow your hiding place. 18 Your </a:t>
            </a:r>
            <a:r>
              <a:rPr lang="en-US" altLang="en-US" b="1">
                <a:cs typeface="Times New Roman" pitchFamily="18" charset="0"/>
              </a:rPr>
              <a:t>covenant</a:t>
            </a:r>
            <a:r>
              <a:rPr lang="en-US" altLang="en-US">
                <a:cs typeface="Times New Roman" pitchFamily="18" charset="0"/>
              </a:rPr>
              <a:t> with death will be annulled; your agreement with the grave will not stand. When the overwhelming scourge sweeps by, you will be beaten down by it. </a:t>
            </a:r>
            <a:endParaRPr lang="en-US" altLang="en-US"/>
          </a:p>
        </p:txBody>
      </p:sp>
    </p:spTree>
    <p:custDataLst>
      <p:tags r:id="rId1"/>
    </p:custDataLst>
  </p:cSld>
  <p:clrMapOvr>
    <a:masterClrMapping/>
  </p:clrMapOvr>
  <p:transition advTm="4127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8003"/>
                                        </p:tgtEl>
                                        <p:attrNameLst>
                                          <p:attrName>style.visibility</p:attrName>
                                        </p:attrNameLst>
                                      </p:cBhvr>
                                      <p:to>
                                        <p:strVal val="visible"/>
                                      </p:to>
                                    </p:set>
                                    <p:animEffect transition="in" filter="checkerboard(across)">
                                      <p:cBhvr>
                                        <p:cTn id="7" dur="500"/>
                                        <p:tgtEl>
                                          <p:spTgt spid="12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altLang="en-US"/>
              <a:t>Jesus as Fulfillment</a:t>
            </a:r>
          </a:p>
        </p:txBody>
      </p:sp>
      <p:sp>
        <p:nvSpPr>
          <p:cNvPr id="129027" name="Text Box 3"/>
          <p:cNvSpPr txBox="1">
            <a:spLocks noChangeArrowheads="1"/>
          </p:cNvSpPr>
          <p:nvPr/>
        </p:nvSpPr>
        <p:spPr bwMode="auto">
          <a:xfrm>
            <a:off x="990600" y="2286000"/>
            <a:ext cx="72390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Matt 21:41 </a:t>
            </a:r>
            <a:r>
              <a:rPr lang="en-US" altLang="en-US">
                <a:cs typeface="Times New Roman" pitchFamily="18" charset="0"/>
              </a:rPr>
              <a:t>He will bring those wretches to a wretched end, they replied, and he will rent the vineyard to other tenants, who will give him his share of the crop at harvest time. 42 Jesus said to them, Have you never read in the Scriptures: The </a:t>
            </a:r>
            <a:r>
              <a:rPr lang="en-US" altLang="en-US" b="1">
                <a:cs typeface="Times New Roman" pitchFamily="18" charset="0"/>
              </a:rPr>
              <a:t>stone</a:t>
            </a:r>
            <a:r>
              <a:rPr lang="en-US" altLang="en-US">
                <a:cs typeface="Times New Roman" pitchFamily="18" charset="0"/>
              </a:rPr>
              <a:t> the builders rejected has become the </a:t>
            </a:r>
            <a:r>
              <a:rPr lang="en-US" altLang="en-US" b="1">
                <a:cs typeface="Times New Roman" pitchFamily="18" charset="0"/>
              </a:rPr>
              <a:t>capstone</a:t>
            </a:r>
            <a:r>
              <a:rPr lang="en-US" altLang="en-US">
                <a:cs typeface="Times New Roman" pitchFamily="18" charset="0"/>
              </a:rPr>
              <a:t>; the Lord has done this, and it is marvelous in our eyes? 43 Therefore I tell you that the kingdom of God will be taken away from you and given to a people who will produce its fruit.  </a:t>
            </a:r>
            <a:endParaRPr lang="en-US" altLang="en-US"/>
          </a:p>
        </p:txBody>
      </p:sp>
    </p:spTree>
    <p:custDataLst>
      <p:tags r:id="rId1"/>
    </p:custDataLst>
  </p:cSld>
  <p:clrMapOvr>
    <a:masterClrMapping/>
  </p:clrMapOvr>
  <p:transition advTm="673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9027"/>
                                        </p:tgtEl>
                                        <p:attrNameLst>
                                          <p:attrName>style.visibility</p:attrName>
                                        </p:attrNameLst>
                                      </p:cBhvr>
                                      <p:to>
                                        <p:strVal val="visible"/>
                                      </p:to>
                                    </p:set>
                                    <p:animEffect transition="in" filter="checkerboard(across)">
                                      <p:cBhvr>
                                        <p:cTn id="7" dur="500"/>
                                        <p:tgtEl>
                                          <p:spTgt spid="129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ltLang="en-US"/>
              <a:t>Jesus as Fulfillment</a:t>
            </a:r>
          </a:p>
        </p:txBody>
      </p:sp>
      <p:sp>
        <p:nvSpPr>
          <p:cNvPr id="130051" name="Text Box 3"/>
          <p:cNvSpPr txBox="1">
            <a:spLocks noChangeArrowheads="1"/>
          </p:cNvSpPr>
          <p:nvPr/>
        </p:nvSpPr>
        <p:spPr bwMode="auto">
          <a:xfrm>
            <a:off x="762000" y="2438400"/>
            <a:ext cx="76200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Acts 4:10 then know this, you and all the people of Israel: It is by the name of Jesus Christ of Nazareth, whom you crucified but whom God raised from the dead, that this man stands before you healed.  11 He is the </a:t>
            </a:r>
            <a:r>
              <a:rPr lang="en-US" altLang="en-US" b="1">
                <a:cs typeface="Times New Roman" pitchFamily="18" charset="0"/>
              </a:rPr>
              <a:t>stone</a:t>
            </a:r>
            <a:r>
              <a:rPr lang="en-US" altLang="en-US">
                <a:cs typeface="Times New Roman" pitchFamily="18" charset="0"/>
              </a:rPr>
              <a:t> you builders rejected, which has become the </a:t>
            </a:r>
            <a:r>
              <a:rPr lang="en-US" altLang="en-US" b="1">
                <a:cs typeface="Times New Roman" pitchFamily="18" charset="0"/>
              </a:rPr>
              <a:t>capstone</a:t>
            </a:r>
            <a:r>
              <a:rPr lang="en-US" altLang="en-US">
                <a:cs typeface="Times New Roman" pitchFamily="18" charset="0"/>
              </a:rPr>
              <a:t>. 12 Salvation is found in no one else, for there is no other name under heaven given to men by which we must be saved. </a:t>
            </a:r>
            <a:endParaRPr lang="en-US" altLang="en-US"/>
          </a:p>
        </p:txBody>
      </p:sp>
    </p:spTree>
    <p:custDataLst>
      <p:tags r:id="rId1"/>
    </p:custDataLst>
  </p:cSld>
  <p:clrMapOvr>
    <a:masterClrMapping/>
  </p:clrMapOvr>
  <p:transition advTm="265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0051"/>
                                        </p:tgtEl>
                                        <p:attrNameLst>
                                          <p:attrName>style.visibility</p:attrName>
                                        </p:attrNameLst>
                                      </p:cBhvr>
                                      <p:to>
                                        <p:strVal val="visible"/>
                                      </p:to>
                                    </p:set>
                                    <p:animEffect transition="in" filter="checkerboard(across)">
                                      <p:cBhvr>
                                        <p:cTn id="7" dur="500"/>
                                        <p:tgtEl>
                                          <p:spTgt spid="130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ltLang="en-US"/>
              <a:t>Jesus as Fulfillment</a:t>
            </a:r>
          </a:p>
        </p:txBody>
      </p:sp>
      <p:sp>
        <p:nvSpPr>
          <p:cNvPr id="131075" name="Text Box 3"/>
          <p:cNvSpPr txBox="1">
            <a:spLocks noChangeArrowheads="1"/>
          </p:cNvSpPr>
          <p:nvPr/>
        </p:nvSpPr>
        <p:spPr bwMode="auto">
          <a:xfrm>
            <a:off x="990600" y="2209800"/>
            <a:ext cx="72390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Rom 9:30 </a:t>
            </a:r>
            <a:r>
              <a:rPr lang="en-US" altLang="en-US">
                <a:cs typeface="Times New Roman" pitchFamily="18" charset="0"/>
              </a:rPr>
              <a:t>What then shall we say? That the Gentiles, who did not pursue righteousness, have obtained it, a righteousness that is by faith;  31 but Israel, who pursued a law of righteousness, has not attained it.  32 Why not? Because they pursued it not by faith but as if it were by works. They stumbled over the stumbling </a:t>
            </a:r>
            <a:r>
              <a:rPr lang="en-US" altLang="en-US" b="1">
                <a:cs typeface="Times New Roman" pitchFamily="18" charset="0"/>
              </a:rPr>
              <a:t>stone</a:t>
            </a:r>
            <a:r>
              <a:rPr lang="en-US" altLang="en-US">
                <a:cs typeface="Times New Roman" pitchFamily="18" charset="0"/>
              </a:rPr>
              <a:t>.  33 As it is written: See, I lay in Zion a </a:t>
            </a:r>
            <a:r>
              <a:rPr lang="en-US" altLang="en-US" b="1">
                <a:cs typeface="Times New Roman" pitchFamily="18" charset="0"/>
              </a:rPr>
              <a:t>stone</a:t>
            </a:r>
            <a:r>
              <a:rPr lang="en-US" altLang="en-US">
                <a:cs typeface="Times New Roman" pitchFamily="18" charset="0"/>
              </a:rPr>
              <a:t> that causes men to stumble and a </a:t>
            </a:r>
            <a:r>
              <a:rPr lang="en-US" altLang="en-US" b="1">
                <a:cs typeface="Times New Roman" pitchFamily="18" charset="0"/>
              </a:rPr>
              <a:t>rock</a:t>
            </a:r>
            <a:r>
              <a:rPr lang="en-US" altLang="en-US">
                <a:cs typeface="Times New Roman" pitchFamily="18" charset="0"/>
              </a:rPr>
              <a:t> that makes them fall, and the one who trusts in him will never be put to shame. </a:t>
            </a:r>
            <a:endParaRPr lang="en-US" altLang="en-US"/>
          </a:p>
        </p:txBody>
      </p:sp>
    </p:spTree>
    <p:custDataLst>
      <p:tags r:id="rId1"/>
    </p:custDataLst>
  </p:cSld>
  <p:clrMapOvr>
    <a:masterClrMapping/>
  </p:clrMapOvr>
  <p:transition advTm="4661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1075"/>
                                        </p:tgtEl>
                                        <p:attrNameLst>
                                          <p:attrName>style.visibility</p:attrName>
                                        </p:attrNameLst>
                                      </p:cBhvr>
                                      <p:to>
                                        <p:strVal val="visible"/>
                                      </p:to>
                                    </p:set>
                                    <p:animEffect transition="in" filter="checkerboard(across)">
                                      <p:cBhvr>
                                        <p:cTn id="7" dur="500"/>
                                        <p:tgtEl>
                                          <p:spTgt spid="131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ltLang="en-US"/>
              <a:t>Jesus as Fulfillment</a:t>
            </a:r>
          </a:p>
        </p:txBody>
      </p:sp>
      <p:sp>
        <p:nvSpPr>
          <p:cNvPr id="132099" name="Text Box 3"/>
          <p:cNvSpPr txBox="1">
            <a:spLocks noChangeArrowheads="1"/>
          </p:cNvSpPr>
          <p:nvPr/>
        </p:nvSpPr>
        <p:spPr bwMode="auto">
          <a:xfrm>
            <a:off x="838200" y="2438400"/>
            <a:ext cx="7543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Eph 2:19 </a:t>
            </a:r>
            <a:r>
              <a:rPr lang="en-US" altLang="en-US">
                <a:cs typeface="Times New Roman" pitchFamily="18" charset="0"/>
              </a:rPr>
              <a:t>Consequently, you are no longer foreigners and aliens, but fellow citizens with God</a:t>
            </a:r>
            <a:r>
              <a:rPr lang="en-US" altLang="en-US">
                <a:latin typeface="Arial" charset="0"/>
                <a:cs typeface="Arial" charset="0"/>
              </a:rPr>
              <a:t>'</a:t>
            </a:r>
            <a:r>
              <a:rPr lang="en-US" altLang="en-US">
                <a:cs typeface="Times New Roman" pitchFamily="18" charset="0"/>
              </a:rPr>
              <a:t>s people and members of God</a:t>
            </a:r>
            <a:r>
              <a:rPr lang="en-US" altLang="en-US">
                <a:latin typeface="WP TypographicSymbols" pitchFamily="2" charset="0"/>
                <a:cs typeface="Times New Roman" pitchFamily="18" charset="0"/>
              </a:rPr>
              <a:t>=</a:t>
            </a:r>
            <a:r>
              <a:rPr lang="en-US" altLang="en-US">
                <a:cs typeface="Times New Roman" pitchFamily="18" charset="0"/>
              </a:rPr>
              <a:t>s household,  20 built on the </a:t>
            </a:r>
            <a:r>
              <a:rPr lang="en-US" altLang="en-US" b="1">
                <a:cs typeface="Times New Roman" pitchFamily="18" charset="0"/>
              </a:rPr>
              <a:t>foundation</a:t>
            </a:r>
            <a:r>
              <a:rPr lang="en-US" altLang="en-US">
                <a:cs typeface="Times New Roman" pitchFamily="18" charset="0"/>
              </a:rPr>
              <a:t> of the apostles and prophets, with Christ Jesus himself as the chief </a:t>
            </a:r>
            <a:r>
              <a:rPr lang="en-US" altLang="en-US" b="1">
                <a:cs typeface="Times New Roman" pitchFamily="18" charset="0"/>
              </a:rPr>
              <a:t>cornerstone</a:t>
            </a:r>
            <a:r>
              <a:rPr lang="en-US" altLang="en-US">
                <a:cs typeface="Times New Roman" pitchFamily="18" charset="0"/>
              </a:rPr>
              <a:t>.  21 In him the whole building is joined together and rises to become a holy temple in the Lord.  22 And in him you too are being built together to become a dwelling in which God lives by his Spirit. </a:t>
            </a:r>
            <a:endParaRPr lang="en-US" altLang="en-US"/>
          </a:p>
        </p:txBody>
      </p:sp>
    </p:spTree>
    <p:custDataLst>
      <p:tags r:id="rId1"/>
    </p:custDataLst>
  </p:cSld>
  <p:clrMapOvr>
    <a:masterClrMapping/>
  </p:clrMapOvr>
  <p:transition advTm="392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2099"/>
                                        </p:tgtEl>
                                        <p:attrNameLst>
                                          <p:attrName>style.visibility</p:attrName>
                                        </p:attrNameLst>
                                      </p:cBhvr>
                                      <p:to>
                                        <p:strVal val="visible"/>
                                      </p:to>
                                    </p:set>
                                    <p:animEffect transition="in" filter="checkerboard(across)">
                                      <p:cBhvr>
                                        <p:cTn id="7" dur="500"/>
                                        <p:tgtEl>
                                          <p:spTgt spid="132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ltLang="en-US"/>
              <a:t>Jesus as Fulfillment</a:t>
            </a:r>
          </a:p>
        </p:txBody>
      </p:sp>
      <p:sp>
        <p:nvSpPr>
          <p:cNvPr id="133123" name="Text Box 3"/>
          <p:cNvSpPr txBox="1">
            <a:spLocks noChangeArrowheads="1"/>
          </p:cNvSpPr>
          <p:nvPr/>
        </p:nvSpPr>
        <p:spPr bwMode="auto">
          <a:xfrm>
            <a:off x="914400" y="2590800"/>
            <a:ext cx="7162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1 Pet 2:4 </a:t>
            </a:r>
            <a:r>
              <a:rPr lang="en-US" altLang="en-US">
                <a:cs typeface="Times New Roman" pitchFamily="18" charset="0"/>
              </a:rPr>
              <a:t>As you come to him, the living </a:t>
            </a:r>
            <a:r>
              <a:rPr lang="en-US" altLang="en-US" b="1">
                <a:cs typeface="Times New Roman" pitchFamily="18" charset="0"/>
              </a:rPr>
              <a:t>stone </a:t>
            </a:r>
            <a:r>
              <a:rPr lang="en-US" altLang="en-US">
                <a:latin typeface="WP TypographicSymbols" pitchFamily="2" charset="0"/>
                <a:cs typeface="Times New Roman" pitchFamily="18" charset="0"/>
              </a:rPr>
              <a:t>C</a:t>
            </a:r>
            <a:r>
              <a:rPr lang="en-US" altLang="en-US">
                <a:cs typeface="Times New Roman" pitchFamily="18" charset="0"/>
              </a:rPr>
              <a:t>rejected by men but chosen by God and precious to him</a:t>
            </a:r>
            <a:r>
              <a:rPr lang="en-US" altLang="en-US">
                <a:latin typeface="WP TypographicSymbols" pitchFamily="2" charset="0"/>
                <a:cs typeface="Times New Roman" pitchFamily="18" charset="0"/>
              </a:rPr>
              <a:t>C</a:t>
            </a:r>
            <a:r>
              <a:rPr lang="en-US" altLang="en-US">
                <a:cs typeface="Times New Roman" pitchFamily="18" charset="0"/>
              </a:rPr>
              <a:t>  5 you also, like living </a:t>
            </a:r>
            <a:r>
              <a:rPr lang="en-US" altLang="en-US" b="1">
                <a:cs typeface="Times New Roman" pitchFamily="18" charset="0"/>
              </a:rPr>
              <a:t>stones</a:t>
            </a:r>
            <a:r>
              <a:rPr lang="en-US" altLang="en-US">
                <a:cs typeface="Times New Roman" pitchFamily="18" charset="0"/>
              </a:rPr>
              <a:t>, are being built into a spiritual house to be a holy priesthood, offering spiritual sacrifices acceptable to God through Jesus Christ.  6 For in Scripture it says: See, I lay a </a:t>
            </a:r>
            <a:r>
              <a:rPr lang="en-US" altLang="en-US" b="1">
                <a:cs typeface="Times New Roman" pitchFamily="18" charset="0"/>
              </a:rPr>
              <a:t>stone</a:t>
            </a:r>
            <a:r>
              <a:rPr lang="en-US" altLang="en-US">
                <a:cs typeface="Times New Roman" pitchFamily="18" charset="0"/>
              </a:rPr>
              <a:t> in Zion, a chosen and precious </a:t>
            </a:r>
            <a:r>
              <a:rPr lang="en-US" altLang="en-US" b="1">
                <a:cs typeface="Times New Roman" pitchFamily="18" charset="0"/>
              </a:rPr>
              <a:t>cornerstone</a:t>
            </a:r>
            <a:r>
              <a:rPr lang="en-US" altLang="en-US">
                <a:cs typeface="Times New Roman" pitchFamily="18" charset="0"/>
              </a:rPr>
              <a:t>, and the one who trusts in him will never be put to shame.</a:t>
            </a:r>
            <a:endParaRPr lang="en-US" altLang="en-US"/>
          </a:p>
        </p:txBody>
      </p:sp>
    </p:spTree>
    <p:custDataLst>
      <p:tags r:id="rId1"/>
    </p:custDataLst>
  </p:cSld>
  <p:clrMapOvr>
    <a:masterClrMapping/>
  </p:clrMapOvr>
  <p:transition advTm="2769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23"/>
                                        </p:tgtEl>
                                        <p:attrNameLst>
                                          <p:attrName>style.visibility</p:attrName>
                                        </p:attrNameLst>
                                      </p:cBhvr>
                                      <p:to>
                                        <p:strVal val="visible"/>
                                      </p:to>
                                    </p:set>
                                    <p:animEffect transition="in" filter="checkerboard(across)">
                                      <p:cBhvr>
                                        <p:cTn id="7" dur="500"/>
                                        <p:tgtEl>
                                          <p:spTgt spid="133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ltLang="en-US"/>
              <a:t>Jesus as Fulfillment</a:t>
            </a:r>
          </a:p>
        </p:txBody>
      </p:sp>
      <p:sp>
        <p:nvSpPr>
          <p:cNvPr id="134147" name="Text Box 3"/>
          <p:cNvSpPr txBox="1">
            <a:spLocks noChangeArrowheads="1"/>
          </p:cNvSpPr>
          <p:nvPr/>
        </p:nvSpPr>
        <p:spPr bwMode="auto">
          <a:xfrm>
            <a:off x="914400" y="2590800"/>
            <a:ext cx="73152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1 Pet 2:7 Now to you who believe, this </a:t>
            </a:r>
            <a:r>
              <a:rPr lang="en-US" altLang="en-US" b="1">
                <a:cs typeface="Times New Roman" pitchFamily="18" charset="0"/>
              </a:rPr>
              <a:t>stone</a:t>
            </a:r>
            <a:r>
              <a:rPr lang="en-US" altLang="en-US">
                <a:cs typeface="Times New Roman" pitchFamily="18" charset="0"/>
              </a:rPr>
              <a:t> is precious. But to those who do not believe, The </a:t>
            </a:r>
            <a:r>
              <a:rPr lang="en-US" altLang="en-US" b="1">
                <a:cs typeface="Times New Roman" pitchFamily="18" charset="0"/>
              </a:rPr>
              <a:t>stone</a:t>
            </a:r>
            <a:r>
              <a:rPr lang="en-US" altLang="en-US">
                <a:cs typeface="Times New Roman" pitchFamily="18" charset="0"/>
              </a:rPr>
              <a:t> the builders rejected has become the </a:t>
            </a:r>
            <a:r>
              <a:rPr lang="en-US" altLang="en-US" b="1">
                <a:cs typeface="Times New Roman" pitchFamily="18" charset="0"/>
              </a:rPr>
              <a:t>capstone</a:t>
            </a:r>
            <a:r>
              <a:rPr lang="en-US" altLang="en-US">
                <a:cs typeface="Times New Roman" pitchFamily="18" charset="0"/>
              </a:rPr>
              <a:t>, 8 and, A </a:t>
            </a:r>
            <a:r>
              <a:rPr lang="en-US" altLang="en-US" b="1">
                <a:cs typeface="Times New Roman" pitchFamily="18" charset="0"/>
              </a:rPr>
              <a:t>stone</a:t>
            </a:r>
            <a:r>
              <a:rPr lang="en-US" altLang="en-US">
                <a:cs typeface="Times New Roman" pitchFamily="18" charset="0"/>
              </a:rPr>
              <a:t> that causes men to stumble and a </a:t>
            </a:r>
            <a:r>
              <a:rPr lang="en-US" altLang="en-US" b="1">
                <a:cs typeface="Times New Roman" pitchFamily="18" charset="0"/>
              </a:rPr>
              <a:t>rock</a:t>
            </a:r>
            <a:r>
              <a:rPr lang="en-US" altLang="en-US">
                <a:cs typeface="Times New Roman" pitchFamily="18" charset="0"/>
              </a:rPr>
              <a:t> that makes them fall. They stumble because they disobey the message</a:t>
            </a:r>
            <a:r>
              <a:rPr lang="en-US" altLang="en-US">
                <a:latin typeface="WP TypographicSymbols" pitchFamily="2" charset="0"/>
                <a:cs typeface="Times New Roman" pitchFamily="18" charset="0"/>
              </a:rPr>
              <a:t>C</a:t>
            </a:r>
            <a:r>
              <a:rPr lang="en-US" altLang="en-US">
                <a:cs typeface="Times New Roman" pitchFamily="18" charset="0"/>
              </a:rPr>
              <a:t>which is also what they were destined for. </a:t>
            </a:r>
            <a:endParaRPr lang="en-US" altLang="en-US"/>
          </a:p>
        </p:txBody>
      </p:sp>
    </p:spTree>
    <p:custDataLst>
      <p:tags r:id="rId1"/>
    </p:custDataLst>
  </p:cSld>
  <p:clrMapOvr>
    <a:masterClrMapping/>
  </p:clrMapOvr>
  <p:transition advTm="448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4147"/>
                                        </p:tgtEl>
                                        <p:attrNameLst>
                                          <p:attrName>style.visibility</p:attrName>
                                        </p:attrNameLst>
                                      </p:cBhvr>
                                      <p:to>
                                        <p:strVal val="visible"/>
                                      </p:to>
                                    </p:set>
                                    <p:animEffect transition="in" filter="checkerboard(across)">
                                      <p:cBhvr>
                                        <p:cTn id="7" dur="500"/>
                                        <p:tgtEl>
                                          <p:spTgt spid="134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altLang="en-US"/>
              <a:t>Foundation Theme</a:t>
            </a:r>
          </a:p>
        </p:txBody>
      </p:sp>
      <p:sp>
        <p:nvSpPr>
          <p:cNvPr id="135171" name="Rectangle 3"/>
          <p:cNvSpPr>
            <a:spLocks noGrp="1" noChangeArrowheads="1"/>
          </p:cNvSpPr>
          <p:nvPr>
            <p:ph type="body" idx="1"/>
          </p:nvPr>
        </p:nvSpPr>
        <p:spPr/>
        <p:txBody>
          <a:bodyPr/>
          <a:lstStyle/>
          <a:p>
            <a:r>
              <a:rPr lang="en-US" altLang="en-US"/>
              <a:t>The Temple</a:t>
            </a:r>
            <a:r>
              <a:rPr lang="en-US" altLang="en-US">
                <a:cs typeface="Tahoma" pitchFamily="34" charset="0"/>
              </a:rPr>
              <a:t>'</a:t>
            </a:r>
            <a:r>
              <a:rPr lang="en-US" altLang="en-US"/>
              <a:t>s Foundation</a:t>
            </a:r>
          </a:p>
          <a:p>
            <a:r>
              <a:rPr lang="en-US" altLang="en-US"/>
              <a:t>The Foundations of Zion</a:t>
            </a:r>
          </a:p>
          <a:p>
            <a:r>
              <a:rPr lang="en-US" altLang="en-US"/>
              <a:t>God</a:t>
            </a:r>
            <a:r>
              <a:rPr lang="en-US" altLang="en-US">
                <a:cs typeface="Tahoma" pitchFamily="34" charset="0"/>
              </a:rPr>
              <a:t>'</a:t>
            </a:r>
            <a:r>
              <a:rPr lang="en-US" altLang="en-US"/>
              <a:t>s Foundation</a:t>
            </a:r>
          </a:p>
          <a:p>
            <a:r>
              <a:rPr lang="en-US" altLang="en-US"/>
              <a:t>Jesus as Fulfillment</a:t>
            </a:r>
          </a:p>
        </p:txBody>
      </p:sp>
    </p:spTree>
    <p:custDataLst>
      <p:tags r:id="rId1"/>
    </p:custDataLst>
  </p:cSld>
  <p:clrMapOvr>
    <a:masterClrMapping/>
  </p:clrMapOvr>
  <p:transition advTm="114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 calcmode="lin" valueType="num">
                                      <p:cBhvr additive="base">
                                        <p:cTn id="7" dur="500" fill="hold"/>
                                        <p:tgtEl>
                                          <p:spTgt spid="135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5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5171">
                                            <p:txEl>
                                              <p:pRg st="1" end="1"/>
                                            </p:txEl>
                                          </p:spTgt>
                                        </p:tgtEl>
                                        <p:attrNameLst>
                                          <p:attrName>style.visibility</p:attrName>
                                        </p:attrNameLst>
                                      </p:cBhvr>
                                      <p:to>
                                        <p:strVal val="visible"/>
                                      </p:to>
                                    </p:set>
                                    <p:anim calcmode="lin" valueType="num">
                                      <p:cBhvr additive="base">
                                        <p:cTn id="13" dur="500" fill="hold"/>
                                        <p:tgtEl>
                                          <p:spTgt spid="1351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51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5171">
                                            <p:txEl>
                                              <p:pRg st="2" end="2"/>
                                            </p:txEl>
                                          </p:spTgt>
                                        </p:tgtEl>
                                        <p:attrNameLst>
                                          <p:attrName>style.visibility</p:attrName>
                                        </p:attrNameLst>
                                      </p:cBhvr>
                                      <p:to>
                                        <p:strVal val="visible"/>
                                      </p:to>
                                    </p:set>
                                    <p:anim calcmode="lin" valueType="num">
                                      <p:cBhvr additive="base">
                                        <p:cTn id="19" dur="500" fill="hold"/>
                                        <p:tgtEl>
                                          <p:spTgt spid="1351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5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5171">
                                            <p:txEl>
                                              <p:pRg st="3" end="3"/>
                                            </p:txEl>
                                          </p:spTgt>
                                        </p:tgtEl>
                                        <p:attrNameLst>
                                          <p:attrName>style.visibility</p:attrName>
                                        </p:attrNameLst>
                                      </p:cBhvr>
                                      <p:to>
                                        <p:strVal val="visible"/>
                                      </p:to>
                                    </p:set>
                                    <p:anim calcmode="lin" valueType="num">
                                      <p:cBhvr additive="base">
                                        <p:cTn id="25" dur="500" fill="hold"/>
                                        <p:tgtEl>
                                          <p:spTgt spid="1351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51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a:cs typeface="Tahoma" pitchFamily="34" charset="0"/>
              </a:rPr>
              <a:t>"</a:t>
            </a:r>
            <a:r>
              <a:rPr lang="en-US" altLang="en-US"/>
              <a:t>Covenant</a:t>
            </a:r>
            <a:r>
              <a:rPr lang="en-US" altLang="en-US">
                <a:cs typeface="Tahoma" pitchFamily="34" charset="0"/>
              </a:rPr>
              <a:t>"</a:t>
            </a:r>
          </a:p>
        </p:txBody>
      </p:sp>
      <p:sp>
        <p:nvSpPr>
          <p:cNvPr id="98307" name="Text Box 3"/>
          <p:cNvSpPr txBox="1">
            <a:spLocks noChangeArrowheads="1"/>
          </p:cNvSpPr>
          <p:nvPr/>
        </p:nvSpPr>
        <p:spPr bwMode="auto">
          <a:xfrm>
            <a:off x="1066800" y="2286000"/>
            <a:ext cx="71628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cov-e-nant</a:t>
            </a:r>
            <a:r>
              <a:rPr lang="en-US" altLang="en-US"/>
              <a:t>, n. [ME; OFr </a:t>
            </a:r>
            <a:r>
              <a:rPr lang="en-US" altLang="en-US" i="1"/>
              <a:t>covenant</a:t>
            </a:r>
            <a:r>
              <a:rPr lang="en-US" altLang="en-US"/>
              <a:t>, later </a:t>
            </a:r>
            <a:r>
              <a:rPr lang="en-US" altLang="en-US" i="1"/>
              <a:t>couvenant</a:t>
            </a:r>
            <a:r>
              <a:rPr lang="en-US" altLang="en-US"/>
              <a:t>, agreement, ppr. of </a:t>
            </a:r>
            <a:r>
              <a:rPr lang="en-US" altLang="en-US" i="1"/>
              <a:t>covenir</a:t>
            </a:r>
            <a:r>
              <a:rPr lang="en-US" altLang="en-US"/>
              <a:t> &lt; L </a:t>
            </a:r>
            <a:r>
              <a:rPr lang="en-US" altLang="en-US" i="1"/>
              <a:t>convenire</a:t>
            </a:r>
            <a:r>
              <a:rPr lang="en-US" altLang="en-US"/>
              <a:t>].  1. A binding and solemn agreement made by two or more individuals, parties, etc., to do or keep from doing a specified thing; compact.  2. An agreement among members of a church to hold to points of doctrine, faith, etc….  6. In law, a) a formal, sealed contract…  7. In theology, the promises made by God to man, as recorded in the Bible.  </a:t>
            </a:r>
            <a:r>
              <a:rPr lang="en-US" altLang="en-US" i="1"/>
              <a:t>Webster</a:t>
            </a:r>
            <a:r>
              <a:rPr lang="en-US" altLang="en-US" i="1">
                <a:cs typeface="Tahoma" pitchFamily="34" charset="0"/>
              </a:rPr>
              <a:t>'</a:t>
            </a:r>
            <a:r>
              <a:rPr lang="en-US" altLang="en-US" i="1"/>
              <a:t>s Collegiate</a:t>
            </a:r>
            <a:r>
              <a:rPr lang="en-US" altLang="en-US"/>
              <a:t>, 1955.</a:t>
            </a:r>
            <a:endParaRPr lang="en-US" altLang="en-US" b="1"/>
          </a:p>
        </p:txBody>
      </p:sp>
    </p:spTree>
    <p:custDataLst>
      <p:tags r:id="rId1"/>
    </p:custDataLst>
  </p:cSld>
  <p:clrMapOvr>
    <a:masterClrMapping/>
  </p:clrMapOvr>
  <p:transition advTm="235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07"/>
                                        </p:tgtEl>
                                        <p:attrNameLst>
                                          <p:attrName>style.visibility</p:attrName>
                                        </p:attrNameLst>
                                      </p:cBhvr>
                                      <p:to>
                                        <p:strVal val="visible"/>
                                      </p:to>
                                    </p:set>
                                    <p:animEffect transition="in" filter="checkerboard(across)">
                                      <p:cBhvr>
                                        <p:cTn id="7" dur="500"/>
                                        <p:tgtEl>
                                          <p:spTgt spid="98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ltLang="en-US"/>
              <a:t>The Temple</a:t>
            </a:r>
            <a:r>
              <a:rPr lang="en-US" altLang="en-US">
                <a:cs typeface="Tahoma" pitchFamily="34" charset="0"/>
              </a:rPr>
              <a:t>'</a:t>
            </a:r>
            <a:r>
              <a:rPr lang="en-US" altLang="en-US"/>
              <a:t>s Foundation</a:t>
            </a:r>
          </a:p>
        </p:txBody>
      </p:sp>
      <p:sp>
        <p:nvSpPr>
          <p:cNvPr id="136195" name="Text Box 3"/>
          <p:cNvSpPr txBox="1">
            <a:spLocks noChangeArrowheads="1"/>
          </p:cNvSpPr>
          <p:nvPr/>
        </p:nvSpPr>
        <p:spPr bwMode="auto">
          <a:xfrm>
            <a:off x="838200" y="2590800"/>
            <a:ext cx="7239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1 Kings 5:17 </a:t>
            </a:r>
            <a:r>
              <a:rPr lang="en-US" altLang="en-US">
                <a:cs typeface="Times New Roman" pitchFamily="18" charset="0"/>
              </a:rPr>
              <a:t>At the king</a:t>
            </a:r>
            <a:r>
              <a:rPr lang="en-US" altLang="en-US">
                <a:latin typeface="WP TypographicSymbols" pitchFamily="2" charset="0"/>
                <a:cs typeface="Times New Roman" pitchFamily="18" charset="0"/>
              </a:rPr>
              <a:t>=</a:t>
            </a:r>
            <a:r>
              <a:rPr lang="en-US" altLang="en-US">
                <a:cs typeface="Times New Roman" pitchFamily="18" charset="0"/>
              </a:rPr>
              <a:t>s command they removed from the quarry large blocks of quality </a:t>
            </a:r>
            <a:r>
              <a:rPr lang="en-US" altLang="en-US" b="1">
                <a:cs typeface="Times New Roman" pitchFamily="18" charset="0"/>
              </a:rPr>
              <a:t>stone</a:t>
            </a:r>
            <a:r>
              <a:rPr lang="en-US" altLang="en-US">
                <a:cs typeface="Times New Roman" pitchFamily="18" charset="0"/>
              </a:rPr>
              <a:t> to provide a </a:t>
            </a:r>
            <a:r>
              <a:rPr lang="en-US" altLang="en-US" b="1">
                <a:cs typeface="Times New Roman" pitchFamily="18" charset="0"/>
              </a:rPr>
              <a:t>foundation</a:t>
            </a:r>
            <a:r>
              <a:rPr lang="en-US" altLang="en-US">
                <a:cs typeface="Times New Roman" pitchFamily="18" charset="0"/>
              </a:rPr>
              <a:t> of dressed </a:t>
            </a:r>
            <a:r>
              <a:rPr lang="en-US" altLang="en-US" b="1">
                <a:cs typeface="Times New Roman" pitchFamily="18" charset="0"/>
              </a:rPr>
              <a:t>stone</a:t>
            </a:r>
            <a:r>
              <a:rPr lang="en-US" altLang="en-US">
                <a:cs typeface="Times New Roman" pitchFamily="18" charset="0"/>
              </a:rPr>
              <a:t> for the temple.  18 The craftsmen of Solomon and Hiram and the men of Gebal cut and prepared the timber and </a:t>
            </a:r>
            <a:r>
              <a:rPr lang="en-US" altLang="en-US" b="1">
                <a:cs typeface="Times New Roman" pitchFamily="18" charset="0"/>
              </a:rPr>
              <a:t>stone</a:t>
            </a:r>
            <a:r>
              <a:rPr lang="en-US" altLang="en-US">
                <a:cs typeface="Times New Roman" pitchFamily="18" charset="0"/>
              </a:rPr>
              <a:t> for the building of the temple. </a:t>
            </a:r>
            <a:endParaRPr lang="en-US" altLang="en-US"/>
          </a:p>
        </p:txBody>
      </p:sp>
    </p:spTree>
    <p:custDataLst>
      <p:tags r:id="rId1"/>
    </p:custDataLst>
  </p:cSld>
  <p:clrMapOvr>
    <a:masterClrMapping/>
  </p:clrMapOvr>
  <p:transition advTm="2777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6195"/>
                                        </p:tgtEl>
                                        <p:attrNameLst>
                                          <p:attrName>style.visibility</p:attrName>
                                        </p:attrNameLst>
                                      </p:cBhvr>
                                      <p:to>
                                        <p:strVal val="visible"/>
                                      </p:to>
                                    </p:set>
                                    <p:animEffect transition="in" filter="checkerboard(across)">
                                      <p:cBhvr>
                                        <p:cTn id="7" dur="500"/>
                                        <p:tgtEl>
                                          <p:spTgt spid="13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altLang="en-US"/>
              <a:t>The Temple</a:t>
            </a:r>
            <a:r>
              <a:rPr lang="en-US" altLang="en-US">
                <a:cs typeface="Tahoma" pitchFamily="34" charset="0"/>
              </a:rPr>
              <a:t>'</a:t>
            </a:r>
            <a:r>
              <a:rPr lang="en-US" altLang="en-US"/>
              <a:t>s Foundation</a:t>
            </a:r>
          </a:p>
        </p:txBody>
      </p:sp>
      <p:sp>
        <p:nvSpPr>
          <p:cNvPr id="137219" name="Text Box 3"/>
          <p:cNvSpPr txBox="1">
            <a:spLocks noChangeArrowheads="1"/>
          </p:cNvSpPr>
          <p:nvPr/>
        </p:nvSpPr>
        <p:spPr bwMode="auto">
          <a:xfrm>
            <a:off x="990600" y="2590800"/>
            <a:ext cx="70866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1 Kings 7:10 </a:t>
            </a:r>
            <a:r>
              <a:rPr lang="en-US" altLang="en-US">
                <a:cs typeface="Times New Roman" pitchFamily="18" charset="0"/>
              </a:rPr>
              <a:t>When the builders laid the </a:t>
            </a:r>
            <a:r>
              <a:rPr lang="en-US" altLang="en-US" b="1">
                <a:cs typeface="Times New Roman" pitchFamily="18" charset="0"/>
              </a:rPr>
              <a:t>foundation</a:t>
            </a:r>
            <a:r>
              <a:rPr lang="en-US" altLang="en-US">
                <a:cs typeface="Times New Roman" pitchFamily="18" charset="0"/>
              </a:rPr>
              <a:t> of the temple of the LORD, the priests in their vestments and with trumpets, and the Levites (the sons of Asaph) with cymbals, took their places to praise the LORD, as prescribed by David king of Israel.  11 With praise and thanksgiving they sang to the LORD: </a:t>
            </a:r>
            <a:r>
              <a:rPr lang="en-US" altLang="en-US">
                <a:latin typeface="Arial" charset="0"/>
                <a:cs typeface="Arial" charset="0"/>
              </a:rPr>
              <a:t>"</a:t>
            </a:r>
            <a:r>
              <a:rPr lang="en-US" altLang="en-US">
                <a:cs typeface="Times New Roman" pitchFamily="18" charset="0"/>
              </a:rPr>
              <a:t>He is good; </a:t>
            </a:r>
            <a:br>
              <a:rPr lang="en-US" altLang="en-US">
                <a:cs typeface="Times New Roman" pitchFamily="18" charset="0"/>
              </a:rPr>
            </a:br>
            <a:r>
              <a:rPr lang="en-US" altLang="en-US">
                <a:cs typeface="Times New Roman" pitchFamily="18" charset="0"/>
              </a:rPr>
              <a:t>his love to Israel endures forever.</a:t>
            </a:r>
            <a:r>
              <a:rPr lang="en-US" altLang="en-US">
                <a:cs typeface="Tahoma" pitchFamily="34" charset="0"/>
              </a:rPr>
              <a:t>"</a:t>
            </a:r>
          </a:p>
        </p:txBody>
      </p:sp>
    </p:spTree>
    <p:custDataLst>
      <p:tags r:id="rId1"/>
    </p:custDataLst>
  </p:cSld>
  <p:clrMapOvr>
    <a:masterClrMapping/>
  </p:clrMapOvr>
  <p:transition advTm="2254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7219"/>
                                        </p:tgtEl>
                                        <p:attrNameLst>
                                          <p:attrName>style.visibility</p:attrName>
                                        </p:attrNameLst>
                                      </p:cBhvr>
                                      <p:to>
                                        <p:strVal val="visible"/>
                                      </p:to>
                                    </p:set>
                                    <p:animEffect transition="in" filter="checkerboard(across)">
                                      <p:cBhvr>
                                        <p:cTn id="7" dur="500"/>
                                        <p:tgtEl>
                                          <p:spTgt spid="137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altLang="en-US"/>
              <a:t>The Temple</a:t>
            </a:r>
            <a:r>
              <a:rPr lang="en-US" altLang="en-US">
                <a:cs typeface="Tahoma" pitchFamily="34" charset="0"/>
              </a:rPr>
              <a:t>'</a:t>
            </a:r>
            <a:r>
              <a:rPr lang="en-US" altLang="en-US"/>
              <a:t>s Foundation</a:t>
            </a:r>
          </a:p>
        </p:txBody>
      </p:sp>
      <p:sp>
        <p:nvSpPr>
          <p:cNvPr id="138243" name="Text Box 3"/>
          <p:cNvSpPr txBox="1">
            <a:spLocks noChangeArrowheads="1"/>
          </p:cNvSpPr>
          <p:nvPr/>
        </p:nvSpPr>
        <p:spPr bwMode="auto">
          <a:xfrm>
            <a:off x="762000" y="2514600"/>
            <a:ext cx="75438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Ezra 3:11 </a:t>
            </a:r>
            <a:r>
              <a:rPr lang="en-US" altLang="en-US">
                <a:cs typeface="Times New Roman" pitchFamily="18" charset="0"/>
              </a:rPr>
              <a:t>And all the people gave a great shout of praise to the LORD, because the </a:t>
            </a:r>
            <a:r>
              <a:rPr lang="en-US" altLang="en-US" b="1">
                <a:cs typeface="Times New Roman" pitchFamily="18" charset="0"/>
              </a:rPr>
              <a:t>foundation</a:t>
            </a:r>
            <a:r>
              <a:rPr lang="en-US" altLang="en-US">
                <a:cs typeface="Times New Roman" pitchFamily="18" charset="0"/>
              </a:rPr>
              <a:t> of the house of the LORD was laid.  12 But many of the older priests and Levites and family heads, who had seen the former temple, wept aloud when they saw the </a:t>
            </a:r>
            <a:r>
              <a:rPr lang="en-US" altLang="en-US" b="1">
                <a:cs typeface="Times New Roman" pitchFamily="18" charset="0"/>
              </a:rPr>
              <a:t>foundation</a:t>
            </a:r>
            <a:r>
              <a:rPr lang="en-US" altLang="en-US">
                <a:cs typeface="Times New Roman" pitchFamily="18" charset="0"/>
              </a:rPr>
              <a:t> of this temple being laid, while many others shouted for joy.  13 No one could distinguish the sound of the shouts of joy from the sound of weeping, because the people made so much noise. And the sound was heard far away. </a:t>
            </a:r>
            <a:endParaRPr lang="en-US" altLang="en-US"/>
          </a:p>
        </p:txBody>
      </p:sp>
    </p:spTree>
    <p:custDataLst>
      <p:tags r:id="rId1"/>
    </p:custDataLst>
  </p:cSld>
  <p:clrMapOvr>
    <a:masterClrMapping/>
  </p:clrMapOvr>
  <p:transition advTm="612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8243"/>
                                        </p:tgtEl>
                                        <p:attrNameLst>
                                          <p:attrName>style.visibility</p:attrName>
                                        </p:attrNameLst>
                                      </p:cBhvr>
                                      <p:to>
                                        <p:strVal val="visible"/>
                                      </p:to>
                                    </p:set>
                                    <p:animEffect transition="in" filter="checkerboard(across)">
                                      <p:cBhvr>
                                        <p:cTn id="7" dur="500"/>
                                        <p:tgtEl>
                                          <p:spTgt spid="138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altLang="en-US"/>
              <a:t>The Foundations of Zion</a:t>
            </a:r>
          </a:p>
        </p:txBody>
      </p:sp>
      <p:sp>
        <p:nvSpPr>
          <p:cNvPr id="139267" name="Text Box 3"/>
          <p:cNvSpPr txBox="1">
            <a:spLocks noChangeArrowheads="1"/>
          </p:cNvSpPr>
          <p:nvPr/>
        </p:nvSpPr>
        <p:spPr bwMode="auto">
          <a:xfrm>
            <a:off x="838200" y="2514600"/>
            <a:ext cx="74676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t>Isa 28:16 </a:t>
            </a:r>
            <a:r>
              <a:rPr lang="en-US" altLang="en-US" sz="2800">
                <a:cs typeface="Times New Roman" pitchFamily="18" charset="0"/>
              </a:rPr>
              <a:t>So this is what the Sovereign LORD says: See, I lay a </a:t>
            </a:r>
            <a:r>
              <a:rPr lang="en-US" altLang="en-US" sz="2800" b="1">
                <a:cs typeface="Times New Roman" pitchFamily="18" charset="0"/>
              </a:rPr>
              <a:t>stone</a:t>
            </a:r>
            <a:r>
              <a:rPr lang="en-US" altLang="en-US" sz="2800">
                <a:cs typeface="Times New Roman" pitchFamily="18" charset="0"/>
              </a:rPr>
              <a:t> in Zion, a tested </a:t>
            </a:r>
            <a:r>
              <a:rPr lang="en-US" altLang="en-US" sz="2800" b="1">
                <a:cs typeface="Times New Roman" pitchFamily="18" charset="0"/>
              </a:rPr>
              <a:t>stone</a:t>
            </a:r>
            <a:r>
              <a:rPr lang="en-US" altLang="en-US" sz="2800">
                <a:cs typeface="Times New Roman" pitchFamily="18" charset="0"/>
              </a:rPr>
              <a:t>, a precious </a:t>
            </a:r>
            <a:r>
              <a:rPr lang="en-US" altLang="en-US" sz="2800" b="1">
                <a:cs typeface="Times New Roman" pitchFamily="18" charset="0"/>
              </a:rPr>
              <a:t>cornerstone</a:t>
            </a:r>
            <a:r>
              <a:rPr lang="en-US" altLang="en-US" sz="2800">
                <a:cs typeface="Times New Roman" pitchFamily="18" charset="0"/>
              </a:rPr>
              <a:t> for a sure </a:t>
            </a:r>
            <a:r>
              <a:rPr lang="en-US" altLang="en-US" sz="2800" b="1">
                <a:cs typeface="Times New Roman" pitchFamily="18" charset="0"/>
              </a:rPr>
              <a:t>foundation</a:t>
            </a:r>
            <a:r>
              <a:rPr lang="en-US" altLang="en-US" sz="2800">
                <a:cs typeface="Times New Roman" pitchFamily="18" charset="0"/>
              </a:rPr>
              <a:t>; the one who trusts will never be dismayed. </a:t>
            </a:r>
            <a:endParaRPr lang="en-US" altLang="en-US" sz="2800"/>
          </a:p>
        </p:txBody>
      </p:sp>
    </p:spTree>
    <p:custDataLst>
      <p:tags r:id="rId1"/>
    </p:custDataLst>
  </p:cSld>
  <p:clrMapOvr>
    <a:masterClrMapping/>
  </p:clrMapOvr>
  <p:transition advTm="412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67"/>
                                        </p:tgtEl>
                                        <p:attrNameLst>
                                          <p:attrName>style.visibility</p:attrName>
                                        </p:attrNameLst>
                                      </p:cBhvr>
                                      <p:to>
                                        <p:strVal val="visible"/>
                                      </p:to>
                                    </p:set>
                                    <p:animEffect transition="in" filter="checkerboard(across)">
                                      <p:cBhvr>
                                        <p:cTn id="7" dur="500"/>
                                        <p:tgtEl>
                                          <p:spTgt spid="139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ltLang="en-US"/>
              <a:t>Jesus as Fulfillment</a:t>
            </a:r>
          </a:p>
        </p:txBody>
      </p:sp>
      <p:sp>
        <p:nvSpPr>
          <p:cNvPr id="140291" name="Text Box 3"/>
          <p:cNvSpPr txBox="1">
            <a:spLocks noChangeArrowheads="1"/>
          </p:cNvSpPr>
          <p:nvPr/>
        </p:nvSpPr>
        <p:spPr bwMode="auto">
          <a:xfrm>
            <a:off x="990600" y="2590800"/>
            <a:ext cx="70866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John 2:18 Then the Jews demanded of him, </a:t>
            </a:r>
            <a:r>
              <a:rPr lang="en-US" altLang="en-US">
                <a:cs typeface="Tahoma" pitchFamily="34" charset="0"/>
              </a:rPr>
              <a:t>"</a:t>
            </a:r>
            <a:r>
              <a:rPr lang="en-US" altLang="en-US"/>
              <a:t>What miraculous sign can you show us to prove your authority to do all this?</a:t>
            </a:r>
            <a:r>
              <a:rPr lang="en-US" altLang="en-US">
                <a:cs typeface="Tahoma" pitchFamily="34" charset="0"/>
              </a:rPr>
              <a:t>"</a:t>
            </a:r>
            <a:r>
              <a:rPr lang="en-US" altLang="en-US"/>
              <a:t> 19 Jesus answered them, </a:t>
            </a:r>
            <a:r>
              <a:rPr lang="en-US" altLang="en-US">
                <a:cs typeface="Tahoma" pitchFamily="34" charset="0"/>
              </a:rPr>
              <a:t>"</a:t>
            </a:r>
            <a:r>
              <a:rPr lang="en-US" altLang="en-US"/>
              <a:t>Destroy this </a:t>
            </a:r>
            <a:r>
              <a:rPr lang="en-US" altLang="en-US" b="1"/>
              <a:t>temple</a:t>
            </a:r>
            <a:r>
              <a:rPr lang="en-US" altLang="en-US"/>
              <a:t>, and I will raise it in three days</a:t>
            </a:r>
            <a:r>
              <a:rPr lang="en-US" altLang="en-US">
                <a:cs typeface="Tahoma" pitchFamily="34" charset="0"/>
              </a:rPr>
              <a:t>"</a:t>
            </a:r>
            <a:r>
              <a:rPr lang="en-US" altLang="en-US"/>
              <a:t> …  21 But the temple he had spoken of was his body.</a:t>
            </a:r>
          </a:p>
        </p:txBody>
      </p:sp>
    </p:spTree>
    <p:custDataLst>
      <p:tags r:id="rId1"/>
    </p:custDataLst>
  </p:cSld>
  <p:clrMapOvr>
    <a:masterClrMapping/>
  </p:clrMapOvr>
  <p:transition advTm="3807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0291"/>
                                        </p:tgtEl>
                                        <p:attrNameLst>
                                          <p:attrName>style.visibility</p:attrName>
                                        </p:attrNameLst>
                                      </p:cBhvr>
                                      <p:to>
                                        <p:strVal val="visible"/>
                                      </p:to>
                                    </p:set>
                                    <p:animEffect transition="in" filter="checkerboard(across)">
                                      <p:cBhvr>
                                        <p:cTn id="7" dur="500"/>
                                        <p:tgtEl>
                                          <p:spTgt spid="140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altLang="en-US"/>
              <a:t>Jesus as Fulfillment</a:t>
            </a:r>
          </a:p>
        </p:txBody>
      </p:sp>
      <p:sp>
        <p:nvSpPr>
          <p:cNvPr id="141315" name="Text Box 3"/>
          <p:cNvSpPr txBox="1">
            <a:spLocks noChangeArrowheads="1"/>
          </p:cNvSpPr>
          <p:nvPr/>
        </p:nvSpPr>
        <p:spPr bwMode="auto">
          <a:xfrm>
            <a:off x="990600" y="2209800"/>
            <a:ext cx="71628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1 Cor 3:10 </a:t>
            </a:r>
            <a:r>
              <a:rPr lang="en-US" altLang="en-US">
                <a:cs typeface="Times New Roman" pitchFamily="18" charset="0"/>
              </a:rPr>
              <a:t>By the grace God has given me, I laid a </a:t>
            </a:r>
            <a:r>
              <a:rPr lang="en-US" altLang="en-US" b="1">
                <a:cs typeface="Times New Roman" pitchFamily="18" charset="0"/>
              </a:rPr>
              <a:t>foundation</a:t>
            </a:r>
            <a:r>
              <a:rPr lang="en-US" altLang="en-US">
                <a:cs typeface="Times New Roman" pitchFamily="18" charset="0"/>
              </a:rPr>
              <a:t> as an expert builder, and someone else is building on it. But each one should be careful how he builds.  11 For no one can lay any </a:t>
            </a:r>
            <a:r>
              <a:rPr lang="en-US" altLang="en-US" b="1">
                <a:cs typeface="Times New Roman" pitchFamily="18" charset="0"/>
              </a:rPr>
              <a:t>foundation</a:t>
            </a:r>
            <a:r>
              <a:rPr lang="en-US" altLang="en-US">
                <a:cs typeface="Times New Roman" pitchFamily="18" charset="0"/>
              </a:rPr>
              <a:t> other than the one already laid, which is Jesus Christ.  12 If any man builds on this </a:t>
            </a:r>
            <a:r>
              <a:rPr lang="en-US" altLang="en-US" b="1">
                <a:cs typeface="Times New Roman" pitchFamily="18" charset="0"/>
              </a:rPr>
              <a:t>foundation</a:t>
            </a:r>
            <a:r>
              <a:rPr lang="en-US" altLang="en-US">
                <a:cs typeface="Times New Roman" pitchFamily="18" charset="0"/>
              </a:rPr>
              <a:t> using gold, silver, costly </a:t>
            </a:r>
            <a:r>
              <a:rPr lang="en-US" altLang="en-US" b="1">
                <a:cs typeface="Times New Roman" pitchFamily="18" charset="0"/>
              </a:rPr>
              <a:t>stones</a:t>
            </a:r>
            <a:r>
              <a:rPr lang="en-US" altLang="en-US">
                <a:cs typeface="Times New Roman" pitchFamily="18" charset="0"/>
              </a:rPr>
              <a:t>, wood, hay or straw,  13 his work will be shown for what it is, because the Day will bring it to light. It will be revealed with fire, and the fire will test the quality of each man</a:t>
            </a:r>
            <a:r>
              <a:rPr lang="en-US" altLang="en-US">
                <a:latin typeface="WP TypographicSymbols" pitchFamily="2" charset="0"/>
                <a:cs typeface="Times New Roman" pitchFamily="18" charset="0"/>
              </a:rPr>
              <a:t>=</a:t>
            </a:r>
            <a:r>
              <a:rPr lang="en-US" altLang="en-US">
                <a:cs typeface="Times New Roman" pitchFamily="18" charset="0"/>
              </a:rPr>
              <a:t>s work.</a:t>
            </a:r>
            <a:endParaRPr lang="en-US" altLang="en-US"/>
          </a:p>
        </p:txBody>
      </p:sp>
    </p:spTree>
    <p:custDataLst>
      <p:tags r:id="rId1"/>
    </p:custDataLst>
  </p:cSld>
  <p:clrMapOvr>
    <a:masterClrMapping/>
  </p:clrMapOvr>
  <p:transition advTm="3339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1315"/>
                                        </p:tgtEl>
                                        <p:attrNameLst>
                                          <p:attrName>style.visibility</p:attrName>
                                        </p:attrNameLst>
                                      </p:cBhvr>
                                      <p:to>
                                        <p:strVal val="visible"/>
                                      </p:to>
                                    </p:set>
                                    <p:animEffect transition="in" filter="checkerboard(across)">
                                      <p:cBhvr>
                                        <p:cTn id="7" dur="500"/>
                                        <p:tgtEl>
                                          <p:spTgt spid="141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altLang="en-US"/>
              <a:t>Jesus as Fulfillment</a:t>
            </a:r>
          </a:p>
        </p:txBody>
      </p:sp>
      <p:sp>
        <p:nvSpPr>
          <p:cNvPr id="142339" name="Text Box 3"/>
          <p:cNvSpPr txBox="1">
            <a:spLocks noChangeArrowheads="1"/>
          </p:cNvSpPr>
          <p:nvPr/>
        </p:nvSpPr>
        <p:spPr bwMode="auto">
          <a:xfrm>
            <a:off x="762000" y="2438400"/>
            <a:ext cx="73914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Eph 2:19 </a:t>
            </a:r>
            <a:r>
              <a:rPr lang="en-US" altLang="en-US">
                <a:cs typeface="Times New Roman" pitchFamily="18" charset="0"/>
              </a:rPr>
              <a:t>Consequently, you are no longer foreigners and aliens, but fellow citizens with God</a:t>
            </a:r>
            <a:r>
              <a:rPr lang="en-US" altLang="en-US">
                <a:latin typeface="Arial" charset="0"/>
                <a:cs typeface="Arial" charset="0"/>
              </a:rPr>
              <a:t>'</a:t>
            </a:r>
            <a:r>
              <a:rPr lang="en-US" altLang="en-US">
                <a:cs typeface="Times New Roman" pitchFamily="18" charset="0"/>
              </a:rPr>
              <a:t>s people and members of God</a:t>
            </a:r>
            <a:r>
              <a:rPr lang="en-US" altLang="en-US">
                <a:latin typeface="WP TypographicSymbols" pitchFamily="2" charset="0"/>
                <a:cs typeface="Times New Roman" pitchFamily="18" charset="0"/>
              </a:rPr>
              <a:t>=</a:t>
            </a:r>
            <a:r>
              <a:rPr lang="en-US" altLang="en-US">
                <a:cs typeface="Times New Roman" pitchFamily="18" charset="0"/>
              </a:rPr>
              <a:t>s household,  20 built on the </a:t>
            </a:r>
            <a:r>
              <a:rPr lang="en-US" altLang="en-US" b="1">
                <a:cs typeface="Times New Roman" pitchFamily="18" charset="0"/>
              </a:rPr>
              <a:t>foundation</a:t>
            </a:r>
            <a:r>
              <a:rPr lang="en-US" altLang="en-US">
                <a:cs typeface="Times New Roman" pitchFamily="18" charset="0"/>
              </a:rPr>
              <a:t> of the apostles and prophets, with Christ Jesus himself as the chief </a:t>
            </a:r>
            <a:r>
              <a:rPr lang="en-US" altLang="en-US" b="1">
                <a:cs typeface="Times New Roman" pitchFamily="18" charset="0"/>
              </a:rPr>
              <a:t>cornerstone</a:t>
            </a:r>
            <a:r>
              <a:rPr lang="en-US" altLang="en-US">
                <a:cs typeface="Times New Roman" pitchFamily="18" charset="0"/>
              </a:rPr>
              <a:t>.  21 In him the whole building is joined together and rises to become a holy temple in the Lord.  22 And in him you too are being built together to become a dwelling in which God lives by his Spirit. </a:t>
            </a:r>
            <a:endParaRPr lang="en-US" altLang="en-US"/>
          </a:p>
        </p:txBody>
      </p:sp>
    </p:spTree>
    <p:custDataLst>
      <p:tags r:id="rId1"/>
    </p:custDataLst>
  </p:cSld>
  <p:clrMapOvr>
    <a:masterClrMapping/>
  </p:clrMapOvr>
  <p:transition advTm="671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2339"/>
                                        </p:tgtEl>
                                        <p:attrNameLst>
                                          <p:attrName>style.visibility</p:attrName>
                                        </p:attrNameLst>
                                      </p:cBhvr>
                                      <p:to>
                                        <p:strVal val="visible"/>
                                      </p:to>
                                    </p:set>
                                    <p:animEffect transition="in" filter="checkerboard(across)">
                                      <p:cBhvr>
                                        <p:cTn id="7" dur="500"/>
                                        <p:tgtEl>
                                          <p:spTgt spid="142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p:txBody>
          <a:bodyPr/>
          <a:lstStyle/>
          <a:p>
            <a:r>
              <a:rPr lang="en-US" altLang="en-US"/>
              <a:t>The End</a:t>
            </a:r>
          </a:p>
        </p:txBody>
      </p:sp>
      <p:sp>
        <p:nvSpPr>
          <p:cNvPr id="145411" name="Rectangle 3"/>
          <p:cNvSpPr>
            <a:spLocks noGrp="1" noChangeArrowheads="1"/>
          </p:cNvSpPr>
          <p:nvPr>
            <p:ph type="subTitle" idx="1"/>
          </p:nvPr>
        </p:nvSpPr>
        <p:spPr/>
        <p:txBody>
          <a:bodyPr/>
          <a:lstStyle/>
          <a:p>
            <a:r>
              <a:rPr lang="en-US" altLang="en-US">
                <a:cs typeface="Tahoma" pitchFamily="34" charset="0"/>
              </a:rPr>
              <a:t>"</a:t>
            </a:r>
            <a:r>
              <a:rPr lang="en-US" altLang="en-US"/>
              <a:t>Jesus Christ is the chief cornerstone.</a:t>
            </a:r>
            <a:r>
              <a:rPr lang="en-US" altLang="en-US">
                <a:cs typeface="Tahoma" pitchFamily="34" charset="0"/>
              </a:rPr>
              <a:t>"</a:t>
            </a:r>
          </a:p>
        </p:txBody>
      </p:sp>
    </p:spTree>
    <p:custDataLst>
      <p:tags r:id="rId1"/>
    </p:custDataLst>
  </p:cSld>
  <p:clrMapOvr>
    <a:masterClrMapping/>
  </p:clrMapOvr>
  <p:transition advTm="147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5410"/>
                                        </p:tgtEl>
                                        <p:attrNameLst>
                                          <p:attrName>style.visibility</p:attrName>
                                        </p:attrNameLst>
                                      </p:cBhvr>
                                      <p:to>
                                        <p:strVal val="visible"/>
                                      </p:to>
                                    </p:set>
                                    <p:anim calcmode="lin" valueType="num">
                                      <p:cBhvr>
                                        <p:cTn id="7" dur="500" fill="hold"/>
                                        <p:tgtEl>
                                          <p:spTgt spid="145410"/>
                                        </p:tgtEl>
                                        <p:attrNameLst>
                                          <p:attrName>ppt_w</p:attrName>
                                        </p:attrNameLst>
                                      </p:cBhvr>
                                      <p:tavLst>
                                        <p:tav tm="0">
                                          <p:val>
                                            <p:fltVal val="0"/>
                                          </p:val>
                                        </p:tav>
                                        <p:tav tm="100000">
                                          <p:val>
                                            <p:strVal val="#ppt_w"/>
                                          </p:val>
                                        </p:tav>
                                      </p:tavLst>
                                    </p:anim>
                                    <p:anim calcmode="lin" valueType="num">
                                      <p:cBhvr>
                                        <p:cTn id="8" dur="500" fill="hold"/>
                                        <p:tgtEl>
                                          <p:spTgt spid="14541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5411">
                                            <p:txEl>
                                              <p:pRg st="0" end="0"/>
                                            </p:txEl>
                                          </p:spTgt>
                                        </p:tgtEl>
                                        <p:attrNameLst>
                                          <p:attrName>style.visibility</p:attrName>
                                        </p:attrNameLst>
                                      </p:cBhvr>
                                      <p:to>
                                        <p:strVal val="visible"/>
                                      </p:to>
                                    </p:set>
                                    <p:anim calcmode="lin" valueType="num">
                                      <p:cBhvr additive="base">
                                        <p:cTn id="13" dur="500" fill="hold"/>
                                        <p:tgtEl>
                                          <p:spTgt spid="1454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54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autoUpdateAnimBg="0"/>
      <p:bldP spid="145411"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ltLang="en-US"/>
              <a:t>The Covenant Theme</a:t>
            </a:r>
          </a:p>
        </p:txBody>
      </p:sp>
      <p:sp>
        <p:nvSpPr>
          <p:cNvPr id="99331" name="Rectangle 3"/>
          <p:cNvSpPr>
            <a:spLocks noGrp="1" noChangeArrowheads="1"/>
          </p:cNvSpPr>
          <p:nvPr>
            <p:ph type="body" idx="1"/>
          </p:nvPr>
        </p:nvSpPr>
        <p:spPr/>
        <p:txBody>
          <a:bodyPr/>
          <a:lstStyle/>
          <a:p>
            <a:r>
              <a:rPr lang="en-US" altLang="en-US"/>
              <a:t>Noah</a:t>
            </a:r>
          </a:p>
          <a:p>
            <a:r>
              <a:rPr lang="en-US" altLang="en-US"/>
              <a:t>Abraham</a:t>
            </a:r>
          </a:p>
          <a:p>
            <a:r>
              <a:rPr lang="en-US" altLang="en-US"/>
              <a:t>Types of covenants</a:t>
            </a:r>
          </a:p>
          <a:p>
            <a:r>
              <a:rPr lang="en-US" altLang="en-US"/>
              <a:t>Sinai Covenant</a:t>
            </a:r>
          </a:p>
        </p:txBody>
      </p:sp>
    </p:spTree>
    <p:custDataLst>
      <p:tags r:id="rId1"/>
    </p:custDataLst>
  </p:cSld>
  <p:clrMapOvr>
    <a:masterClrMapping/>
  </p:clrMapOvr>
  <p:transition advTm="118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additive="base">
                                        <p:cTn id="7" dur="500" fill="hold"/>
                                        <p:tgtEl>
                                          <p:spTgt spid="993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93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9331">
                                            <p:txEl>
                                              <p:pRg st="1" end="1"/>
                                            </p:txEl>
                                          </p:spTgt>
                                        </p:tgtEl>
                                        <p:attrNameLst>
                                          <p:attrName>style.visibility</p:attrName>
                                        </p:attrNameLst>
                                      </p:cBhvr>
                                      <p:to>
                                        <p:strVal val="visible"/>
                                      </p:to>
                                    </p:set>
                                    <p:anim calcmode="lin" valueType="num">
                                      <p:cBhvr additive="base">
                                        <p:cTn id="13" dur="500" fill="hold"/>
                                        <p:tgtEl>
                                          <p:spTgt spid="993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93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9331">
                                            <p:txEl>
                                              <p:pRg st="2" end="2"/>
                                            </p:txEl>
                                          </p:spTgt>
                                        </p:tgtEl>
                                        <p:attrNameLst>
                                          <p:attrName>style.visibility</p:attrName>
                                        </p:attrNameLst>
                                      </p:cBhvr>
                                      <p:to>
                                        <p:strVal val="visible"/>
                                      </p:to>
                                    </p:set>
                                    <p:anim calcmode="lin" valueType="num">
                                      <p:cBhvr additive="base">
                                        <p:cTn id="19" dur="500" fill="hold"/>
                                        <p:tgtEl>
                                          <p:spTgt spid="993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93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9331">
                                            <p:txEl>
                                              <p:pRg st="3" end="3"/>
                                            </p:txEl>
                                          </p:spTgt>
                                        </p:tgtEl>
                                        <p:attrNameLst>
                                          <p:attrName>style.visibility</p:attrName>
                                        </p:attrNameLst>
                                      </p:cBhvr>
                                      <p:to>
                                        <p:strVal val="visible"/>
                                      </p:to>
                                    </p:set>
                                    <p:anim calcmode="lin" valueType="num">
                                      <p:cBhvr additive="base">
                                        <p:cTn id="25" dur="500" fill="hold"/>
                                        <p:tgtEl>
                                          <p:spTgt spid="993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933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tLang="en-US"/>
              <a:t>The Covenant w/ Noah</a:t>
            </a:r>
          </a:p>
        </p:txBody>
      </p:sp>
      <p:sp>
        <p:nvSpPr>
          <p:cNvPr id="100355" name="Text Box 3"/>
          <p:cNvSpPr txBox="1">
            <a:spLocks noChangeArrowheads="1"/>
          </p:cNvSpPr>
          <p:nvPr/>
        </p:nvSpPr>
        <p:spPr bwMode="auto">
          <a:xfrm>
            <a:off x="838200" y="2667000"/>
            <a:ext cx="7620000"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Gen 6:18 But I will establish my </a:t>
            </a:r>
            <a:r>
              <a:rPr lang="en-US" altLang="en-US" b="1">
                <a:cs typeface="Times New Roman" pitchFamily="18" charset="0"/>
              </a:rPr>
              <a:t>covenant</a:t>
            </a:r>
            <a:r>
              <a:rPr lang="en-US" altLang="en-US">
                <a:cs typeface="Times New Roman" pitchFamily="18" charset="0"/>
              </a:rPr>
              <a:t> with you, and you will enter the ark</a:t>
            </a:r>
            <a:r>
              <a:rPr lang="en-US" altLang="en-US">
                <a:latin typeface="WP TypographicSymbols" pitchFamily="2" charset="0"/>
                <a:cs typeface="Times New Roman" pitchFamily="18" charset="0"/>
              </a:rPr>
              <a:t>C</a:t>
            </a:r>
            <a:r>
              <a:rPr lang="en-US" altLang="en-US">
                <a:cs typeface="Times New Roman" pitchFamily="18" charset="0"/>
              </a:rPr>
              <a:t>you and your sons and your wife and your sons</a:t>
            </a:r>
            <a:r>
              <a:rPr lang="en-US" altLang="en-US">
                <a:latin typeface="Arial" charset="0"/>
                <a:cs typeface="Arial" charset="0"/>
              </a:rPr>
              <a:t>'</a:t>
            </a:r>
            <a:r>
              <a:rPr lang="en-US" altLang="en-US">
                <a:cs typeface="Times New Roman" pitchFamily="18" charset="0"/>
              </a:rPr>
              <a:t> wives with you. </a:t>
            </a:r>
          </a:p>
          <a:p>
            <a:pPr>
              <a:spcBef>
                <a:spcPct val="50000"/>
              </a:spcBef>
            </a:pPr>
            <a:r>
              <a:rPr lang="en-US" altLang="en-US">
                <a:cs typeface="Times New Roman" pitchFamily="18" charset="0"/>
              </a:rPr>
              <a:t>Gen 9:9 I now establish my </a:t>
            </a:r>
            <a:r>
              <a:rPr lang="en-US" altLang="en-US" b="1">
                <a:cs typeface="Times New Roman" pitchFamily="18" charset="0"/>
              </a:rPr>
              <a:t>covenant</a:t>
            </a:r>
            <a:r>
              <a:rPr lang="en-US" altLang="en-US">
                <a:cs typeface="Times New Roman" pitchFamily="18" charset="0"/>
              </a:rPr>
              <a:t> with you and with your descendants after you  10 and with every living creature that was with you</a:t>
            </a:r>
            <a:r>
              <a:rPr lang="en-US" altLang="en-US">
                <a:latin typeface="WP TypographicSymbols" pitchFamily="2" charset="0"/>
                <a:cs typeface="Times New Roman" pitchFamily="18" charset="0"/>
              </a:rPr>
              <a:t>C</a:t>
            </a:r>
            <a:r>
              <a:rPr lang="en-US" altLang="en-US">
                <a:cs typeface="Times New Roman" pitchFamily="18" charset="0"/>
              </a:rPr>
              <a:t>the birds, the livestock and all the wild animals, all those that came out of the ark with you</a:t>
            </a:r>
            <a:r>
              <a:rPr lang="en-US" altLang="en-US">
                <a:latin typeface="WP TypographicSymbols" pitchFamily="2" charset="0"/>
                <a:cs typeface="Times New Roman" pitchFamily="18" charset="0"/>
              </a:rPr>
              <a:t>C</a:t>
            </a:r>
            <a:r>
              <a:rPr lang="en-US" altLang="en-US">
                <a:cs typeface="Times New Roman" pitchFamily="18" charset="0"/>
              </a:rPr>
              <a:t>every living creature on earth.  </a:t>
            </a:r>
            <a:endParaRPr lang="en-US" altLang="en-US"/>
          </a:p>
        </p:txBody>
      </p:sp>
    </p:spTree>
    <p:custDataLst>
      <p:tags r:id="rId1"/>
    </p:custDataLst>
  </p:cSld>
  <p:clrMapOvr>
    <a:masterClrMapping/>
  </p:clrMapOvr>
  <p:transition advTm="4193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checkerboard(across)">
                                      <p:cBhvr>
                                        <p:cTn id="7" dur="500"/>
                                        <p:tgtEl>
                                          <p:spTgt spid="100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en-US"/>
              <a:t>The Covenant w/ Noah</a:t>
            </a:r>
          </a:p>
        </p:txBody>
      </p:sp>
      <p:sp>
        <p:nvSpPr>
          <p:cNvPr id="101379" name="Text Box 3"/>
          <p:cNvSpPr txBox="1">
            <a:spLocks noChangeArrowheads="1"/>
          </p:cNvSpPr>
          <p:nvPr/>
        </p:nvSpPr>
        <p:spPr bwMode="auto">
          <a:xfrm>
            <a:off x="914400" y="2362200"/>
            <a:ext cx="47244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Gen 9:12 And God said, This is the sign of the </a:t>
            </a:r>
            <a:r>
              <a:rPr lang="en-US" altLang="en-US" b="1">
                <a:cs typeface="Times New Roman" pitchFamily="18" charset="0"/>
              </a:rPr>
              <a:t>covenant</a:t>
            </a:r>
            <a:r>
              <a:rPr lang="en-US" altLang="en-US">
                <a:cs typeface="Times New Roman" pitchFamily="18" charset="0"/>
              </a:rPr>
              <a:t> I am making between me and you and every living creature with you, a </a:t>
            </a:r>
            <a:r>
              <a:rPr lang="en-US" altLang="en-US" b="1">
                <a:cs typeface="Times New Roman" pitchFamily="18" charset="0"/>
              </a:rPr>
              <a:t>covenant</a:t>
            </a:r>
            <a:r>
              <a:rPr lang="en-US" altLang="en-US">
                <a:cs typeface="Times New Roman" pitchFamily="18" charset="0"/>
              </a:rPr>
              <a:t> for all generations to come:  13 I have set my rainbow in the clouds, and it will be the sign of the </a:t>
            </a:r>
            <a:r>
              <a:rPr lang="en-US" altLang="en-US" b="1">
                <a:cs typeface="Times New Roman" pitchFamily="18" charset="0"/>
              </a:rPr>
              <a:t>covenant</a:t>
            </a:r>
            <a:r>
              <a:rPr lang="en-US" altLang="en-US">
                <a:cs typeface="Times New Roman" pitchFamily="18" charset="0"/>
              </a:rPr>
              <a:t> between me and the earth. </a:t>
            </a:r>
          </a:p>
        </p:txBody>
      </p:sp>
      <p:pic>
        <p:nvPicPr>
          <p:cNvPr id="101380" name="Picture 4" descr="MCj035364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209800"/>
            <a:ext cx="2778125" cy="22669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672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1379"/>
                                        </p:tgtEl>
                                        <p:attrNameLst>
                                          <p:attrName>style.visibility</p:attrName>
                                        </p:attrNameLst>
                                      </p:cBhvr>
                                      <p:to>
                                        <p:strVal val="visible"/>
                                      </p:to>
                                    </p:set>
                                    <p:animEffect transition="in" filter="checkerboard(across)">
                                      <p:cBhvr>
                                        <p:cTn id="7" dur="500"/>
                                        <p:tgtEl>
                                          <p:spTgt spid="101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a:t>The Covenant w/ Abraham</a:t>
            </a:r>
          </a:p>
        </p:txBody>
      </p:sp>
      <p:sp>
        <p:nvSpPr>
          <p:cNvPr id="103427" name="Text Box 3"/>
          <p:cNvSpPr txBox="1">
            <a:spLocks noChangeArrowheads="1"/>
          </p:cNvSpPr>
          <p:nvPr/>
        </p:nvSpPr>
        <p:spPr bwMode="auto">
          <a:xfrm>
            <a:off x="914400" y="2514600"/>
            <a:ext cx="42672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cs typeface="Times New Roman" pitchFamily="18" charset="0"/>
              </a:rPr>
              <a:t>Gen 15:18 On that day the LORD made a </a:t>
            </a:r>
            <a:r>
              <a:rPr lang="en-US" altLang="en-US" b="1">
                <a:cs typeface="Times New Roman" pitchFamily="18" charset="0"/>
              </a:rPr>
              <a:t>covenant</a:t>
            </a:r>
            <a:r>
              <a:rPr lang="en-US" altLang="en-US">
                <a:cs typeface="Times New Roman" pitchFamily="18" charset="0"/>
              </a:rPr>
              <a:t> with Abram and said, To your descendants I give this land, from the river of Egypt to the great river, the Euphrates</a:t>
            </a:r>
            <a:r>
              <a:rPr lang="en-US" altLang="en-US">
                <a:latin typeface="WP TypographicSymbols" pitchFamily="2" charset="0"/>
                <a:cs typeface="Times New Roman" pitchFamily="18" charset="0"/>
              </a:rPr>
              <a:t>C</a:t>
            </a:r>
            <a:r>
              <a:rPr lang="en-US" altLang="en-US">
                <a:cs typeface="Times New Roman" pitchFamily="18" charset="0"/>
              </a:rPr>
              <a:t>  19 the land of the Kenites, Kenizzites, Kadmonites,  20 Hittites, Perizzites, Rephaites …</a:t>
            </a:r>
            <a:endParaRPr lang="en-US" altLang="en-US"/>
          </a:p>
        </p:txBody>
      </p:sp>
      <p:pic>
        <p:nvPicPr>
          <p:cNvPr id="103428" name="Picture 4" descr="Abraham2"/>
          <p:cNvPicPr>
            <a:picLocks noChangeAspect="1" noChangeArrowheads="1"/>
          </p:cNvPicPr>
          <p:nvPr/>
        </p:nvPicPr>
        <p:blipFill>
          <a:blip r:embed="rId3">
            <a:lum bright="12000"/>
            <a:extLst>
              <a:ext uri="{28A0092B-C50C-407E-A947-70E740481C1C}">
                <a14:useLocalDpi xmlns:a14="http://schemas.microsoft.com/office/drawing/2010/main" val="0"/>
              </a:ext>
            </a:extLst>
          </a:blip>
          <a:srcRect l="16290"/>
          <a:stretch>
            <a:fillRect/>
          </a:stretch>
        </p:blipFill>
        <p:spPr bwMode="auto">
          <a:xfrm>
            <a:off x="5334000" y="2209800"/>
            <a:ext cx="3524250" cy="31765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27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3427"/>
                                        </p:tgtEl>
                                        <p:attrNameLst>
                                          <p:attrName>style.visibility</p:attrName>
                                        </p:attrNameLst>
                                      </p:cBhvr>
                                      <p:to>
                                        <p:strVal val="visible"/>
                                      </p:to>
                                    </p:set>
                                    <p:animEffect transition="in" filter="checkerboard(across)">
                                      <p:cBhvr>
                                        <p:cTn id="7" dur="500"/>
                                        <p:tgtEl>
                                          <p:spTgt spid="103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ltLang="en-US"/>
              <a:t>The Covenant w/ Abraham</a:t>
            </a:r>
          </a:p>
        </p:txBody>
      </p:sp>
      <p:sp>
        <p:nvSpPr>
          <p:cNvPr id="104451" name="Text Box 3"/>
          <p:cNvSpPr txBox="1">
            <a:spLocks noChangeArrowheads="1"/>
          </p:cNvSpPr>
          <p:nvPr/>
        </p:nvSpPr>
        <p:spPr bwMode="auto">
          <a:xfrm>
            <a:off x="914400" y="2590800"/>
            <a:ext cx="75438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Gen 15:10 Abram brought all these [animals] to him, cut them in two and arranged the halves opposite each other … 17 When the sun had set and darkness had fallen, a smoking firepot with a blazing torch appeared and passed between the pieces.</a:t>
            </a:r>
          </a:p>
        </p:txBody>
      </p:sp>
      <p:sp>
        <p:nvSpPr>
          <p:cNvPr id="104452" name="Text Box 4"/>
          <p:cNvSpPr txBox="1">
            <a:spLocks noChangeArrowheads="1"/>
          </p:cNvSpPr>
          <p:nvPr/>
        </p:nvSpPr>
        <p:spPr bwMode="auto">
          <a:xfrm>
            <a:off x="990600" y="4876800"/>
            <a:ext cx="7315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Jer 34:18 The men who have violated my covenant … I will treat like the calf they cut in two and then walked between its pieces…</a:t>
            </a:r>
          </a:p>
        </p:txBody>
      </p:sp>
    </p:spTree>
    <p:custDataLst>
      <p:tags r:id="rId1"/>
    </p:custDataLst>
  </p:cSld>
  <p:clrMapOvr>
    <a:masterClrMapping/>
  </p:clrMapOvr>
  <p:transition advTm="1236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checkerboard(across)">
                                      <p:cBhvr>
                                        <p:cTn id="7" dur="500"/>
                                        <p:tgtEl>
                                          <p:spTgt spid="1044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4452"/>
                                        </p:tgtEl>
                                        <p:attrNameLst>
                                          <p:attrName>style.visibility</p:attrName>
                                        </p:attrNameLst>
                                      </p:cBhvr>
                                      <p:to>
                                        <p:strVal val="visible"/>
                                      </p:to>
                                    </p:set>
                                    <p:animEffect transition="in" filter="checkerboard(across)">
                                      <p:cBhvr>
                                        <p:cTn id="12" dur="500"/>
                                        <p:tgtEl>
                                          <p:spTgt spid="10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utoUpdateAnimBg="0"/>
      <p:bldP spid="104452"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7.1|0.9|1.5"/>
</p:tagLst>
</file>

<file path=ppt/tags/tag10.xml><?xml version="1.0" encoding="utf-8"?>
<p:tagLst xmlns:a="http://schemas.openxmlformats.org/drawingml/2006/main" xmlns:r="http://schemas.openxmlformats.org/officeDocument/2006/relationships" xmlns:p="http://schemas.openxmlformats.org/presentationml/2006/main">
  <p:tag name="TIMING" val="|0.9|5.5|5.5|9.6|4.1|6"/>
</p:tagLst>
</file>

<file path=ppt/tags/tag11.xml><?xml version="1.0" encoding="utf-8"?>
<p:tagLst xmlns:a="http://schemas.openxmlformats.org/drawingml/2006/main" xmlns:r="http://schemas.openxmlformats.org/officeDocument/2006/relationships" xmlns:p="http://schemas.openxmlformats.org/presentationml/2006/main">
  <p:tag name="TIMING" val="|6.7|1.2|17|6.8"/>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3.3|5|3.1|5.3|1.3|4.5"/>
</p:tagLst>
</file>

<file path=ppt/tags/tag14.xml><?xml version="1.0" encoding="utf-8"?>
<p:tagLst xmlns:a="http://schemas.openxmlformats.org/drawingml/2006/main" xmlns:r="http://schemas.openxmlformats.org/officeDocument/2006/relationships" xmlns:p="http://schemas.openxmlformats.org/presentationml/2006/main">
  <p:tag name="TIMING" val="|6.1|11.9|5.6|4.3|7|6.5"/>
</p:tagLst>
</file>

<file path=ppt/tags/tag15.xml><?xml version="1.0" encoding="utf-8"?>
<p:tagLst xmlns:a="http://schemas.openxmlformats.org/drawingml/2006/main" xmlns:r="http://schemas.openxmlformats.org/officeDocument/2006/relationships" xmlns:p="http://schemas.openxmlformats.org/presentationml/2006/main">
  <p:tag name="TIMING" val="|4.8"/>
</p:tagLst>
</file>

<file path=ppt/tags/tag16.xml><?xml version="1.0" encoding="utf-8"?>
<p:tagLst xmlns:a="http://schemas.openxmlformats.org/drawingml/2006/main" xmlns:r="http://schemas.openxmlformats.org/officeDocument/2006/relationships" xmlns:p="http://schemas.openxmlformats.org/presentationml/2006/main">
  <p:tag name="TIMING" val="|0.9"/>
</p:tagLst>
</file>

<file path=ppt/tags/tag17.xml><?xml version="1.0" encoding="utf-8"?>
<p:tagLst xmlns:a="http://schemas.openxmlformats.org/drawingml/2006/main" xmlns:r="http://schemas.openxmlformats.org/officeDocument/2006/relationships" xmlns:p="http://schemas.openxmlformats.org/presentationml/2006/main">
  <p:tag name="TIMING" val="|1.3"/>
</p:tagLst>
</file>

<file path=ppt/tags/tag18.xml><?xml version="1.0" encoding="utf-8"?>
<p:tagLst xmlns:a="http://schemas.openxmlformats.org/drawingml/2006/main" xmlns:r="http://schemas.openxmlformats.org/officeDocument/2006/relationships" xmlns:p="http://schemas.openxmlformats.org/presentationml/2006/main">
  <p:tag name="TIMING" val="|0.4"/>
</p:tagLst>
</file>

<file path=ppt/tags/tag19.xml><?xml version="1.0" encoding="utf-8"?>
<p:tagLst xmlns:a="http://schemas.openxmlformats.org/drawingml/2006/main" xmlns:r="http://schemas.openxmlformats.org/officeDocument/2006/relationships" xmlns:p="http://schemas.openxmlformats.org/presentationml/2006/main">
  <p:tag name="TIMING" val="|3"/>
</p:tagLst>
</file>

<file path=ppt/tags/tag2.xml><?xml version="1.0" encoding="utf-8"?>
<p:tagLst xmlns:a="http://schemas.openxmlformats.org/drawingml/2006/main" xmlns:r="http://schemas.openxmlformats.org/officeDocument/2006/relationships" xmlns:p="http://schemas.openxmlformats.org/presentationml/2006/main">
  <p:tag name="TIMING" val="|17.6|2|2.6|4.1|1.7|2.2"/>
</p:tagLst>
</file>

<file path=ppt/tags/tag20.xml><?xml version="1.0" encoding="utf-8"?>
<p:tagLst xmlns:a="http://schemas.openxmlformats.org/drawingml/2006/main" xmlns:r="http://schemas.openxmlformats.org/officeDocument/2006/relationships" xmlns:p="http://schemas.openxmlformats.org/presentationml/2006/main">
  <p:tag name="TIMING" val="|5"/>
</p:tagLst>
</file>

<file path=ppt/tags/tag21.xml><?xml version="1.0" encoding="utf-8"?>
<p:tagLst xmlns:a="http://schemas.openxmlformats.org/drawingml/2006/main" xmlns:r="http://schemas.openxmlformats.org/officeDocument/2006/relationships" xmlns:p="http://schemas.openxmlformats.org/presentationml/2006/main">
  <p:tag name="TIMING" val="|0.8"/>
</p:tagLst>
</file>

<file path=ppt/tags/tag22.xml><?xml version="1.0" encoding="utf-8"?>
<p:tagLst xmlns:a="http://schemas.openxmlformats.org/drawingml/2006/main" xmlns:r="http://schemas.openxmlformats.org/officeDocument/2006/relationships" xmlns:p="http://schemas.openxmlformats.org/presentationml/2006/main">
  <p:tag name="TIMING" val="|2.2|24.3"/>
</p:tagLst>
</file>

<file path=ppt/tags/tag23.xml><?xml version="1.0" encoding="utf-8"?>
<p:tagLst xmlns:a="http://schemas.openxmlformats.org/drawingml/2006/main" xmlns:r="http://schemas.openxmlformats.org/officeDocument/2006/relationships" xmlns:p="http://schemas.openxmlformats.org/presentationml/2006/main">
  <p:tag name="TIMING" val="|4.5"/>
</p:tagLst>
</file>

<file path=ppt/tags/tag24.xml><?xml version="1.0" encoding="utf-8"?>
<p:tagLst xmlns:a="http://schemas.openxmlformats.org/drawingml/2006/main" xmlns:r="http://schemas.openxmlformats.org/officeDocument/2006/relationships" xmlns:p="http://schemas.openxmlformats.org/presentationml/2006/main">
  <p:tag name="TIMING" val="|0.3"/>
</p:tagLst>
</file>

<file path=ppt/tags/tag25.xml><?xml version="1.0" encoding="utf-8"?>
<p:tagLst xmlns:a="http://schemas.openxmlformats.org/drawingml/2006/main" xmlns:r="http://schemas.openxmlformats.org/officeDocument/2006/relationships" xmlns:p="http://schemas.openxmlformats.org/presentationml/2006/main">
  <p:tag name="TIMING" val="|0.6"/>
</p:tagLst>
</file>

<file path=ppt/tags/tag26.xml><?xml version="1.0" encoding="utf-8"?>
<p:tagLst xmlns:a="http://schemas.openxmlformats.org/drawingml/2006/main" xmlns:r="http://schemas.openxmlformats.org/officeDocument/2006/relationships" xmlns:p="http://schemas.openxmlformats.org/presentationml/2006/main">
  <p:tag name="TIMING" val="|1.4|7|1.5"/>
</p:tagLst>
</file>

<file path=ppt/tags/tag27.xml><?xml version="1.0" encoding="utf-8"?>
<p:tagLst xmlns:a="http://schemas.openxmlformats.org/drawingml/2006/main" xmlns:r="http://schemas.openxmlformats.org/officeDocument/2006/relationships" xmlns:p="http://schemas.openxmlformats.org/presentationml/2006/main">
  <p:tag name="TIMING" val="|3.5|2.5|3.9"/>
</p:tagLst>
</file>

<file path=ppt/tags/tag28.xml><?xml version="1.0" encoding="utf-8"?>
<p:tagLst xmlns:a="http://schemas.openxmlformats.org/drawingml/2006/main" xmlns:r="http://schemas.openxmlformats.org/officeDocument/2006/relationships" xmlns:p="http://schemas.openxmlformats.org/presentationml/2006/main">
  <p:tag name="TIMING" val="|1.4"/>
</p:tagLst>
</file>

<file path=ppt/tags/tag29.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30.xml><?xml version="1.0" encoding="utf-8"?>
<p:tagLst xmlns:a="http://schemas.openxmlformats.org/drawingml/2006/main" xmlns:r="http://schemas.openxmlformats.org/officeDocument/2006/relationships" xmlns:p="http://schemas.openxmlformats.org/presentationml/2006/main">
  <p:tag name="TIMING" val="|2.2"/>
</p:tagLst>
</file>

<file path=ppt/tags/tag31.xml><?xml version="1.0" encoding="utf-8"?>
<p:tagLst xmlns:a="http://schemas.openxmlformats.org/drawingml/2006/main" xmlns:r="http://schemas.openxmlformats.org/officeDocument/2006/relationships" xmlns:p="http://schemas.openxmlformats.org/presentationml/2006/main">
  <p:tag name="TIMING" val="|1"/>
</p:tagLst>
</file>

<file path=ppt/tags/tag32.xml><?xml version="1.0" encoding="utf-8"?>
<p:tagLst xmlns:a="http://schemas.openxmlformats.org/drawingml/2006/main" xmlns:r="http://schemas.openxmlformats.org/officeDocument/2006/relationships" xmlns:p="http://schemas.openxmlformats.org/presentationml/2006/main">
  <p:tag name="TIMING" val="|0.3"/>
</p:tagLst>
</file>

<file path=ppt/tags/tag33.xml><?xml version="1.0" encoding="utf-8"?>
<p:tagLst xmlns:a="http://schemas.openxmlformats.org/drawingml/2006/main" xmlns:r="http://schemas.openxmlformats.org/officeDocument/2006/relationships" xmlns:p="http://schemas.openxmlformats.org/presentationml/2006/main">
  <p:tag name="TIMING" val="|7.6"/>
</p:tagLst>
</file>

<file path=ppt/tags/tag34.xml><?xml version="1.0" encoding="utf-8"?>
<p:tagLst xmlns:a="http://schemas.openxmlformats.org/drawingml/2006/main" xmlns:r="http://schemas.openxmlformats.org/officeDocument/2006/relationships" xmlns:p="http://schemas.openxmlformats.org/presentationml/2006/main">
  <p:tag name="TIMING" val="|1.1"/>
</p:tagLst>
</file>

<file path=ppt/tags/tag35.xml><?xml version="1.0" encoding="utf-8"?>
<p:tagLst xmlns:a="http://schemas.openxmlformats.org/drawingml/2006/main" xmlns:r="http://schemas.openxmlformats.org/officeDocument/2006/relationships" xmlns:p="http://schemas.openxmlformats.org/presentationml/2006/main">
  <p:tag name="TIMING" val="|0.3"/>
</p:tagLst>
</file>

<file path=ppt/tags/tag36.xml><?xml version="1.0" encoding="utf-8"?>
<p:tagLst xmlns:a="http://schemas.openxmlformats.org/drawingml/2006/main" xmlns:r="http://schemas.openxmlformats.org/officeDocument/2006/relationships" xmlns:p="http://schemas.openxmlformats.org/presentationml/2006/main">
  <p:tag name="TIMING" val="|0.4"/>
</p:tagLst>
</file>

<file path=ppt/tags/tag37.xml><?xml version="1.0" encoding="utf-8"?>
<p:tagLst xmlns:a="http://schemas.openxmlformats.org/drawingml/2006/main" xmlns:r="http://schemas.openxmlformats.org/officeDocument/2006/relationships" xmlns:p="http://schemas.openxmlformats.org/presentationml/2006/main">
  <p:tag name="TIMING" val="|0.4"/>
</p:tagLst>
</file>

<file path=ppt/tags/tag38.xml><?xml version="1.0" encoding="utf-8"?>
<p:tagLst xmlns:a="http://schemas.openxmlformats.org/drawingml/2006/main" xmlns:r="http://schemas.openxmlformats.org/officeDocument/2006/relationships" xmlns:p="http://schemas.openxmlformats.org/presentationml/2006/main">
  <p:tag name="TIMING" val="|0.3"/>
</p:tagLst>
</file>

<file path=ppt/tags/tag39.xml><?xml version="1.0" encoding="utf-8"?>
<p:tagLst xmlns:a="http://schemas.openxmlformats.org/drawingml/2006/main" xmlns:r="http://schemas.openxmlformats.org/officeDocument/2006/relationships" xmlns:p="http://schemas.openxmlformats.org/presentationml/2006/main">
  <p:tag name="TIMING" val="|0.3|3|2|1.8"/>
</p:tagLst>
</file>

<file path=ppt/tags/tag4.xml><?xml version="1.0" encoding="utf-8"?>
<p:tagLst xmlns:a="http://schemas.openxmlformats.org/drawingml/2006/main" xmlns:r="http://schemas.openxmlformats.org/officeDocument/2006/relationships" xmlns:p="http://schemas.openxmlformats.org/presentationml/2006/main">
  <p:tag name="TIMING" val="|0.5"/>
</p:tagLst>
</file>

<file path=ppt/tags/tag40.xml><?xml version="1.0" encoding="utf-8"?>
<p:tagLst xmlns:a="http://schemas.openxmlformats.org/drawingml/2006/main" xmlns:r="http://schemas.openxmlformats.org/officeDocument/2006/relationships" xmlns:p="http://schemas.openxmlformats.org/presentationml/2006/main">
  <p:tag name="TIMING" val="|4.1"/>
</p:tagLst>
</file>

<file path=ppt/tags/tag41.xml><?xml version="1.0" encoding="utf-8"?>
<p:tagLst xmlns:a="http://schemas.openxmlformats.org/drawingml/2006/main" xmlns:r="http://schemas.openxmlformats.org/officeDocument/2006/relationships" xmlns:p="http://schemas.openxmlformats.org/presentationml/2006/main">
  <p:tag name="TIMING" val="|0.4"/>
</p:tagLst>
</file>

<file path=ppt/tags/tag42.xml><?xml version="1.0" encoding="utf-8"?>
<p:tagLst xmlns:a="http://schemas.openxmlformats.org/drawingml/2006/main" xmlns:r="http://schemas.openxmlformats.org/officeDocument/2006/relationships" xmlns:p="http://schemas.openxmlformats.org/presentationml/2006/main">
  <p:tag name="TIMING" val="|0.5"/>
</p:tagLst>
</file>

<file path=ppt/tags/tag43.xml><?xml version="1.0" encoding="utf-8"?>
<p:tagLst xmlns:a="http://schemas.openxmlformats.org/drawingml/2006/main" xmlns:r="http://schemas.openxmlformats.org/officeDocument/2006/relationships" xmlns:p="http://schemas.openxmlformats.org/presentationml/2006/main">
  <p:tag name="TIMING" val="|0.4"/>
</p:tagLst>
</file>

<file path=ppt/tags/tag44.xml><?xml version="1.0" encoding="utf-8"?>
<p:tagLst xmlns:a="http://schemas.openxmlformats.org/drawingml/2006/main" xmlns:r="http://schemas.openxmlformats.org/officeDocument/2006/relationships" xmlns:p="http://schemas.openxmlformats.org/presentationml/2006/main">
  <p:tag name="TIMING" val="|0.3"/>
</p:tagLst>
</file>

<file path=ppt/tags/tag45.xml><?xml version="1.0" encoding="utf-8"?>
<p:tagLst xmlns:a="http://schemas.openxmlformats.org/drawingml/2006/main" xmlns:r="http://schemas.openxmlformats.org/officeDocument/2006/relationships" xmlns:p="http://schemas.openxmlformats.org/presentationml/2006/main">
  <p:tag name="TIMING" val="|0.3"/>
</p:tagLst>
</file>

<file path=ppt/tags/tag46.xml><?xml version="1.0" encoding="utf-8"?>
<p:tagLst xmlns:a="http://schemas.openxmlformats.org/drawingml/2006/main" xmlns:r="http://schemas.openxmlformats.org/officeDocument/2006/relationships" xmlns:p="http://schemas.openxmlformats.org/presentationml/2006/main">
  <p:tag name="TIMING" val="|0.3"/>
</p:tagLst>
</file>

<file path=ppt/tags/tag47.xml><?xml version="1.0" encoding="utf-8"?>
<p:tagLst xmlns:a="http://schemas.openxmlformats.org/drawingml/2006/main" xmlns:r="http://schemas.openxmlformats.org/officeDocument/2006/relationships" xmlns:p="http://schemas.openxmlformats.org/presentationml/2006/main">
  <p:tag name="TIMING" val="|0.8|4.2"/>
</p:tagLst>
</file>

<file path=ppt/tags/tag5.xml><?xml version="1.0" encoding="utf-8"?>
<p:tagLst xmlns:a="http://schemas.openxmlformats.org/drawingml/2006/main" xmlns:r="http://schemas.openxmlformats.org/officeDocument/2006/relationships" xmlns:p="http://schemas.openxmlformats.org/presentationml/2006/main">
  <p:tag name="TIMING" val="|1.4|1.2|1.6|1.4"/>
</p:tagLst>
</file>

<file path=ppt/tags/tag6.xml><?xml version="1.0" encoding="utf-8"?>
<p:tagLst xmlns:a="http://schemas.openxmlformats.org/drawingml/2006/main" xmlns:r="http://schemas.openxmlformats.org/officeDocument/2006/relationships" xmlns:p="http://schemas.openxmlformats.org/presentationml/2006/main">
  <p:tag name="TIMING" val="|2.2"/>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2.8"/>
</p:tagLst>
</file>

<file path=ppt/tags/tag9.xml><?xml version="1.0" encoding="utf-8"?>
<p:tagLst xmlns:a="http://schemas.openxmlformats.org/drawingml/2006/main" xmlns:r="http://schemas.openxmlformats.org/officeDocument/2006/relationships" xmlns:p="http://schemas.openxmlformats.org/presentationml/2006/main">
  <p:tag name="TIMING" val="|0.4|76.2"/>
</p:tagLst>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Designs\Blends.pot</Template>
  <TotalTime>331</TotalTime>
  <Words>3493</Words>
  <Application>Microsoft Office PowerPoint</Application>
  <PresentationFormat>On-screen Show (4:3)</PresentationFormat>
  <Paragraphs>131</Paragraphs>
  <Slides>47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Arial</vt:lpstr>
      <vt:lpstr>Times New Roman</vt:lpstr>
      <vt:lpstr>Tahoma</vt:lpstr>
      <vt:lpstr>WP TypographicSymbols</vt:lpstr>
      <vt:lpstr>Wingdings</vt:lpstr>
      <vt:lpstr>Blends</vt:lpstr>
      <vt:lpstr>Jesus: Foundation of the NT</vt:lpstr>
      <vt:lpstr>Foundation of the  "New Testament"</vt:lpstr>
      <vt:lpstr>"Testament"</vt:lpstr>
      <vt:lpstr>"Covenant"</vt:lpstr>
      <vt:lpstr>The Covenant Theme</vt:lpstr>
      <vt:lpstr>The Covenant w/ Noah</vt:lpstr>
      <vt:lpstr>The Covenant w/ Noah</vt:lpstr>
      <vt:lpstr>The Covenant w/ Abraham</vt:lpstr>
      <vt:lpstr>The Covenant w/ Abraham</vt:lpstr>
      <vt:lpstr>Types of Covenants</vt:lpstr>
      <vt:lpstr>The Sinai Covenant</vt:lpstr>
      <vt:lpstr>Sinai Covenant Inaugurated</vt:lpstr>
      <vt:lpstr>Sinai Covenant</vt:lpstr>
      <vt:lpstr>The New Covenant Theme</vt:lpstr>
      <vt:lpstr>The Servant as Covenant</vt:lpstr>
      <vt:lpstr>The Servant as Covenant</vt:lpstr>
      <vt:lpstr>The Covenant w/ Zion</vt:lpstr>
      <vt:lpstr>The Covenant w/ Zion</vt:lpstr>
      <vt:lpstr>Covenant w/ Thirsty</vt:lpstr>
      <vt:lpstr>The New Covenant</vt:lpstr>
      <vt:lpstr>The New Covenant</vt:lpstr>
      <vt:lpstr>Inaugurating  the New Covenant</vt:lpstr>
      <vt:lpstr>Jesus as Guarantee of the New Covenant</vt:lpstr>
      <vt:lpstr>Jesus as Guarantee of the New Covenant</vt:lpstr>
      <vt:lpstr>Jesus as Guarantee of the New Covenant</vt:lpstr>
      <vt:lpstr>"Foundation" of the NT</vt:lpstr>
      <vt:lpstr>Rock and Stone Theme</vt:lpstr>
      <vt:lpstr>God as Rock</vt:lpstr>
      <vt:lpstr>God as Rock</vt:lpstr>
      <vt:lpstr>God's Rock</vt:lpstr>
      <vt:lpstr>God's Rock</vt:lpstr>
      <vt:lpstr>God's Rock</vt:lpstr>
      <vt:lpstr>Jesus as Fulfillment</vt:lpstr>
      <vt:lpstr>Jesus as Fulfillment</vt:lpstr>
      <vt:lpstr>Jesus as Fulfillment</vt:lpstr>
      <vt:lpstr>Jesus as Fulfillment</vt:lpstr>
      <vt:lpstr>Jesus as Fulfillment</vt:lpstr>
      <vt:lpstr>Jesus as Fulfillment</vt:lpstr>
      <vt:lpstr>Foundation Theme</vt:lpstr>
      <vt:lpstr>The Temple's Foundation</vt:lpstr>
      <vt:lpstr>The Temple's Foundation</vt:lpstr>
      <vt:lpstr>The Temple's Foundation</vt:lpstr>
      <vt:lpstr>The Foundations of Zion</vt:lpstr>
      <vt:lpstr>Jesus as Fulfillment</vt:lpstr>
      <vt:lpstr>Jesus as Fulfillment</vt:lpstr>
      <vt:lpstr>Jesus as Fulfillment</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Foundation of the NT</dc:title>
  <dc:creator>RC Newman</dc:creator>
  <cp:lastModifiedBy>Newman</cp:lastModifiedBy>
  <cp:revision>223</cp:revision>
  <cp:lastPrinted>1601-01-01T00:00:00Z</cp:lastPrinted>
  <dcterms:created xsi:type="dcterms:W3CDTF">2003-01-28T19:14:07Z</dcterms:created>
  <dcterms:modified xsi:type="dcterms:W3CDTF">2015-07-06T13:57:47Z</dcterms:modified>
</cp:coreProperties>
</file>