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92" r:id="rId14"/>
    <p:sldId id="268" r:id="rId15"/>
    <p:sldId id="269" r:id="rId16"/>
    <p:sldId id="270" r:id="rId17"/>
    <p:sldId id="272" r:id="rId18"/>
    <p:sldId id="271"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3" r:id="rId3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4708" autoAdjust="0"/>
  </p:normalViewPr>
  <p:slideViewPr>
    <p:cSldViewPr>
      <p:cViewPr varScale="1">
        <p:scale>
          <a:sx n="111" d="100"/>
          <a:sy n="111" d="100"/>
        </p:scale>
        <p:origin x="-157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5538" name="Group 2"/>
          <p:cNvGrpSpPr>
            <a:grpSpLocks/>
          </p:cNvGrpSpPr>
          <p:nvPr/>
        </p:nvGrpSpPr>
        <p:grpSpPr bwMode="auto">
          <a:xfrm>
            <a:off x="0" y="2438400"/>
            <a:ext cx="9009063" cy="1052513"/>
            <a:chOff x="0" y="1536"/>
            <a:chExt cx="5675" cy="663"/>
          </a:xfrm>
        </p:grpSpPr>
        <p:grpSp>
          <p:nvGrpSpPr>
            <p:cNvPr id="65539" name="Group 3"/>
            <p:cNvGrpSpPr>
              <a:grpSpLocks/>
            </p:cNvGrpSpPr>
            <p:nvPr/>
          </p:nvGrpSpPr>
          <p:grpSpPr bwMode="auto">
            <a:xfrm>
              <a:off x="183" y="1604"/>
              <a:ext cx="448" cy="299"/>
              <a:chOff x="720" y="336"/>
              <a:chExt cx="624" cy="432"/>
            </a:xfrm>
          </p:grpSpPr>
          <p:sp>
            <p:nvSpPr>
              <p:cNvPr id="65540"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1"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5542" name="Group 6"/>
            <p:cNvGrpSpPr>
              <a:grpSpLocks/>
            </p:cNvGrpSpPr>
            <p:nvPr/>
          </p:nvGrpSpPr>
          <p:grpSpPr bwMode="auto">
            <a:xfrm>
              <a:off x="261" y="1870"/>
              <a:ext cx="465" cy="299"/>
              <a:chOff x="912" y="2640"/>
              <a:chExt cx="672" cy="432"/>
            </a:xfrm>
          </p:grpSpPr>
          <p:sp>
            <p:nvSpPr>
              <p:cNvPr id="65543"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4"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545"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6"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7"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548" name="Rectangle 12"/>
          <p:cNvSpPr>
            <a:spLocks noGrp="1" noChangeArrowheads="1"/>
          </p:cNvSpPr>
          <p:nvPr>
            <p:ph type="ctrTitle"/>
          </p:nvPr>
        </p:nvSpPr>
        <p:spPr>
          <a:xfrm>
            <a:off x="990600" y="1828800"/>
            <a:ext cx="7772400" cy="1143000"/>
          </a:xfrm>
        </p:spPr>
        <p:txBody>
          <a:bodyPr/>
          <a:lstStyle>
            <a:lvl1pPr>
              <a:defRPr/>
            </a:lvl1pPr>
          </a:lstStyle>
          <a:p>
            <a:pPr lvl="0"/>
            <a:r>
              <a:rPr lang="en-US" altLang="en-US" noProof="0" smtClean="0"/>
              <a:t>Click to edit Master title style</a:t>
            </a:r>
          </a:p>
        </p:txBody>
      </p:sp>
      <p:sp>
        <p:nvSpPr>
          <p:cNvPr id="6554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65550"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ltLang="en-US"/>
          </a:p>
        </p:txBody>
      </p:sp>
      <p:sp>
        <p:nvSpPr>
          <p:cNvPr id="65551"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ltLang="en-US"/>
          </a:p>
        </p:txBody>
      </p:sp>
      <p:sp>
        <p:nvSpPr>
          <p:cNvPr id="65552"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462DBA7F-CC88-4497-9BEF-C88221A853AE}"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FA31FB1-68AC-4E22-82FB-275CE4FAD63B}" type="slidenum">
              <a:rPr lang="en-US" altLang="en-US"/>
              <a:pPr/>
              <a:t>‹#›</a:t>
            </a:fld>
            <a:endParaRPr lang="en-US" altLang="en-US"/>
          </a:p>
        </p:txBody>
      </p:sp>
    </p:spTree>
    <p:extLst>
      <p:ext uri="{BB962C8B-B14F-4D97-AF65-F5344CB8AC3E}">
        <p14:creationId xmlns:p14="http://schemas.microsoft.com/office/powerpoint/2010/main" val="2279126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86204A6-8344-4382-A67F-69E7A8015C7F}" type="slidenum">
              <a:rPr lang="en-US" altLang="en-US"/>
              <a:pPr/>
              <a:t>‹#›</a:t>
            </a:fld>
            <a:endParaRPr lang="en-US" altLang="en-US"/>
          </a:p>
        </p:txBody>
      </p:sp>
    </p:spTree>
    <p:extLst>
      <p:ext uri="{BB962C8B-B14F-4D97-AF65-F5344CB8AC3E}">
        <p14:creationId xmlns:p14="http://schemas.microsoft.com/office/powerpoint/2010/main" val="806216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45088" y="2017713"/>
            <a:ext cx="3810000" cy="4114800"/>
          </a:xfrm>
        </p:spPr>
        <p:txBody>
          <a:bodyPr/>
          <a:lstStyle/>
          <a:p>
            <a:endParaRPr lang="en-US"/>
          </a:p>
        </p:txBody>
      </p:sp>
      <p:sp>
        <p:nvSpPr>
          <p:cNvPr id="5" name="Date Placeholder 4"/>
          <p:cNvSpPr>
            <a:spLocks noGrp="1"/>
          </p:cNvSpPr>
          <p:nvPr>
            <p:ph type="dt" sz="half" idx="10"/>
          </p:nvPr>
        </p:nvSpPr>
        <p:spPr>
          <a:xfrm>
            <a:off x="914400" y="63246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352800" y="63246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781800" y="6324600"/>
            <a:ext cx="1905000" cy="457200"/>
          </a:xfrm>
        </p:spPr>
        <p:txBody>
          <a:bodyPr/>
          <a:lstStyle>
            <a:lvl1pPr>
              <a:defRPr/>
            </a:lvl1pPr>
          </a:lstStyle>
          <a:p>
            <a:fld id="{9462CE66-A79F-400F-88C2-9B0E19AEE8FE}" type="slidenum">
              <a:rPr lang="en-US" altLang="en-US"/>
              <a:pPr/>
              <a:t>‹#›</a:t>
            </a:fld>
            <a:endParaRPr lang="en-US" altLang="en-US"/>
          </a:p>
        </p:txBody>
      </p:sp>
    </p:spTree>
    <p:extLst>
      <p:ext uri="{BB962C8B-B14F-4D97-AF65-F5344CB8AC3E}">
        <p14:creationId xmlns:p14="http://schemas.microsoft.com/office/powerpoint/2010/main" val="3791748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182688" y="2017713"/>
            <a:ext cx="3810000" cy="4114800"/>
          </a:xfrm>
        </p:spPr>
        <p:txBody>
          <a:bodyPr/>
          <a:lstStyle/>
          <a:p>
            <a:endParaRPr lang="en-US"/>
          </a:p>
        </p:txBody>
      </p:sp>
      <p:sp>
        <p:nvSpPr>
          <p:cNvPr id="4" name="Text Placeholder 3"/>
          <p:cNvSpPr>
            <a:spLocks noGrp="1"/>
          </p:cNvSpPr>
          <p:nvPr>
            <p:ph type="body"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3246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352800" y="63246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781800" y="6324600"/>
            <a:ext cx="1905000" cy="457200"/>
          </a:xfrm>
        </p:spPr>
        <p:txBody>
          <a:bodyPr/>
          <a:lstStyle>
            <a:lvl1pPr>
              <a:defRPr/>
            </a:lvl1pPr>
          </a:lstStyle>
          <a:p>
            <a:fld id="{50F947A4-3780-4A97-A666-89DDF26BF1C0}" type="slidenum">
              <a:rPr lang="en-US" altLang="en-US"/>
              <a:pPr/>
              <a:t>‹#›</a:t>
            </a:fld>
            <a:endParaRPr lang="en-US" altLang="en-US"/>
          </a:p>
        </p:txBody>
      </p:sp>
    </p:spTree>
    <p:extLst>
      <p:ext uri="{BB962C8B-B14F-4D97-AF65-F5344CB8AC3E}">
        <p14:creationId xmlns:p14="http://schemas.microsoft.com/office/powerpoint/2010/main" val="1166414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6BD56B6-56DA-43E4-B8EF-A22178975BF3}" type="slidenum">
              <a:rPr lang="en-US" altLang="en-US"/>
              <a:pPr/>
              <a:t>‹#›</a:t>
            </a:fld>
            <a:endParaRPr lang="en-US" altLang="en-US"/>
          </a:p>
        </p:txBody>
      </p:sp>
    </p:spTree>
    <p:extLst>
      <p:ext uri="{BB962C8B-B14F-4D97-AF65-F5344CB8AC3E}">
        <p14:creationId xmlns:p14="http://schemas.microsoft.com/office/powerpoint/2010/main" val="52466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3AE4630-6327-4BFC-A337-8FF7F82CBEF2}" type="slidenum">
              <a:rPr lang="en-US" altLang="en-US"/>
              <a:pPr/>
              <a:t>‹#›</a:t>
            </a:fld>
            <a:endParaRPr lang="en-US" altLang="en-US"/>
          </a:p>
        </p:txBody>
      </p:sp>
    </p:spTree>
    <p:extLst>
      <p:ext uri="{BB962C8B-B14F-4D97-AF65-F5344CB8AC3E}">
        <p14:creationId xmlns:p14="http://schemas.microsoft.com/office/powerpoint/2010/main" val="2970782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A247FFC-B9F7-4227-A024-7C6538385FE9}" type="slidenum">
              <a:rPr lang="en-US" altLang="en-US"/>
              <a:pPr/>
              <a:t>‹#›</a:t>
            </a:fld>
            <a:endParaRPr lang="en-US" altLang="en-US"/>
          </a:p>
        </p:txBody>
      </p:sp>
    </p:spTree>
    <p:extLst>
      <p:ext uri="{BB962C8B-B14F-4D97-AF65-F5344CB8AC3E}">
        <p14:creationId xmlns:p14="http://schemas.microsoft.com/office/powerpoint/2010/main" val="3237495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A6AA4F0D-7F38-4575-B40A-EE23B1508500}" type="slidenum">
              <a:rPr lang="en-US" altLang="en-US"/>
              <a:pPr/>
              <a:t>‹#›</a:t>
            </a:fld>
            <a:endParaRPr lang="en-US" altLang="en-US"/>
          </a:p>
        </p:txBody>
      </p:sp>
    </p:spTree>
    <p:extLst>
      <p:ext uri="{BB962C8B-B14F-4D97-AF65-F5344CB8AC3E}">
        <p14:creationId xmlns:p14="http://schemas.microsoft.com/office/powerpoint/2010/main" val="2047158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D6034B0B-04A7-4E4C-AEA5-E26892C3A3F8}" type="slidenum">
              <a:rPr lang="en-US" altLang="en-US"/>
              <a:pPr/>
              <a:t>‹#›</a:t>
            </a:fld>
            <a:endParaRPr lang="en-US" altLang="en-US"/>
          </a:p>
        </p:txBody>
      </p:sp>
    </p:spTree>
    <p:extLst>
      <p:ext uri="{BB962C8B-B14F-4D97-AF65-F5344CB8AC3E}">
        <p14:creationId xmlns:p14="http://schemas.microsoft.com/office/powerpoint/2010/main" val="2646731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1FF8CEFB-B580-42E0-BA20-F1546CD1124F}" type="slidenum">
              <a:rPr lang="en-US" altLang="en-US"/>
              <a:pPr/>
              <a:t>‹#›</a:t>
            </a:fld>
            <a:endParaRPr lang="en-US" altLang="en-US"/>
          </a:p>
        </p:txBody>
      </p:sp>
    </p:spTree>
    <p:extLst>
      <p:ext uri="{BB962C8B-B14F-4D97-AF65-F5344CB8AC3E}">
        <p14:creationId xmlns:p14="http://schemas.microsoft.com/office/powerpoint/2010/main" val="888141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BEEC88D-5A8B-4C6A-BB02-C012D7942C21}" type="slidenum">
              <a:rPr lang="en-US" altLang="en-US"/>
              <a:pPr/>
              <a:t>‹#›</a:t>
            </a:fld>
            <a:endParaRPr lang="en-US" altLang="en-US"/>
          </a:p>
        </p:txBody>
      </p:sp>
    </p:spTree>
    <p:extLst>
      <p:ext uri="{BB962C8B-B14F-4D97-AF65-F5344CB8AC3E}">
        <p14:creationId xmlns:p14="http://schemas.microsoft.com/office/powerpoint/2010/main" val="2458801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3711EFD-7F74-45F4-AEC6-06A30F48F898}" type="slidenum">
              <a:rPr lang="en-US" altLang="en-US"/>
              <a:pPr/>
              <a:t>‹#›</a:t>
            </a:fld>
            <a:endParaRPr lang="en-US" altLang="en-US"/>
          </a:p>
        </p:txBody>
      </p:sp>
    </p:spTree>
    <p:extLst>
      <p:ext uri="{BB962C8B-B14F-4D97-AF65-F5344CB8AC3E}">
        <p14:creationId xmlns:p14="http://schemas.microsoft.com/office/powerpoint/2010/main" val="3767772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6451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64516"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6451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6451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64519"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64520"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64521" name="Rectangle 9"/>
          <p:cNvSpPr>
            <a:spLocks noGrp="1" noChangeArrowheads="1"/>
          </p:cNvSpPr>
          <p:nvPr>
            <p:ph type="title"/>
          </p:nvPr>
        </p:nvSpPr>
        <p:spPr bwMode="auto">
          <a:xfrm>
            <a:off x="1150938" y="617538"/>
            <a:ext cx="77930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64522"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4523" name="Rectangle 11"/>
          <p:cNvSpPr>
            <a:spLocks noGrp="1" noChangeArrowheads="1"/>
          </p:cNvSpPr>
          <p:nvPr>
            <p:ph type="dt" sz="half" idx="2"/>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endParaRPr lang="en-US" altLang="en-US"/>
          </a:p>
        </p:txBody>
      </p:sp>
      <p:sp>
        <p:nvSpPr>
          <p:cNvPr id="64524" name="Rectangle 12"/>
          <p:cNvSpPr>
            <a:spLocks noGrp="1" noChangeArrowheads="1"/>
          </p:cNvSpPr>
          <p:nvPr>
            <p:ph type="ftr" sz="quarter" idx="3"/>
          </p:nvPr>
        </p:nvSpPr>
        <p:spPr bwMode="auto">
          <a:xfrm>
            <a:off x="33528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endParaRPr lang="en-US" altLang="en-US"/>
          </a:p>
        </p:txBody>
      </p:sp>
      <p:sp>
        <p:nvSpPr>
          <p:cNvPr id="64525" name="Rectangle 13"/>
          <p:cNvSpPr>
            <a:spLocks noGrp="1" noChangeArrowheads="1"/>
          </p:cNvSpPr>
          <p:nvPr>
            <p:ph type="sldNum" sz="quarter" idx="4"/>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fld id="{6177CB45-C84A-4F7A-8DE4-B76F8CBA74B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6.xml"/><Relationship Id="rId1" Type="http://schemas.openxmlformats.org/officeDocument/2006/relationships/tags" Target="../tags/tag19.xml"/><Relationship Id="rId5" Type="http://schemas.openxmlformats.org/officeDocument/2006/relationships/image" Target="../media/image4.jpe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6.xml"/><Relationship Id="rId1" Type="http://schemas.openxmlformats.org/officeDocument/2006/relationships/tags" Target="../tags/tag24.xml"/><Relationship Id="rId5" Type="http://schemas.openxmlformats.org/officeDocument/2006/relationships/image" Target="../media/image4.jpeg"/><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p:txBody>
          <a:bodyPr/>
          <a:lstStyle/>
          <a:p>
            <a:r>
              <a:rPr lang="en-US" altLang="en-US"/>
              <a:t>The Letter of James</a:t>
            </a:r>
          </a:p>
        </p:txBody>
      </p:sp>
      <p:sp>
        <p:nvSpPr>
          <p:cNvPr id="95235" name="Rectangle 3"/>
          <p:cNvSpPr>
            <a:spLocks noGrp="1" noChangeArrowheads="1"/>
          </p:cNvSpPr>
          <p:nvPr>
            <p:ph type="subTitle" idx="1"/>
          </p:nvPr>
        </p:nvSpPr>
        <p:spPr/>
        <p:txBody>
          <a:bodyPr/>
          <a:lstStyle/>
          <a:p>
            <a:r>
              <a:rPr lang="en-US" altLang="en-US"/>
              <a:t>Robert C. Newman</a:t>
            </a:r>
          </a:p>
        </p:txBody>
      </p:sp>
      <p:pic>
        <p:nvPicPr>
          <p:cNvPr id="2" name="LetterJames.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7772400" y="5715000"/>
            <a:ext cx="609600" cy="609600"/>
          </a:xfrm>
          <a:prstGeom prst="rect">
            <a:avLst/>
          </a:prstGeom>
        </p:spPr>
      </p:pic>
    </p:spTree>
    <p:custDataLst>
      <p:tags r:id="rId1"/>
    </p:custDataLst>
  </p:cSld>
  <p:clrMapOvr>
    <a:masterClrMapping/>
  </p:clrMapOvr>
  <p:transition advTm="20299"/>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95234"/>
                                        </p:tgtEl>
                                        <p:attrNameLst>
                                          <p:attrName>style.visibility</p:attrName>
                                        </p:attrNameLst>
                                      </p:cBhvr>
                                      <p:to>
                                        <p:strVal val="visible"/>
                                      </p:to>
                                    </p:set>
                                    <p:anim calcmode="lin" valueType="num">
                                      <p:cBhvr>
                                        <p:cTn id="11" dur="500" fill="hold"/>
                                        <p:tgtEl>
                                          <p:spTgt spid="95234"/>
                                        </p:tgtEl>
                                        <p:attrNameLst>
                                          <p:attrName>ppt_w</p:attrName>
                                        </p:attrNameLst>
                                      </p:cBhvr>
                                      <p:tavLst>
                                        <p:tav tm="0">
                                          <p:val>
                                            <p:fltVal val="0"/>
                                          </p:val>
                                        </p:tav>
                                        <p:tav tm="100000">
                                          <p:val>
                                            <p:strVal val="#ppt_w"/>
                                          </p:val>
                                        </p:tav>
                                      </p:tavLst>
                                    </p:anim>
                                    <p:anim calcmode="lin" valueType="num">
                                      <p:cBhvr>
                                        <p:cTn id="12" dur="500" fill="hold"/>
                                        <p:tgtEl>
                                          <p:spTgt spid="95234"/>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5235">
                                            <p:txEl>
                                              <p:pRg st="0" end="0"/>
                                            </p:txEl>
                                          </p:spTgt>
                                        </p:tgtEl>
                                        <p:attrNameLst>
                                          <p:attrName>style.visibility</p:attrName>
                                        </p:attrNameLst>
                                      </p:cBhvr>
                                      <p:to>
                                        <p:strVal val="visible"/>
                                      </p:to>
                                    </p:set>
                                    <p:animEffect transition="in" filter="checkerboard(across)">
                                      <p:cBhvr>
                                        <p:cTn id="17" dur="500"/>
                                        <p:tgtEl>
                                          <p:spTgt spid="952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8" fill="hold" display="0">
                  <p:stCondLst>
                    <p:cond delay="indefinite"/>
                  </p:stCondLst>
                  <p:endCondLst>
                    <p:cond evt="onStopAudio" delay="0">
                      <p:tgtEl>
                        <p:sldTgt/>
                      </p:tgtEl>
                    </p:cond>
                  </p:endCondLst>
                </p:cTn>
                <p:tgtEl>
                  <p:spTgt spid="2"/>
                </p:tgtEl>
              </p:cMediaNode>
            </p:audio>
          </p:childTnLst>
        </p:cTn>
      </p:par>
    </p:tnLst>
    <p:bldLst>
      <p:bldP spid="95234" grpId="0"/>
      <p:bldP spid="95235"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ltLang="en-US"/>
              <a:t>More on James the Lord</a:t>
            </a:r>
            <a:r>
              <a:rPr lang="en-US" altLang="en-US">
                <a:cs typeface="Tahoma" pitchFamily="34" charset="0"/>
              </a:rPr>
              <a:t>'</a:t>
            </a:r>
            <a:r>
              <a:rPr lang="en-US" altLang="en-US"/>
              <a:t>s Brother</a:t>
            </a:r>
          </a:p>
        </p:txBody>
      </p:sp>
      <p:sp>
        <p:nvSpPr>
          <p:cNvPr id="104451" name="Rectangle 3"/>
          <p:cNvSpPr>
            <a:spLocks noGrp="1" noChangeArrowheads="1"/>
          </p:cNvSpPr>
          <p:nvPr>
            <p:ph type="body" idx="1"/>
          </p:nvPr>
        </p:nvSpPr>
        <p:spPr/>
        <p:txBody>
          <a:bodyPr/>
          <a:lstStyle/>
          <a:p>
            <a:r>
              <a:rPr lang="en-US" altLang="en-US"/>
              <a:t>Death</a:t>
            </a:r>
          </a:p>
          <a:p>
            <a:pPr lvl="1"/>
            <a:r>
              <a:rPr lang="en-US" altLang="en-US"/>
              <a:t>Not recorded in the NT, where the narrative of Acts leaves Jerusalem after Paul</a:t>
            </a:r>
            <a:r>
              <a:rPr lang="en-US" altLang="en-US">
                <a:cs typeface="Tahoma" pitchFamily="34" charset="0"/>
              </a:rPr>
              <a:t>'</a:t>
            </a:r>
            <a:r>
              <a:rPr lang="en-US" altLang="en-US"/>
              <a:t>s arrest.</a:t>
            </a:r>
          </a:p>
          <a:p>
            <a:pPr lvl="1"/>
            <a:r>
              <a:rPr lang="en-US" altLang="en-US"/>
              <a:t>Josephus records James</a:t>
            </a:r>
            <a:r>
              <a:rPr lang="en-US" altLang="en-US">
                <a:cs typeface="Tahoma" pitchFamily="34" charset="0"/>
              </a:rPr>
              <a:t>'</a:t>
            </a:r>
            <a:r>
              <a:rPr lang="en-US" altLang="en-US"/>
              <a:t> stoning in AD 62 under an irregular proceeding by high priest Ananus (</a:t>
            </a:r>
            <a:r>
              <a:rPr lang="en-US" altLang="en-US" i="1"/>
              <a:t>Antiquities</a:t>
            </a:r>
            <a:r>
              <a:rPr lang="en-US" altLang="en-US"/>
              <a:t> 20.9.1).</a:t>
            </a:r>
          </a:p>
        </p:txBody>
      </p:sp>
    </p:spTree>
    <p:custDataLst>
      <p:tags r:id="rId1"/>
    </p:custDataLst>
  </p:cSld>
  <p:clrMapOvr>
    <a:masterClrMapping/>
  </p:clrMapOvr>
  <p:transition advTm="2795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 calcmode="lin" valueType="num">
                                      <p:cBhvr additive="base">
                                        <p:cTn id="7" dur="500" fill="hold"/>
                                        <p:tgtEl>
                                          <p:spTgt spid="1044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44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4451">
                                            <p:txEl>
                                              <p:pRg st="1" end="1"/>
                                            </p:txEl>
                                          </p:spTgt>
                                        </p:tgtEl>
                                        <p:attrNameLst>
                                          <p:attrName>style.visibility</p:attrName>
                                        </p:attrNameLst>
                                      </p:cBhvr>
                                      <p:to>
                                        <p:strVal val="visible"/>
                                      </p:to>
                                    </p:set>
                                    <p:anim calcmode="lin" valueType="num">
                                      <p:cBhvr additive="base">
                                        <p:cTn id="13" dur="500" fill="hold"/>
                                        <p:tgtEl>
                                          <p:spTgt spid="1044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44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4451">
                                            <p:txEl>
                                              <p:pRg st="2" end="2"/>
                                            </p:txEl>
                                          </p:spTgt>
                                        </p:tgtEl>
                                        <p:attrNameLst>
                                          <p:attrName>style.visibility</p:attrName>
                                        </p:attrNameLst>
                                      </p:cBhvr>
                                      <p:to>
                                        <p:strVal val="visible"/>
                                      </p:to>
                                    </p:set>
                                    <p:anim calcmode="lin" valueType="num">
                                      <p:cBhvr additive="base">
                                        <p:cTn id="19" dur="500" fill="hold"/>
                                        <p:tgtEl>
                                          <p:spTgt spid="1044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445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ltLang="en-US"/>
              <a:t>James</a:t>
            </a:r>
            <a:r>
              <a:rPr lang="en-US" altLang="en-US">
                <a:cs typeface="Tahoma" pitchFamily="34" charset="0"/>
              </a:rPr>
              <a:t>'</a:t>
            </a:r>
            <a:r>
              <a:rPr lang="en-US" altLang="en-US"/>
              <a:t> Death</a:t>
            </a:r>
          </a:p>
        </p:txBody>
      </p:sp>
      <p:sp>
        <p:nvSpPr>
          <p:cNvPr id="106499" name="Text Box 3"/>
          <p:cNvSpPr txBox="1">
            <a:spLocks noChangeArrowheads="1"/>
          </p:cNvSpPr>
          <p:nvPr/>
        </p:nvSpPr>
        <p:spPr bwMode="auto">
          <a:xfrm>
            <a:off x="1219200" y="2286000"/>
            <a:ext cx="70104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Upon hearing of the death of Festus, Caesar sent Albinus to Judaea as procurator.  The king removed Joseph from the high priesthood, and bestowed the succession to this office upon the son of Ananus, who was likewise called Ananus….  The younger Ananus was rash in his temper and unusually daring….  Possessed of such a character, Ananus thought he had a favorable opportunity because Festus was dead and Albinus was still on the way.  And so he convened the …</a:t>
            </a:r>
          </a:p>
        </p:txBody>
      </p:sp>
    </p:spTree>
    <p:custDataLst>
      <p:tags r:id="rId1"/>
    </p:custDataLst>
  </p:cSld>
  <p:clrMapOvr>
    <a:masterClrMapping/>
  </p:clrMapOvr>
  <p:transition advTm="3069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6499"/>
                                        </p:tgtEl>
                                        <p:attrNameLst>
                                          <p:attrName>style.visibility</p:attrName>
                                        </p:attrNameLst>
                                      </p:cBhvr>
                                      <p:to>
                                        <p:strVal val="visible"/>
                                      </p:to>
                                    </p:set>
                                    <p:animEffect transition="in" filter="checkerboard(across)">
                                      <p:cBhvr>
                                        <p:cTn id="7" dur="500"/>
                                        <p:tgtEl>
                                          <p:spTgt spid="106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ltLang="en-US"/>
              <a:t>James</a:t>
            </a:r>
            <a:r>
              <a:rPr lang="en-US" altLang="en-US">
                <a:cs typeface="Tahoma" pitchFamily="34" charset="0"/>
              </a:rPr>
              <a:t>'</a:t>
            </a:r>
            <a:r>
              <a:rPr lang="en-US" altLang="en-US"/>
              <a:t> Death</a:t>
            </a:r>
          </a:p>
        </p:txBody>
      </p:sp>
      <p:sp>
        <p:nvSpPr>
          <p:cNvPr id="107523" name="Text Box 3"/>
          <p:cNvSpPr txBox="1">
            <a:spLocks noChangeArrowheads="1"/>
          </p:cNvSpPr>
          <p:nvPr/>
        </p:nvSpPr>
        <p:spPr bwMode="auto">
          <a:xfrm>
            <a:off x="762000" y="2286000"/>
            <a:ext cx="76200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 judges of the Sanhedrin, and brought before them a man named James, the brother of Jesus who was called the Christ, and certain others.  He accused them of having transgressed the law and delivered them up to be stoned.  Those of the inhabitants of the city who were considered the most fair-minded and who were strict in observance of the law were offended at this…  King Agrippa [II] because of Ananus</a:t>
            </a:r>
            <a:r>
              <a:rPr lang="en-US" altLang="en-US">
                <a:cs typeface="Tahoma" pitchFamily="34" charset="0"/>
              </a:rPr>
              <a:t>'</a:t>
            </a:r>
            <a:r>
              <a:rPr lang="en-US" altLang="en-US"/>
              <a:t> action, deposed him from the high priesthood.</a:t>
            </a:r>
          </a:p>
        </p:txBody>
      </p:sp>
    </p:spTree>
    <p:custDataLst>
      <p:tags r:id="rId1"/>
    </p:custDataLst>
  </p:cSld>
  <p:clrMapOvr>
    <a:masterClrMapping/>
  </p:clrMapOvr>
  <p:transition advTm="3162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7523"/>
                                        </p:tgtEl>
                                        <p:attrNameLst>
                                          <p:attrName>style.visibility</p:attrName>
                                        </p:attrNameLst>
                                      </p:cBhvr>
                                      <p:to>
                                        <p:strVal val="visible"/>
                                      </p:to>
                                    </p:set>
                                    <p:animEffect transition="in" filter="checkerboard(across)">
                                      <p:cBhvr>
                                        <p:cTn id="7" dur="500"/>
                                        <p:tgtEl>
                                          <p:spTgt spid="107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Rectangle 1026"/>
          <p:cNvSpPr>
            <a:spLocks noGrp="1" noChangeArrowheads="1"/>
          </p:cNvSpPr>
          <p:nvPr>
            <p:ph type="title"/>
          </p:nvPr>
        </p:nvSpPr>
        <p:spPr/>
        <p:txBody>
          <a:bodyPr/>
          <a:lstStyle/>
          <a:p>
            <a:r>
              <a:rPr lang="en-US" altLang="en-US"/>
              <a:t>James</a:t>
            </a:r>
            <a:r>
              <a:rPr lang="en-US" altLang="en-US">
                <a:cs typeface="Tahoma" pitchFamily="34" charset="0"/>
              </a:rPr>
              <a:t>'</a:t>
            </a:r>
            <a:r>
              <a:rPr lang="en-US" altLang="en-US"/>
              <a:t> Death</a:t>
            </a:r>
          </a:p>
        </p:txBody>
      </p:sp>
      <p:sp>
        <p:nvSpPr>
          <p:cNvPr id="133124" name="Rectangle 1028"/>
          <p:cNvSpPr>
            <a:spLocks noGrp="1" noChangeArrowheads="1"/>
          </p:cNvSpPr>
          <p:nvPr>
            <p:ph type="body" sz="half" idx="1"/>
          </p:nvPr>
        </p:nvSpPr>
        <p:spPr/>
        <p:txBody>
          <a:bodyPr/>
          <a:lstStyle/>
          <a:p>
            <a:r>
              <a:rPr lang="en-US" altLang="en-US" sz="2800"/>
              <a:t>Recently, an ossuary found that has inscription: </a:t>
            </a:r>
            <a:r>
              <a:rPr lang="en-US" altLang="en-US" sz="2800">
                <a:cs typeface="Tahoma" pitchFamily="34" charset="0"/>
              </a:rPr>
              <a:t>"</a:t>
            </a:r>
            <a:r>
              <a:rPr lang="en-US" altLang="en-US" sz="2800"/>
              <a:t>James, son of Joseph, brother of Jesus.</a:t>
            </a:r>
            <a:r>
              <a:rPr lang="en-US" altLang="en-US" sz="2800">
                <a:cs typeface="Tahoma" pitchFamily="34" charset="0"/>
              </a:rPr>
              <a:t>"</a:t>
            </a:r>
          </a:p>
          <a:p>
            <a:r>
              <a:rPr lang="en-US" altLang="en-US" sz="2800"/>
              <a:t>There is an on-going argument whether or not the ossuary is genuine.</a:t>
            </a:r>
          </a:p>
        </p:txBody>
      </p:sp>
      <p:pic>
        <p:nvPicPr>
          <p:cNvPr id="133126" name="Picture 1030" descr="JasOssuary"/>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5532438" y="2017713"/>
            <a:ext cx="30353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240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3126"/>
                                        </p:tgtEl>
                                        <p:attrNameLst>
                                          <p:attrName>style.visibility</p:attrName>
                                        </p:attrNameLst>
                                      </p:cBhvr>
                                      <p:to>
                                        <p:strVal val="visible"/>
                                      </p:to>
                                    </p:set>
                                    <p:animEffect transition="in" filter="checkerboard(across)">
                                      <p:cBhvr>
                                        <p:cTn id="7" dur="500"/>
                                        <p:tgtEl>
                                          <p:spTgt spid="1331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33124">
                                            <p:txEl>
                                              <p:pRg st="0" end="0"/>
                                            </p:txEl>
                                          </p:spTgt>
                                        </p:tgtEl>
                                        <p:attrNameLst>
                                          <p:attrName>style.visibility</p:attrName>
                                        </p:attrNameLst>
                                      </p:cBhvr>
                                      <p:to>
                                        <p:strVal val="visible"/>
                                      </p:to>
                                    </p:set>
                                    <p:anim calcmode="lin" valueType="num">
                                      <p:cBhvr additive="base">
                                        <p:cTn id="12" dur="500" fill="hold"/>
                                        <p:tgtEl>
                                          <p:spTgt spid="133124">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312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33124">
                                            <p:txEl>
                                              <p:pRg st="1" end="1"/>
                                            </p:txEl>
                                          </p:spTgt>
                                        </p:tgtEl>
                                        <p:attrNameLst>
                                          <p:attrName>style.visibility</p:attrName>
                                        </p:attrNameLst>
                                      </p:cBhvr>
                                      <p:to>
                                        <p:strVal val="visible"/>
                                      </p:to>
                                    </p:set>
                                    <p:anim calcmode="lin" valueType="num">
                                      <p:cBhvr additive="base">
                                        <p:cTn id="18" dur="500" fill="hold"/>
                                        <p:tgtEl>
                                          <p:spTgt spid="133124">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3312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4"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p:txBody>
          <a:bodyPr/>
          <a:lstStyle/>
          <a:p>
            <a:r>
              <a:rPr lang="en-US" altLang="en-US"/>
              <a:t>The Date of the Letter</a:t>
            </a:r>
          </a:p>
        </p:txBody>
      </p:sp>
      <p:sp>
        <p:nvSpPr>
          <p:cNvPr id="108547" name="Rectangle 3"/>
          <p:cNvSpPr>
            <a:spLocks noGrp="1" noChangeArrowheads="1"/>
          </p:cNvSpPr>
          <p:nvPr>
            <p:ph type="subTitle" idx="1"/>
          </p:nvPr>
        </p:nvSpPr>
        <p:spPr/>
        <p:txBody>
          <a:bodyPr/>
          <a:lstStyle/>
          <a:p>
            <a:endParaRPr lang="en-US" altLang="en-US"/>
          </a:p>
        </p:txBody>
      </p:sp>
    </p:spTree>
  </p:cSld>
  <p:clrMapOvr>
    <a:masterClrMapping/>
  </p:clrMapOvr>
  <p:transition advTm="11817"/>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ltLang="en-US"/>
              <a:t>Date of James</a:t>
            </a:r>
          </a:p>
        </p:txBody>
      </p:sp>
      <p:sp>
        <p:nvSpPr>
          <p:cNvPr id="109571" name="Rectangle 3"/>
          <p:cNvSpPr>
            <a:spLocks noGrp="1" noChangeArrowheads="1"/>
          </p:cNvSpPr>
          <p:nvPr>
            <p:ph type="body" idx="1"/>
          </p:nvPr>
        </p:nvSpPr>
        <p:spPr/>
        <p:txBody>
          <a:bodyPr/>
          <a:lstStyle/>
          <a:p>
            <a:r>
              <a:rPr lang="en-US" altLang="en-US"/>
              <a:t>Hard to prove authorship at this distance.</a:t>
            </a:r>
          </a:p>
          <a:p>
            <a:r>
              <a:rPr lang="en-US" altLang="en-US">
                <a:cs typeface="Tahoma" pitchFamily="34" charset="0"/>
              </a:rPr>
              <a:t>"</a:t>
            </a:r>
            <a:r>
              <a:rPr lang="en-US" altLang="en-US"/>
              <a:t>There is no sentence in the letter which a Jew could have written but a Christian could not.</a:t>
            </a:r>
            <a:r>
              <a:rPr lang="en-US" altLang="en-US">
                <a:cs typeface="Tahoma" pitchFamily="34" charset="0"/>
              </a:rPr>
              <a:t>"</a:t>
            </a:r>
          </a:p>
          <a:p>
            <a:r>
              <a:rPr lang="en-US" altLang="en-US"/>
              <a:t>The letter shows several primitive features which fit James</a:t>
            </a:r>
            <a:r>
              <a:rPr lang="en-US" altLang="en-US">
                <a:cs typeface="Tahoma" pitchFamily="34" charset="0"/>
              </a:rPr>
              <a:t>'</a:t>
            </a:r>
            <a:r>
              <a:rPr lang="en-US" altLang="en-US"/>
              <a:t> lifetime.</a:t>
            </a:r>
          </a:p>
        </p:txBody>
      </p:sp>
    </p:spTree>
    <p:custDataLst>
      <p:tags r:id="rId1"/>
    </p:custDataLst>
  </p:cSld>
  <p:clrMapOvr>
    <a:masterClrMapping/>
  </p:clrMapOvr>
  <p:transition advTm="3559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 calcmode="lin" valueType="num">
                                      <p:cBhvr additive="base">
                                        <p:cTn id="7" dur="500" fill="hold"/>
                                        <p:tgtEl>
                                          <p:spTgt spid="1095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95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9571">
                                            <p:txEl>
                                              <p:pRg st="1" end="1"/>
                                            </p:txEl>
                                          </p:spTgt>
                                        </p:tgtEl>
                                        <p:attrNameLst>
                                          <p:attrName>style.visibility</p:attrName>
                                        </p:attrNameLst>
                                      </p:cBhvr>
                                      <p:to>
                                        <p:strVal val="visible"/>
                                      </p:to>
                                    </p:set>
                                    <p:anim calcmode="lin" valueType="num">
                                      <p:cBhvr additive="base">
                                        <p:cTn id="13" dur="500" fill="hold"/>
                                        <p:tgtEl>
                                          <p:spTgt spid="1095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95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9571">
                                            <p:txEl>
                                              <p:pRg st="2" end="2"/>
                                            </p:txEl>
                                          </p:spTgt>
                                        </p:tgtEl>
                                        <p:attrNameLst>
                                          <p:attrName>style.visibility</p:attrName>
                                        </p:attrNameLst>
                                      </p:cBhvr>
                                      <p:to>
                                        <p:strVal val="visible"/>
                                      </p:to>
                                    </p:set>
                                    <p:anim calcmode="lin" valueType="num">
                                      <p:cBhvr additive="base">
                                        <p:cTn id="19" dur="500" fill="hold"/>
                                        <p:tgtEl>
                                          <p:spTgt spid="1095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957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ltLang="en-US"/>
              <a:t>Date of James</a:t>
            </a:r>
          </a:p>
        </p:txBody>
      </p:sp>
      <p:sp>
        <p:nvSpPr>
          <p:cNvPr id="110595" name="Rectangle 3"/>
          <p:cNvSpPr>
            <a:spLocks noGrp="1" noChangeArrowheads="1"/>
          </p:cNvSpPr>
          <p:nvPr>
            <p:ph type="body" idx="1"/>
          </p:nvPr>
        </p:nvSpPr>
        <p:spPr/>
        <p:txBody>
          <a:bodyPr/>
          <a:lstStyle/>
          <a:p>
            <a:r>
              <a:rPr lang="en-US" altLang="en-US"/>
              <a:t>Machen and Davids suggest shortly before the Jerusalem Council, i.e., late 40s.</a:t>
            </a:r>
          </a:p>
          <a:p>
            <a:r>
              <a:rPr lang="en-US" altLang="en-US"/>
              <a:t>This is reasonable:</a:t>
            </a:r>
          </a:p>
          <a:p>
            <a:pPr lvl="1"/>
            <a:r>
              <a:rPr lang="en-US" altLang="en-US"/>
              <a:t>Apostles go into hiding after 44.</a:t>
            </a:r>
          </a:p>
          <a:p>
            <a:pPr lvl="1"/>
            <a:r>
              <a:rPr lang="en-US" altLang="en-US"/>
              <a:t>James is leader of </a:t>
            </a:r>
            <a:r>
              <a:rPr lang="en-US" altLang="en-US">
                <a:cs typeface="Tahoma" pitchFamily="34" charset="0"/>
              </a:rPr>
              <a:t>"</a:t>
            </a:r>
            <a:r>
              <a:rPr lang="en-US" altLang="en-US"/>
              <a:t>mother church.</a:t>
            </a:r>
            <a:r>
              <a:rPr lang="en-US" altLang="en-US">
                <a:cs typeface="Tahoma" pitchFamily="34" charset="0"/>
              </a:rPr>
              <a:t>"</a:t>
            </a:r>
          </a:p>
          <a:p>
            <a:pPr lvl="1"/>
            <a:r>
              <a:rPr lang="en-US" altLang="en-US"/>
              <a:t>Helps explain problem with faith/works dispute.</a:t>
            </a:r>
          </a:p>
        </p:txBody>
      </p:sp>
    </p:spTree>
    <p:custDataLst>
      <p:tags r:id="rId1"/>
    </p:custDataLst>
  </p:cSld>
  <p:clrMapOvr>
    <a:masterClrMapping/>
  </p:clrMapOvr>
  <p:transition advTm="2953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 calcmode="lin" valueType="num">
                                      <p:cBhvr additive="base">
                                        <p:cTn id="7" dur="500" fill="hold"/>
                                        <p:tgtEl>
                                          <p:spTgt spid="1105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05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0595">
                                            <p:txEl>
                                              <p:pRg st="1" end="1"/>
                                            </p:txEl>
                                          </p:spTgt>
                                        </p:tgtEl>
                                        <p:attrNameLst>
                                          <p:attrName>style.visibility</p:attrName>
                                        </p:attrNameLst>
                                      </p:cBhvr>
                                      <p:to>
                                        <p:strVal val="visible"/>
                                      </p:to>
                                    </p:set>
                                    <p:anim calcmode="lin" valueType="num">
                                      <p:cBhvr additive="base">
                                        <p:cTn id="13" dur="500" fill="hold"/>
                                        <p:tgtEl>
                                          <p:spTgt spid="1105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05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0595">
                                            <p:txEl>
                                              <p:pRg st="2" end="2"/>
                                            </p:txEl>
                                          </p:spTgt>
                                        </p:tgtEl>
                                        <p:attrNameLst>
                                          <p:attrName>style.visibility</p:attrName>
                                        </p:attrNameLst>
                                      </p:cBhvr>
                                      <p:to>
                                        <p:strVal val="visible"/>
                                      </p:to>
                                    </p:set>
                                    <p:anim calcmode="lin" valueType="num">
                                      <p:cBhvr additive="base">
                                        <p:cTn id="19" dur="500" fill="hold"/>
                                        <p:tgtEl>
                                          <p:spTgt spid="1105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05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0595">
                                            <p:txEl>
                                              <p:pRg st="3" end="3"/>
                                            </p:txEl>
                                          </p:spTgt>
                                        </p:tgtEl>
                                        <p:attrNameLst>
                                          <p:attrName>style.visibility</p:attrName>
                                        </p:attrNameLst>
                                      </p:cBhvr>
                                      <p:to>
                                        <p:strVal val="visible"/>
                                      </p:to>
                                    </p:set>
                                    <p:anim calcmode="lin" valueType="num">
                                      <p:cBhvr additive="base">
                                        <p:cTn id="25" dur="500" fill="hold"/>
                                        <p:tgtEl>
                                          <p:spTgt spid="1105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05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0595">
                                            <p:txEl>
                                              <p:pRg st="4" end="4"/>
                                            </p:txEl>
                                          </p:spTgt>
                                        </p:tgtEl>
                                        <p:attrNameLst>
                                          <p:attrName>style.visibility</p:attrName>
                                        </p:attrNameLst>
                                      </p:cBhvr>
                                      <p:to>
                                        <p:strVal val="visible"/>
                                      </p:to>
                                    </p:set>
                                    <p:anim calcmode="lin" valueType="num">
                                      <p:cBhvr additive="base">
                                        <p:cTn id="31" dur="500" fill="hold"/>
                                        <p:tgtEl>
                                          <p:spTgt spid="11059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059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ltLang="en-US"/>
              <a:t>Date of James</a:t>
            </a:r>
          </a:p>
        </p:txBody>
      </p:sp>
      <p:sp>
        <p:nvSpPr>
          <p:cNvPr id="112643" name="Rectangle 3"/>
          <p:cNvSpPr>
            <a:spLocks noGrp="1" noChangeArrowheads="1"/>
          </p:cNvSpPr>
          <p:nvPr>
            <p:ph type="body" idx="1"/>
          </p:nvPr>
        </p:nvSpPr>
        <p:spPr/>
        <p:txBody>
          <a:bodyPr/>
          <a:lstStyle/>
          <a:p>
            <a:r>
              <a:rPr lang="en-US" altLang="en-US"/>
              <a:t>James is one of the earliest New Testament books.</a:t>
            </a:r>
          </a:p>
          <a:p>
            <a:r>
              <a:rPr lang="en-US" altLang="en-US"/>
              <a:t>Other candidates for earliest book:</a:t>
            </a:r>
          </a:p>
          <a:p>
            <a:pPr lvl="1"/>
            <a:r>
              <a:rPr lang="en-US" altLang="en-US"/>
              <a:t>Matthew</a:t>
            </a:r>
          </a:p>
          <a:p>
            <a:pPr lvl="1"/>
            <a:r>
              <a:rPr lang="en-US" altLang="en-US"/>
              <a:t>Galatians</a:t>
            </a:r>
          </a:p>
        </p:txBody>
      </p:sp>
    </p:spTree>
    <p:custDataLst>
      <p:tags r:id="rId1"/>
    </p:custDataLst>
  </p:cSld>
  <p:clrMapOvr>
    <a:masterClrMapping/>
  </p:clrMapOvr>
  <p:transition advTm="1560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 calcmode="lin" valueType="num">
                                      <p:cBhvr additive="base">
                                        <p:cTn id="7" dur="500" fill="hold"/>
                                        <p:tgtEl>
                                          <p:spTgt spid="1126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43">
                                            <p:txEl>
                                              <p:pRg st="1" end="1"/>
                                            </p:txEl>
                                          </p:spTgt>
                                        </p:tgtEl>
                                        <p:attrNameLst>
                                          <p:attrName>style.visibility</p:attrName>
                                        </p:attrNameLst>
                                      </p:cBhvr>
                                      <p:to>
                                        <p:strVal val="visible"/>
                                      </p:to>
                                    </p:set>
                                    <p:anim calcmode="lin" valueType="num">
                                      <p:cBhvr additive="base">
                                        <p:cTn id="13" dur="500" fill="hold"/>
                                        <p:tgtEl>
                                          <p:spTgt spid="1126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643">
                                            <p:txEl>
                                              <p:pRg st="2" end="2"/>
                                            </p:txEl>
                                          </p:spTgt>
                                        </p:tgtEl>
                                        <p:attrNameLst>
                                          <p:attrName>style.visibility</p:attrName>
                                        </p:attrNameLst>
                                      </p:cBhvr>
                                      <p:to>
                                        <p:strVal val="visible"/>
                                      </p:to>
                                    </p:set>
                                    <p:anim calcmode="lin" valueType="num">
                                      <p:cBhvr additive="base">
                                        <p:cTn id="19" dur="500" fill="hold"/>
                                        <p:tgtEl>
                                          <p:spTgt spid="1126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2643">
                                            <p:txEl>
                                              <p:pRg st="3" end="3"/>
                                            </p:txEl>
                                          </p:spTgt>
                                        </p:tgtEl>
                                        <p:attrNameLst>
                                          <p:attrName>style.visibility</p:attrName>
                                        </p:attrNameLst>
                                      </p:cBhvr>
                                      <p:to>
                                        <p:strVal val="visible"/>
                                      </p:to>
                                    </p:set>
                                    <p:anim calcmode="lin" valueType="num">
                                      <p:cBhvr additive="base">
                                        <p:cTn id="25" dur="500" fill="hold"/>
                                        <p:tgtEl>
                                          <p:spTgt spid="1126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264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p:txBody>
          <a:bodyPr/>
          <a:lstStyle/>
          <a:p>
            <a:r>
              <a:rPr lang="en-US" altLang="en-US"/>
              <a:t>Content of James</a:t>
            </a:r>
          </a:p>
        </p:txBody>
      </p:sp>
      <p:sp>
        <p:nvSpPr>
          <p:cNvPr id="111619" name="Rectangle 3"/>
          <p:cNvSpPr>
            <a:spLocks noGrp="1" noChangeArrowheads="1"/>
          </p:cNvSpPr>
          <p:nvPr>
            <p:ph type="subTitle" idx="1"/>
          </p:nvPr>
        </p:nvSpPr>
        <p:spPr/>
        <p:txBody>
          <a:bodyPr/>
          <a:lstStyle/>
          <a:p>
            <a:endParaRPr lang="en-US" altLang="en-US"/>
          </a:p>
        </p:txBody>
      </p:sp>
    </p:spTree>
  </p:cSld>
  <p:clrMapOvr>
    <a:masterClrMapping/>
  </p:clrMapOvr>
  <p:transition advTm="6239"/>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ltLang="en-US"/>
              <a:t>Recipients of Letter</a:t>
            </a:r>
          </a:p>
        </p:txBody>
      </p:sp>
      <p:sp>
        <p:nvSpPr>
          <p:cNvPr id="113667" name="Rectangle 3"/>
          <p:cNvSpPr>
            <a:spLocks noGrp="1" noChangeArrowheads="1"/>
          </p:cNvSpPr>
          <p:nvPr>
            <p:ph type="body" idx="1"/>
          </p:nvPr>
        </p:nvSpPr>
        <p:spPr/>
        <p:txBody>
          <a:bodyPr/>
          <a:lstStyle/>
          <a:p>
            <a:r>
              <a:rPr lang="en-US" altLang="en-US"/>
              <a:t>Addressed to </a:t>
            </a:r>
            <a:r>
              <a:rPr lang="en-US" altLang="en-US">
                <a:cs typeface="Tahoma" pitchFamily="34" charset="0"/>
              </a:rPr>
              <a:t>"</a:t>
            </a:r>
            <a:r>
              <a:rPr lang="en-US" altLang="en-US"/>
              <a:t>the 12 tribes who are dispersed abroad</a:t>
            </a:r>
            <a:r>
              <a:rPr lang="en-US" altLang="en-US">
                <a:cs typeface="Tahoma" pitchFamily="34" charset="0"/>
              </a:rPr>
              <a:t>"</a:t>
            </a:r>
            <a:r>
              <a:rPr lang="en-US" altLang="en-US"/>
              <a:t> (1:1).</a:t>
            </a:r>
          </a:p>
          <a:p>
            <a:r>
              <a:rPr lang="en-US" altLang="en-US"/>
              <a:t>Apparently James is writing to Jewish-Christian congregations who are scattered, probably outside the Holy Land.</a:t>
            </a:r>
          </a:p>
        </p:txBody>
      </p:sp>
    </p:spTree>
    <p:custDataLst>
      <p:tags r:id="rId1"/>
    </p:custDataLst>
  </p:cSld>
  <p:clrMapOvr>
    <a:masterClrMapping/>
  </p:clrMapOvr>
  <p:transition advTm="1831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 calcmode="lin" valueType="num">
                                      <p:cBhvr additive="base">
                                        <p:cTn id="7" dur="500" fill="hold"/>
                                        <p:tgtEl>
                                          <p:spTgt spid="1136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36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3667">
                                            <p:txEl>
                                              <p:pRg st="1" end="1"/>
                                            </p:txEl>
                                          </p:spTgt>
                                        </p:tgtEl>
                                        <p:attrNameLst>
                                          <p:attrName>style.visibility</p:attrName>
                                        </p:attrNameLst>
                                      </p:cBhvr>
                                      <p:to>
                                        <p:strVal val="visible"/>
                                      </p:to>
                                    </p:set>
                                    <p:anim calcmode="lin" valueType="num">
                                      <p:cBhvr additive="base">
                                        <p:cTn id="13" dur="500" fill="hold"/>
                                        <p:tgtEl>
                                          <p:spTgt spid="1136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366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ctrTitle"/>
          </p:nvPr>
        </p:nvSpPr>
        <p:spPr/>
        <p:txBody>
          <a:bodyPr/>
          <a:lstStyle/>
          <a:p>
            <a:r>
              <a:rPr lang="en-US" altLang="en-US"/>
              <a:t>The Author of the Letter</a:t>
            </a:r>
          </a:p>
        </p:txBody>
      </p:sp>
      <p:sp>
        <p:nvSpPr>
          <p:cNvPr id="96259" name="Rectangle 3"/>
          <p:cNvSpPr>
            <a:spLocks noGrp="1" noChangeArrowheads="1"/>
          </p:cNvSpPr>
          <p:nvPr>
            <p:ph type="subTitle" idx="1"/>
          </p:nvPr>
        </p:nvSpPr>
        <p:spPr/>
        <p:txBody>
          <a:bodyPr/>
          <a:lstStyle/>
          <a:p>
            <a:endParaRPr lang="en-US" altLang="en-US"/>
          </a:p>
        </p:txBody>
      </p:sp>
    </p:spTree>
  </p:cSld>
  <p:clrMapOvr>
    <a:masterClrMapping/>
  </p:clrMapOvr>
  <p:transition advTm="4176"/>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p:txBody>
          <a:bodyPr/>
          <a:lstStyle/>
          <a:p>
            <a:r>
              <a:rPr lang="en-US" altLang="en-US"/>
              <a:t>Claimed Contradiction w/ Paul</a:t>
            </a:r>
          </a:p>
        </p:txBody>
      </p:sp>
      <p:sp>
        <p:nvSpPr>
          <p:cNvPr id="114691" name="Rectangle 3"/>
          <p:cNvSpPr>
            <a:spLocks noGrp="1" noChangeArrowheads="1"/>
          </p:cNvSpPr>
          <p:nvPr>
            <p:ph type="subTitle" idx="1"/>
          </p:nvPr>
        </p:nvSpPr>
        <p:spPr/>
        <p:txBody>
          <a:bodyPr/>
          <a:lstStyle/>
          <a:p>
            <a:endParaRPr lang="en-US" altLang="en-US"/>
          </a:p>
        </p:txBody>
      </p:sp>
    </p:spTree>
  </p:cSld>
  <p:clrMapOvr>
    <a:masterClrMapping/>
  </p:clrMapOvr>
  <p:transition advTm="13479"/>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ltLang="en-US"/>
              <a:t>James</a:t>
            </a:r>
            <a:r>
              <a:rPr lang="en-US" altLang="en-US">
                <a:cs typeface="Tahoma" pitchFamily="34" charset="0"/>
              </a:rPr>
              <a:t>'</a:t>
            </a:r>
            <a:r>
              <a:rPr lang="en-US" altLang="en-US"/>
              <a:t> Teaching</a:t>
            </a:r>
          </a:p>
        </p:txBody>
      </p:sp>
      <p:sp>
        <p:nvSpPr>
          <p:cNvPr id="115715" name="Rectangle 3"/>
          <p:cNvSpPr>
            <a:spLocks noGrp="1" noChangeArrowheads="1"/>
          </p:cNvSpPr>
          <p:nvPr>
            <p:ph type="body" sz="half" idx="1"/>
          </p:nvPr>
        </p:nvSpPr>
        <p:spPr/>
        <p:txBody>
          <a:bodyPr/>
          <a:lstStyle/>
          <a:p>
            <a:r>
              <a:rPr lang="en-US" altLang="en-US" sz="2800"/>
              <a:t>James teaches salvation by faith + works?</a:t>
            </a:r>
          </a:p>
          <a:p>
            <a:r>
              <a:rPr lang="en-US" altLang="en-US" sz="2800"/>
              <a:t>2:14 – </a:t>
            </a:r>
            <a:r>
              <a:rPr lang="en-US" altLang="en-US" sz="2800">
                <a:cs typeface="Tahoma" pitchFamily="34" charset="0"/>
              </a:rPr>
              <a:t>"</a:t>
            </a:r>
            <a:r>
              <a:rPr lang="en-US" altLang="en-US" sz="2800"/>
              <a:t>can faith save a man?</a:t>
            </a:r>
            <a:r>
              <a:rPr lang="en-US" altLang="en-US" sz="2800">
                <a:cs typeface="Tahoma" pitchFamily="34" charset="0"/>
              </a:rPr>
              <a:t>"</a:t>
            </a:r>
          </a:p>
          <a:p>
            <a:r>
              <a:rPr lang="en-US" altLang="en-US" sz="2800"/>
              <a:t>2:17 – </a:t>
            </a:r>
            <a:r>
              <a:rPr lang="en-US" altLang="en-US" sz="2800">
                <a:cs typeface="Tahoma" pitchFamily="34" charset="0"/>
              </a:rPr>
              <a:t>"</a:t>
            </a:r>
            <a:r>
              <a:rPr lang="en-US" altLang="en-US" sz="2800"/>
              <a:t>faith, if it has no works, is dead.</a:t>
            </a:r>
            <a:r>
              <a:rPr lang="en-US" altLang="en-US" sz="2800">
                <a:cs typeface="Tahoma" pitchFamily="34" charset="0"/>
              </a:rPr>
              <a:t>"</a:t>
            </a:r>
          </a:p>
        </p:txBody>
      </p:sp>
      <p:pic>
        <p:nvPicPr>
          <p:cNvPr id="115718" name="Picture 6" descr="James"/>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5676900" y="2017713"/>
            <a:ext cx="2744788"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724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 calcmode="lin" valueType="num">
                                      <p:cBhvr additive="base">
                                        <p:cTn id="7" dur="500" fill="hold"/>
                                        <p:tgtEl>
                                          <p:spTgt spid="1157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57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5715">
                                            <p:txEl>
                                              <p:pRg st="1" end="1"/>
                                            </p:txEl>
                                          </p:spTgt>
                                        </p:tgtEl>
                                        <p:attrNameLst>
                                          <p:attrName>style.visibility</p:attrName>
                                        </p:attrNameLst>
                                      </p:cBhvr>
                                      <p:to>
                                        <p:strVal val="visible"/>
                                      </p:to>
                                    </p:set>
                                    <p:anim calcmode="lin" valueType="num">
                                      <p:cBhvr additive="base">
                                        <p:cTn id="13" dur="500" fill="hold"/>
                                        <p:tgtEl>
                                          <p:spTgt spid="1157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57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5715">
                                            <p:txEl>
                                              <p:pRg st="2" end="2"/>
                                            </p:txEl>
                                          </p:spTgt>
                                        </p:tgtEl>
                                        <p:attrNameLst>
                                          <p:attrName>style.visibility</p:attrName>
                                        </p:attrNameLst>
                                      </p:cBhvr>
                                      <p:to>
                                        <p:strVal val="visible"/>
                                      </p:to>
                                    </p:set>
                                    <p:anim calcmode="lin" valueType="num">
                                      <p:cBhvr additive="base">
                                        <p:cTn id="19" dur="500" fill="hold"/>
                                        <p:tgtEl>
                                          <p:spTgt spid="1157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57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15718"/>
                                        </p:tgtEl>
                                        <p:attrNameLst>
                                          <p:attrName>style.visibility</p:attrName>
                                        </p:attrNameLst>
                                      </p:cBhvr>
                                      <p:to>
                                        <p:strVal val="visible"/>
                                      </p:to>
                                    </p:set>
                                    <p:anim calcmode="lin" valueType="num">
                                      <p:cBhvr additive="base">
                                        <p:cTn id="25" dur="500" fill="hold"/>
                                        <p:tgtEl>
                                          <p:spTgt spid="115718"/>
                                        </p:tgtEl>
                                        <p:attrNameLst>
                                          <p:attrName>ppt_x</p:attrName>
                                        </p:attrNameLst>
                                      </p:cBhvr>
                                      <p:tavLst>
                                        <p:tav tm="0">
                                          <p:val>
                                            <p:strVal val="1+#ppt_w/2"/>
                                          </p:val>
                                        </p:tav>
                                        <p:tav tm="100000">
                                          <p:val>
                                            <p:strVal val="#ppt_x"/>
                                          </p:val>
                                        </p:tav>
                                      </p:tavLst>
                                    </p:anim>
                                    <p:anim calcmode="lin" valueType="num">
                                      <p:cBhvr additive="base">
                                        <p:cTn id="26" dur="500" fill="hold"/>
                                        <p:tgtEl>
                                          <p:spTgt spid="1157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altLang="en-US"/>
              <a:t>Paul</a:t>
            </a:r>
            <a:r>
              <a:rPr lang="en-US" altLang="en-US">
                <a:cs typeface="Tahoma" pitchFamily="34" charset="0"/>
              </a:rPr>
              <a:t>'</a:t>
            </a:r>
            <a:r>
              <a:rPr lang="en-US" altLang="en-US"/>
              <a:t>s Teaching</a:t>
            </a:r>
          </a:p>
        </p:txBody>
      </p:sp>
      <p:sp>
        <p:nvSpPr>
          <p:cNvPr id="116740" name="Rectangle 4"/>
          <p:cNvSpPr>
            <a:spLocks noGrp="1" noChangeArrowheads="1"/>
          </p:cNvSpPr>
          <p:nvPr>
            <p:ph type="body" sz="half" idx="2"/>
          </p:nvPr>
        </p:nvSpPr>
        <p:spPr/>
        <p:txBody>
          <a:bodyPr/>
          <a:lstStyle/>
          <a:p>
            <a:r>
              <a:rPr lang="en-US" altLang="en-US" sz="2800"/>
              <a:t>Paul teaches salvation by faith without works?</a:t>
            </a:r>
          </a:p>
          <a:p>
            <a:r>
              <a:rPr lang="en-US" altLang="en-US" sz="2800"/>
              <a:t>Gal 2:16 – </a:t>
            </a:r>
            <a:r>
              <a:rPr lang="en-US" altLang="en-US" sz="2800">
                <a:cs typeface="Tahoma" pitchFamily="34" charset="0"/>
              </a:rPr>
              <a:t>"</a:t>
            </a:r>
            <a:r>
              <a:rPr lang="en-US" altLang="en-US" sz="2800"/>
              <a:t>by works of the Law no flesh justified</a:t>
            </a:r>
            <a:r>
              <a:rPr lang="en-US" altLang="en-US" sz="2800">
                <a:cs typeface="Tahoma" pitchFamily="34" charset="0"/>
              </a:rPr>
              <a:t>"</a:t>
            </a:r>
          </a:p>
          <a:p>
            <a:r>
              <a:rPr lang="en-US" altLang="en-US" sz="2800"/>
              <a:t>2:21 – </a:t>
            </a:r>
            <a:r>
              <a:rPr lang="en-US" altLang="en-US" sz="2800">
                <a:cs typeface="Tahoma" pitchFamily="34" charset="0"/>
              </a:rPr>
              <a:t>"</a:t>
            </a:r>
            <a:r>
              <a:rPr lang="en-US" altLang="en-US" sz="2800"/>
              <a:t>if righteous thru Law, Christ died needlessly</a:t>
            </a:r>
            <a:r>
              <a:rPr lang="en-US" altLang="en-US" sz="2800">
                <a:cs typeface="Tahoma" pitchFamily="34" charset="0"/>
              </a:rPr>
              <a:t>"</a:t>
            </a:r>
          </a:p>
        </p:txBody>
      </p:sp>
      <p:pic>
        <p:nvPicPr>
          <p:cNvPr id="116742" name="Picture 6" descr="Paul"/>
          <p:cNvPicPr>
            <a:picLocks noGrp="1" noChangeAspect="1" noChangeArrowheads="1"/>
          </p:cNvPicPr>
          <p:nvPr>
            <p:ph type="clipArt" sz="half" idx="1"/>
          </p:nvPr>
        </p:nvPicPr>
        <p:blipFill>
          <a:blip r:embed="rId3" cstate="print">
            <a:extLst>
              <a:ext uri="{28A0092B-C50C-407E-A947-70E740481C1C}">
                <a14:useLocalDpi xmlns:a14="http://schemas.microsoft.com/office/drawing/2010/main" val="0"/>
              </a:ext>
            </a:extLst>
          </a:blip>
          <a:srcRect/>
          <a:stretch>
            <a:fillRect/>
          </a:stretch>
        </p:blipFill>
        <p:spPr>
          <a:xfrm>
            <a:off x="1712913" y="2017713"/>
            <a:ext cx="2747962"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653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6740">
                                            <p:txEl>
                                              <p:pRg st="0" end="0"/>
                                            </p:txEl>
                                          </p:spTgt>
                                        </p:tgtEl>
                                        <p:attrNameLst>
                                          <p:attrName>style.visibility</p:attrName>
                                        </p:attrNameLst>
                                      </p:cBhvr>
                                      <p:to>
                                        <p:strVal val="visible"/>
                                      </p:to>
                                    </p:set>
                                    <p:anim calcmode="lin" valueType="num">
                                      <p:cBhvr additive="base">
                                        <p:cTn id="7" dur="500" fill="hold"/>
                                        <p:tgtEl>
                                          <p:spTgt spid="11674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674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6740">
                                            <p:txEl>
                                              <p:pRg st="1" end="1"/>
                                            </p:txEl>
                                          </p:spTgt>
                                        </p:tgtEl>
                                        <p:attrNameLst>
                                          <p:attrName>style.visibility</p:attrName>
                                        </p:attrNameLst>
                                      </p:cBhvr>
                                      <p:to>
                                        <p:strVal val="visible"/>
                                      </p:to>
                                    </p:set>
                                    <p:anim calcmode="lin" valueType="num">
                                      <p:cBhvr additive="base">
                                        <p:cTn id="13" dur="500" fill="hold"/>
                                        <p:tgtEl>
                                          <p:spTgt spid="116740">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674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6740">
                                            <p:txEl>
                                              <p:pRg st="2" end="2"/>
                                            </p:txEl>
                                          </p:spTgt>
                                        </p:tgtEl>
                                        <p:attrNameLst>
                                          <p:attrName>style.visibility</p:attrName>
                                        </p:attrNameLst>
                                      </p:cBhvr>
                                      <p:to>
                                        <p:strVal val="visible"/>
                                      </p:to>
                                    </p:set>
                                    <p:anim calcmode="lin" valueType="num">
                                      <p:cBhvr additive="base">
                                        <p:cTn id="19" dur="500" fill="hold"/>
                                        <p:tgtEl>
                                          <p:spTgt spid="116740">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674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16742"/>
                                        </p:tgtEl>
                                        <p:attrNameLst>
                                          <p:attrName>style.visibility</p:attrName>
                                        </p:attrNameLst>
                                      </p:cBhvr>
                                      <p:to>
                                        <p:strVal val="visible"/>
                                      </p:to>
                                    </p:set>
                                    <p:anim calcmode="lin" valueType="num">
                                      <p:cBhvr additive="base">
                                        <p:cTn id="25" dur="500" fill="hold"/>
                                        <p:tgtEl>
                                          <p:spTgt spid="116742"/>
                                        </p:tgtEl>
                                        <p:attrNameLst>
                                          <p:attrName>ppt_x</p:attrName>
                                        </p:attrNameLst>
                                      </p:cBhvr>
                                      <p:tavLst>
                                        <p:tav tm="0">
                                          <p:val>
                                            <p:strVal val="0-#ppt_w/2"/>
                                          </p:val>
                                        </p:tav>
                                        <p:tav tm="100000">
                                          <p:val>
                                            <p:strVal val="#ppt_x"/>
                                          </p:val>
                                        </p:tav>
                                      </p:tavLst>
                                    </p:anim>
                                    <p:anim calcmode="lin" valueType="num">
                                      <p:cBhvr additive="base">
                                        <p:cTn id="26" dur="500" fill="hold"/>
                                        <p:tgtEl>
                                          <p:spTgt spid="1167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0"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ltLang="en-US"/>
              <a:t>Is This the Picture?</a:t>
            </a:r>
          </a:p>
        </p:txBody>
      </p:sp>
      <p:pic>
        <p:nvPicPr>
          <p:cNvPr id="117763" name="Picture 3" descr="Jam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1981200"/>
            <a:ext cx="3005138" cy="4505325"/>
          </a:xfrm>
          <a:prstGeom prst="rect">
            <a:avLst/>
          </a:prstGeom>
          <a:noFill/>
          <a:extLst>
            <a:ext uri="{909E8E84-426E-40DD-AFC4-6F175D3DCCD1}">
              <a14:hiddenFill xmlns:a14="http://schemas.microsoft.com/office/drawing/2010/main">
                <a:solidFill>
                  <a:srgbClr val="FFFFFF"/>
                </a:solidFill>
              </a14:hiddenFill>
            </a:ext>
          </a:extLst>
        </p:spPr>
      </p:pic>
      <p:pic>
        <p:nvPicPr>
          <p:cNvPr id="117764" name="Picture 4" descr="Pau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5400" y="1905000"/>
            <a:ext cx="3097213" cy="46386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215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1000"/>
                                  </p:stCondLst>
                                  <p:childTnLst>
                                    <p:set>
                                      <p:cBhvr>
                                        <p:cTn id="6" dur="1" fill="hold">
                                          <p:stCondLst>
                                            <p:cond delay="0"/>
                                          </p:stCondLst>
                                        </p:cTn>
                                        <p:tgtEl>
                                          <p:spTgt spid="117763"/>
                                        </p:tgtEl>
                                        <p:attrNameLst>
                                          <p:attrName>style.visibility</p:attrName>
                                        </p:attrNameLst>
                                      </p:cBhvr>
                                      <p:to>
                                        <p:strVal val="visible"/>
                                      </p:to>
                                    </p:set>
                                    <p:anim calcmode="lin" valueType="num">
                                      <p:cBhvr additive="base">
                                        <p:cTn id="7" dur="500" fill="hold"/>
                                        <p:tgtEl>
                                          <p:spTgt spid="117763"/>
                                        </p:tgtEl>
                                        <p:attrNameLst>
                                          <p:attrName>ppt_x</p:attrName>
                                        </p:attrNameLst>
                                      </p:cBhvr>
                                      <p:tavLst>
                                        <p:tav tm="0">
                                          <p:val>
                                            <p:strVal val="1+#ppt_w/2"/>
                                          </p:val>
                                        </p:tav>
                                        <p:tav tm="100000">
                                          <p:val>
                                            <p:strVal val="#ppt_x"/>
                                          </p:val>
                                        </p:tav>
                                      </p:tavLst>
                                    </p:anim>
                                    <p:anim calcmode="lin" valueType="num">
                                      <p:cBhvr additive="base">
                                        <p:cTn id="8" dur="500" fill="hold"/>
                                        <p:tgtEl>
                                          <p:spTgt spid="11776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gunshot.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17764"/>
                                        </p:tgtEl>
                                        <p:attrNameLst>
                                          <p:attrName>style.visibility</p:attrName>
                                        </p:attrNameLst>
                                      </p:cBhvr>
                                      <p:to>
                                        <p:strVal val="visible"/>
                                      </p:to>
                                    </p:set>
                                    <p:anim calcmode="lin" valueType="num">
                                      <p:cBhvr additive="base">
                                        <p:cTn id="13" dur="500" fill="hold"/>
                                        <p:tgtEl>
                                          <p:spTgt spid="117764"/>
                                        </p:tgtEl>
                                        <p:attrNameLst>
                                          <p:attrName>ppt_x</p:attrName>
                                        </p:attrNameLst>
                                      </p:cBhvr>
                                      <p:tavLst>
                                        <p:tav tm="0">
                                          <p:val>
                                            <p:strVal val="0-#ppt_w/2"/>
                                          </p:val>
                                        </p:tav>
                                        <p:tav tm="100000">
                                          <p:val>
                                            <p:strVal val="#ppt_x"/>
                                          </p:val>
                                        </p:tav>
                                      </p:tavLst>
                                    </p:anim>
                                    <p:anim calcmode="lin" valueType="num">
                                      <p:cBhvr additive="base">
                                        <p:cTn id="14" dur="500" fill="hold"/>
                                        <p:tgtEl>
                                          <p:spTgt spid="11776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gunsho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altLang="en-US"/>
              <a:t>Suggested Resolution</a:t>
            </a:r>
          </a:p>
        </p:txBody>
      </p:sp>
      <p:sp>
        <p:nvSpPr>
          <p:cNvPr id="118787" name="Rectangle 3"/>
          <p:cNvSpPr>
            <a:spLocks noGrp="1" noChangeArrowheads="1"/>
          </p:cNvSpPr>
          <p:nvPr>
            <p:ph type="body" idx="1"/>
          </p:nvPr>
        </p:nvSpPr>
        <p:spPr/>
        <p:txBody>
          <a:bodyPr/>
          <a:lstStyle/>
          <a:p>
            <a:r>
              <a:rPr lang="en-US" altLang="en-US"/>
              <a:t>These are verbal, but not real, contradictions.</a:t>
            </a:r>
          </a:p>
          <a:p>
            <a:r>
              <a:rPr lang="en-US" altLang="en-US"/>
              <a:t>They can be resolved by looking at the contexts.</a:t>
            </a:r>
          </a:p>
          <a:p>
            <a:r>
              <a:rPr lang="en-US" altLang="en-US"/>
              <a:t>The </a:t>
            </a:r>
            <a:r>
              <a:rPr lang="en-US" altLang="en-US">
                <a:cs typeface="Tahoma" pitchFamily="34" charset="0"/>
              </a:rPr>
              <a:t>"</a:t>
            </a:r>
            <a:r>
              <a:rPr lang="en-US" altLang="en-US"/>
              <a:t>confusion in terms</a:t>
            </a:r>
            <a:r>
              <a:rPr lang="en-US" altLang="en-US">
                <a:cs typeface="Tahoma" pitchFamily="34" charset="0"/>
              </a:rPr>
              <a:t>"</a:t>
            </a:r>
            <a:r>
              <a:rPr lang="en-US" altLang="en-US"/>
              <a:t> suggests a pre-Jerusalem Council date for James, and possibly for Galatians.</a:t>
            </a:r>
          </a:p>
        </p:txBody>
      </p:sp>
    </p:spTree>
    <p:custDataLst>
      <p:tags r:id="rId1"/>
    </p:custDataLst>
  </p:cSld>
  <p:clrMapOvr>
    <a:masterClrMapping/>
  </p:clrMapOvr>
  <p:transition advTm="3387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 calcmode="lin" valueType="num">
                                      <p:cBhvr additive="base">
                                        <p:cTn id="7" dur="500" fill="hold"/>
                                        <p:tgtEl>
                                          <p:spTgt spid="1187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87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8787">
                                            <p:txEl>
                                              <p:pRg st="1" end="1"/>
                                            </p:txEl>
                                          </p:spTgt>
                                        </p:tgtEl>
                                        <p:attrNameLst>
                                          <p:attrName>style.visibility</p:attrName>
                                        </p:attrNameLst>
                                      </p:cBhvr>
                                      <p:to>
                                        <p:strVal val="visible"/>
                                      </p:to>
                                    </p:set>
                                    <p:anim calcmode="lin" valueType="num">
                                      <p:cBhvr additive="base">
                                        <p:cTn id="13" dur="500" fill="hold"/>
                                        <p:tgtEl>
                                          <p:spTgt spid="1187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87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8787">
                                            <p:txEl>
                                              <p:pRg st="2" end="2"/>
                                            </p:txEl>
                                          </p:spTgt>
                                        </p:tgtEl>
                                        <p:attrNameLst>
                                          <p:attrName>style.visibility</p:attrName>
                                        </p:attrNameLst>
                                      </p:cBhvr>
                                      <p:to>
                                        <p:strVal val="visible"/>
                                      </p:to>
                                    </p:set>
                                    <p:anim calcmode="lin" valueType="num">
                                      <p:cBhvr additive="base">
                                        <p:cTn id="19" dur="500" fill="hold"/>
                                        <p:tgtEl>
                                          <p:spTgt spid="1187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878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altLang="en-US"/>
              <a:t>Suggested Resolution</a:t>
            </a:r>
          </a:p>
        </p:txBody>
      </p:sp>
      <p:sp>
        <p:nvSpPr>
          <p:cNvPr id="119811" name="Rectangle 3"/>
          <p:cNvSpPr>
            <a:spLocks noGrp="1" noChangeArrowheads="1"/>
          </p:cNvSpPr>
          <p:nvPr>
            <p:ph type="body" idx="1"/>
          </p:nvPr>
        </p:nvSpPr>
        <p:spPr/>
        <p:txBody>
          <a:bodyPr/>
          <a:lstStyle/>
          <a:p>
            <a:r>
              <a:rPr lang="en-US" altLang="en-US"/>
              <a:t>James recognizes one cannot keep the Law perfectly.</a:t>
            </a:r>
          </a:p>
          <a:p>
            <a:pPr lvl="1"/>
            <a:r>
              <a:rPr lang="en-US" altLang="en-US"/>
              <a:t>2:10 – </a:t>
            </a:r>
            <a:r>
              <a:rPr lang="en-US" altLang="en-US">
                <a:cs typeface="Tahoma" pitchFamily="34" charset="0"/>
              </a:rPr>
              <a:t>"</a:t>
            </a:r>
            <a:r>
              <a:rPr lang="en-US" altLang="en-US"/>
              <a:t>whoever keeps the whole Law, yet stumbles in one point is guilty of all”</a:t>
            </a:r>
          </a:p>
          <a:p>
            <a:pPr lvl="1"/>
            <a:r>
              <a:rPr lang="en-US" altLang="en-US"/>
              <a:t>3:1-2 – </a:t>
            </a:r>
            <a:r>
              <a:rPr lang="en-US" altLang="en-US">
                <a:cs typeface="Tahoma" pitchFamily="34" charset="0"/>
              </a:rPr>
              <a:t>"</a:t>
            </a:r>
            <a:r>
              <a:rPr lang="en-US" altLang="en-US"/>
              <a:t>we all stumble in many ways</a:t>
            </a:r>
            <a:r>
              <a:rPr lang="en-US" altLang="en-US">
                <a:cs typeface="Tahoma" pitchFamily="34" charset="0"/>
              </a:rPr>
              <a:t>"</a:t>
            </a:r>
          </a:p>
          <a:p>
            <a:r>
              <a:rPr lang="en-US" altLang="en-US"/>
              <a:t>James is emphasizing that real Christians will have works in their lives.</a:t>
            </a:r>
          </a:p>
        </p:txBody>
      </p:sp>
    </p:spTree>
    <p:custDataLst>
      <p:tags r:id="rId1"/>
    </p:custDataLst>
  </p:cSld>
  <p:clrMapOvr>
    <a:masterClrMapping/>
  </p:clrMapOvr>
  <p:transition advTm="2360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 calcmode="lin" valueType="num">
                                      <p:cBhvr additive="base">
                                        <p:cTn id="7" dur="500" fill="hold"/>
                                        <p:tgtEl>
                                          <p:spTgt spid="1198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98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9811">
                                            <p:txEl>
                                              <p:pRg st="1" end="1"/>
                                            </p:txEl>
                                          </p:spTgt>
                                        </p:tgtEl>
                                        <p:attrNameLst>
                                          <p:attrName>style.visibility</p:attrName>
                                        </p:attrNameLst>
                                      </p:cBhvr>
                                      <p:to>
                                        <p:strVal val="visible"/>
                                      </p:to>
                                    </p:set>
                                    <p:anim calcmode="lin" valueType="num">
                                      <p:cBhvr additive="base">
                                        <p:cTn id="13" dur="500" fill="hold"/>
                                        <p:tgtEl>
                                          <p:spTgt spid="1198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98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9811">
                                            <p:txEl>
                                              <p:pRg st="2" end="2"/>
                                            </p:txEl>
                                          </p:spTgt>
                                        </p:tgtEl>
                                        <p:attrNameLst>
                                          <p:attrName>style.visibility</p:attrName>
                                        </p:attrNameLst>
                                      </p:cBhvr>
                                      <p:to>
                                        <p:strVal val="visible"/>
                                      </p:to>
                                    </p:set>
                                    <p:anim calcmode="lin" valueType="num">
                                      <p:cBhvr additive="base">
                                        <p:cTn id="19" dur="500" fill="hold"/>
                                        <p:tgtEl>
                                          <p:spTgt spid="1198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98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9811">
                                            <p:txEl>
                                              <p:pRg st="3" end="3"/>
                                            </p:txEl>
                                          </p:spTgt>
                                        </p:tgtEl>
                                        <p:attrNameLst>
                                          <p:attrName>style.visibility</p:attrName>
                                        </p:attrNameLst>
                                      </p:cBhvr>
                                      <p:to>
                                        <p:strVal val="visible"/>
                                      </p:to>
                                    </p:set>
                                    <p:anim calcmode="lin" valueType="num">
                                      <p:cBhvr additive="base">
                                        <p:cTn id="25" dur="500" fill="hold"/>
                                        <p:tgtEl>
                                          <p:spTgt spid="11981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981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altLang="en-US"/>
              <a:t>Suggested Resolution</a:t>
            </a:r>
          </a:p>
        </p:txBody>
      </p:sp>
      <p:sp>
        <p:nvSpPr>
          <p:cNvPr id="120835" name="Rectangle 3"/>
          <p:cNvSpPr>
            <a:spLocks noGrp="1" noChangeArrowheads="1"/>
          </p:cNvSpPr>
          <p:nvPr>
            <p:ph type="body" idx="1"/>
          </p:nvPr>
        </p:nvSpPr>
        <p:spPr/>
        <p:txBody>
          <a:bodyPr/>
          <a:lstStyle/>
          <a:p>
            <a:r>
              <a:rPr lang="en-US" altLang="en-US" sz="2800"/>
              <a:t>Paul</a:t>
            </a:r>
            <a:r>
              <a:rPr lang="en-US" altLang="en-US" sz="2800">
                <a:cs typeface="Tahoma" pitchFamily="34" charset="0"/>
              </a:rPr>
              <a:t>'</a:t>
            </a:r>
            <a:r>
              <a:rPr lang="en-US" altLang="en-US" sz="2800"/>
              <a:t>s teaching is the same as James</a:t>
            </a:r>
            <a:r>
              <a:rPr lang="en-US" altLang="en-US" sz="2800">
                <a:cs typeface="Tahoma" pitchFamily="34" charset="0"/>
              </a:rPr>
              <a:t>'</a:t>
            </a:r>
          </a:p>
          <a:p>
            <a:pPr lvl="1"/>
            <a:r>
              <a:rPr lang="en-US" altLang="en-US" sz="2400"/>
              <a:t>Salvation is by dependence on Christ</a:t>
            </a:r>
          </a:p>
          <a:p>
            <a:pPr lvl="1"/>
            <a:r>
              <a:rPr lang="en-US" altLang="en-US" sz="2400"/>
              <a:t>We cannot depend on our works</a:t>
            </a:r>
          </a:p>
          <a:p>
            <a:pPr lvl="1"/>
            <a:r>
              <a:rPr lang="en-US" altLang="en-US" sz="2400"/>
              <a:t>Gal 5:3 – </a:t>
            </a:r>
            <a:r>
              <a:rPr lang="en-US" altLang="en-US" sz="2400">
                <a:cs typeface="Tahoma" pitchFamily="34" charset="0"/>
              </a:rPr>
              <a:t>"</a:t>
            </a:r>
            <a:r>
              <a:rPr lang="en-US" altLang="en-US" sz="2400"/>
              <a:t>whoever receives circumcision is obligated to keep the whole law</a:t>
            </a:r>
            <a:r>
              <a:rPr lang="en-US" altLang="en-US" sz="2400">
                <a:cs typeface="Tahoma" pitchFamily="34" charset="0"/>
              </a:rPr>
              <a:t>"</a:t>
            </a:r>
          </a:p>
          <a:p>
            <a:pPr lvl="1"/>
            <a:r>
              <a:rPr lang="en-US" altLang="en-US" sz="2400"/>
              <a:t>6:13 – </a:t>
            </a:r>
            <a:r>
              <a:rPr lang="en-US" altLang="en-US" sz="2400">
                <a:cs typeface="Tahoma" pitchFamily="34" charset="0"/>
              </a:rPr>
              <a:t>"</a:t>
            </a:r>
            <a:r>
              <a:rPr lang="en-US" altLang="en-US" sz="2400"/>
              <a:t>those who are circumcised do not even keep the law themselves</a:t>
            </a:r>
            <a:r>
              <a:rPr lang="en-US" altLang="en-US" sz="2400">
                <a:cs typeface="Tahoma" pitchFamily="34" charset="0"/>
              </a:rPr>
              <a:t>"</a:t>
            </a:r>
          </a:p>
          <a:p>
            <a:pPr lvl="1"/>
            <a:r>
              <a:rPr lang="en-US" altLang="en-US" sz="2400"/>
              <a:t>5:6 – </a:t>
            </a:r>
            <a:r>
              <a:rPr lang="en-US" altLang="en-US" sz="2400">
                <a:cs typeface="Tahoma" pitchFamily="34" charset="0"/>
              </a:rPr>
              <a:t>"</a:t>
            </a:r>
            <a:r>
              <a:rPr lang="en-US" altLang="en-US" sz="2400"/>
              <a:t>neither circumcision nor uncircumcision means anything, but faith </a:t>
            </a:r>
            <a:r>
              <a:rPr lang="en-US" altLang="en-US" sz="2400">
                <a:solidFill>
                  <a:schemeClr val="hlink"/>
                </a:solidFill>
              </a:rPr>
              <a:t>working</a:t>
            </a:r>
            <a:r>
              <a:rPr lang="en-US" altLang="en-US" sz="2400"/>
              <a:t> thru love.</a:t>
            </a:r>
            <a:r>
              <a:rPr lang="en-US" altLang="en-US" sz="2400">
                <a:cs typeface="Tahoma" pitchFamily="34" charset="0"/>
              </a:rPr>
              <a:t>"</a:t>
            </a:r>
          </a:p>
        </p:txBody>
      </p:sp>
    </p:spTree>
    <p:custDataLst>
      <p:tags r:id="rId1"/>
    </p:custDataLst>
  </p:cSld>
  <p:clrMapOvr>
    <a:masterClrMapping/>
  </p:clrMapOvr>
  <p:transition advTm="5068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 calcmode="lin" valueType="num">
                                      <p:cBhvr additive="base">
                                        <p:cTn id="7" dur="500" fill="hold"/>
                                        <p:tgtEl>
                                          <p:spTgt spid="1208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08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0835">
                                            <p:txEl>
                                              <p:pRg st="1" end="1"/>
                                            </p:txEl>
                                          </p:spTgt>
                                        </p:tgtEl>
                                        <p:attrNameLst>
                                          <p:attrName>style.visibility</p:attrName>
                                        </p:attrNameLst>
                                      </p:cBhvr>
                                      <p:to>
                                        <p:strVal val="visible"/>
                                      </p:to>
                                    </p:set>
                                    <p:anim calcmode="lin" valueType="num">
                                      <p:cBhvr additive="base">
                                        <p:cTn id="13" dur="500" fill="hold"/>
                                        <p:tgtEl>
                                          <p:spTgt spid="1208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08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0835">
                                            <p:txEl>
                                              <p:pRg st="2" end="2"/>
                                            </p:txEl>
                                          </p:spTgt>
                                        </p:tgtEl>
                                        <p:attrNameLst>
                                          <p:attrName>style.visibility</p:attrName>
                                        </p:attrNameLst>
                                      </p:cBhvr>
                                      <p:to>
                                        <p:strVal val="visible"/>
                                      </p:to>
                                    </p:set>
                                    <p:anim calcmode="lin" valueType="num">
                                      <p:cBhvr additive="base">
                                        <p:cTn id="19" dur="500" fill="hold"/>
                                        <p:tgtEl>
                                          <p:spTgt spid="1208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08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0835">
                                            <p:txEl>
                                              <p:pRg st="3" end="3"/>
                                            </p:txEl>
                                          </p:spTgt>
                                        </p:tgtEl>
                                        <p:attrNameLst>
                                          <p:attrName>style.visibility</p:attrName>
                                        </p:attrNameLst>
                                      </p:cBhvr>
                                      <p:to>
                                        <p:strVal val="visible"/>
                                      </p:to>
                                    </p:set>
                                    <p:anim calcmode="lin" valueType="num">
                                      <p:cBhvr additive="base">
                                        <p:cTn id="25" dur="500" fill="hold"/>
                                        <p:tgtEl>
                                          <p:spTgt spid="12083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08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0835">
                                            <p:txEl>
                                              <p:pRg st="4" end="4"/>
                                            </p:txEl>
                                          </p:spTgt>
                                        </p:tgtEl>
                                        <p:attrNameLst>
                                          <p:attrName>style.visibility</p:attrName>
                                        </p:attrNameLst>
                                      </p:cBhvr>
                                      <p:to>
                                        <p:strVal val="visible"/>
                                      </p:to>
                                    </p:set>
                                    <p:anim calcmode="lin" valueType="num">
                                      <p:cBhvr additive="base">
                                        <p:cTn id="31" dur="500" fill="hold"/>
                                        <p:tgtEl>
                                          <p:spTgt spid="12083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083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0835">
                                            <p:txEl>
                                              <p:pRg st="5" end="5"/>
                                            </p:txEl>
                                          </p:spTgt>
                                        </p:tgtEl>
                                        <p:attrNameLst>
                                          <p:attrName>style.visibility</p:attrName>
                                        </p:attrNameLst>
                                      </p:cBhvr>
                                      <p:to>
                                        <p:strVal val="visible"/>
                                      </p:to>
                                    </p:set>
                                    <p:anim calcmode="lin" valueType="num">
                                      <p:cBhvr additive="base">
                                        <p:cTn id="37" dur="500" fill="hold"/>
                                        <p:tgtEl>
                                          <p:spTgt spid="12083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083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bldLvl="2"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altLang="en-US"/>
              <a:t>Suggested Resolution</a:t>
            </a:r>
          </a:p>
        </p:txBody>
      </p:sp>
      <p:sp>
        <p:nvSpPr>
          <p:cNvPr id="121859" name="Rectangle 3"/>
          <p:cNvSpPr>
            <a:spLocks noGrp="1" noChangeArrowheads="1"/>
          </p:cNvSpPr>
          <p:nvPr>
            <p:ph type="body" idx="1"/>
          </p:nvPr>
        </p:nvSpPr>
        <p:spPr/>
        <p:txBody>
          <a:bodyPr/>
          <a:lstStyle/>
          <a:p>
            <a:r>
              <a:rPr lang="en-US" altLang="en-US"/>
              <a:t>Paul and James are responding to different errors</a:t>
            </a:r>
          </a:p>
          <a:p>
            <a:r>
              <a:rPr lang="en-US" altLang="en-US"/>
              <a:t>James to antinomians:</a:t>
            </a:r>
          </a:p>
          <a:p>
            <a:pPr lvl="1"/>
            <a:r>
              <a:rPr lang="en-US" altLang="en-US"/>
              <a:t>Faith only; live as you please</a:t>
            </a:r>
          </a:p>
          <a:p>
            <a:r>
              <a:rPr lang="en-US" altLang="en-US"/>
              <a:t>Paul to legalists:</a:t>
            </a:r>
          </a:p>
          <a:p>
            <a:pPr lvl="1"/>
            <a:r>
              <a:rPr lang="en-US" altLang="en-US"/>
              <a:t>Works are required in order to save</a:t>
            </a:r>
          </a:p>
        </p:txBody>
      </p:sp>
    </p:spTree>
    <p:custDataLst>
      <p:tags r:id="rId1"/>
    </p:custDataLst>
  </p:cSld>
  <p:clrMapOvr>
    <a:masterClrMapping/>
  </p:clrMapOvr>
  <p:transition advTm="2210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 calcmode="lin" valueType="num">
                                      <p:cBhvr additive="base">
                                        <p:cTn id="7" dur="500" fill="hold"/>
                                        <p:tgtEl>
                                          <p:spTgt spid="1218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18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1859">
                                            <p:txEl>
                                              <p:pRg st="1" end="1"/>
                                            </p:txEl>
                                          </p:spTgt>
                                        </p:tgtEl>
                                        <p:attrNameLst>
                                          <p:attrName>style.visibility</p:attrName>
                                        </p:attrNameLst>
                                      </p:cBhvr>
                                      <p:to>
                                        <p:strVal val="visible"/>
                                      </p:to>
                                    </p:set>
                                    <p:anim calcmode="lin" valueType="num">
                                      <p:cBhvr additive="base">
                                        <p:cTn id="13" dur="500" fill="hold"/>
                                        <p:tgtEl>
                                          <p:spTgt spid="1218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18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1859">
                                            <p:txEl>
                                              <p:pRg st="2" end="2"/>
                                            </p:txEl>
                                          </p:spTgt>
                                        </p:tgtEl>
                                        <p:attrNameLst>
                                          <p:attrName>style.visibility</p:attrName>
                                        </p:attrNameLst>
                                      </p:cBhvr>
                                      <p:to>
                                        <p:strVal val="visible"/>
                                      </p:to>
                                    </p:set>
                                    <p:anim calcmode="lin" valueType="num">
                                      <p:cBhvr additive="base">
                                        <p:cTn id="19" dur="500" fill="hold"/>
                                        <p:tgtEl>
                                          <p:spTgt spid="1218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18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1859">
                                            <p:txEl>
                                              <p:pRg st="3" end="3"/>
                                            </p:txEl>
                                          </p:spTgt>
                                        </p:tgtEl>
                                        <p:attrNameLst>
                                          <p:attrName>style.visibility</p:attrName>
                                        </p:attrNameLst>
                                      </p:cBhvr>
                                      <p:to>
                                        <p:strVal val="visible"/>
                                      </p:to>
                                    </p:set>
                                    <p:anim calcmode="lin" valueType="num">
                                      <p:cBhvr additive="base">
                                        <p:cTn id="25" dur="500" fill="hold"/>
                                        <p:tgtEl>
                                          <p:spTgt spid="1218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185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1859">
                                            <p:txEl>
                                              <p:pRg st="4" end="4"/>
                                            </p:txEl>
                                          </p:spTgt>
                                        </p:tgtEl>
                                        <p:attrNameLst>
                                          <p:attrName>style.visibility</p:attrName>
                                        </p:attrNameLst>
                                      </p:cBhvr>
                                      <p:to>
                                        <p:strVal val="visible"/>
                                      </p:to>
                                    </p:set>
                                    <p:anim calcmode="lin" valueType="num">
                                      <p:cBhvr additive="base">
                                        <p:cTn id="31" dur="500" fill="hold"/>
                                        <p:tgtEl>
                                          <p:spTgt spid="12185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185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bldLvl="2"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altLang="en-US"/>
              <a:t>Suggested Resolution</a:t>
            </a:r>
          </a:p>
        </p:txBody>
      </p:sp>
      <p:pic>
        <p:nvPicPr>
          <p:cNvPr id="122883" name="Picture 3" descr="Jam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1981200"/>
            <a:ext cx="3005138" cy="4505325"/>
          </a:xfrm>
          <a:prstGeom prst="rect">
            <a:avLst/>
          </a:prstGeom>
          <a:noFill/>
          <a:extLst>
            <a:ext uri="{909E8E84-426E-40DD-AFC4-6F175D3DCCD1}">
              <a14:hiddenFill xmlns:a14="http://schemas.microsoft.com/office/drawing/2010/main">
                <a:solidFill>
                  <a:srgbClr val="FFFFFF"/>
                </a:solidFill>
              </a14:hiddenFill>
            </a:ext>
          </a:extLst>
        </p:spPr>
      </p:pic>
      <p:pic>
        <p:nvPicPr>
          <p:cNvPr id="122884" name="Picture 4" descr="Pau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9200" y="1905000"/>
            <a:ext cx="3097213" cy="46386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683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22883"/>
                                        </p:tgtEl>
                                        <p:attrNameLst>
                                          <p:attrName>style.visibility</p:attrName>
                                        </p:attrNameLst>
                                      </p:cBhvr>
                                      <p:to>
                                        <p:strVal val="visible"/>
                                      </p:to>
                                    </p:set>
                                    <p:anim calcmode="lin" valueType="num">
                                      <p:cBhvr additive="base">
                                        <p:cTn id="7" dur="500" fill="hold"/>
                                        <p:tgtEl>
                                          <p:spTgt spid="122883"/>
                                        </p:tgtEl>
                                        <p:attrNameLst>
                                          <p:attrName>ppt_x</p:attrName>
                                        </p:attrNameLst>
                                      </p:cBhvr>
                                      <p:tavLst>
                                        <p:tav tm="0">
                                          <p:val>
                                            <p:strVal val="0-#ppt_w/2"/>
                                          </p:val>
                                        </p:tav>
                                        <p:tav tm="100000">
                                          <p:val>
                                            <p:strVal val="#ppt_x"/>
                                          </p:val>
                                        </p:tav>
                                      </p:tavLst>
                                    </p:anim>
                                    <p:anim calcmode="lin" valueType="num">
                                      <p:cBhvr additive="base">
                                        <p:cTn id="8" dur="500" fill="hold"/>
                                        <p:tgtEl>
                                          <p:spTgt spid="12288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gunshot.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22884"/>
                                        </p:tgtEl>
                                        <p:attrNameLst>
                                          <p:attrName>style.visibility</p:attrName>
                                        </p:attrNameLst>
                                      </p:cBhvr>
                                      <p:to>
                                        <p:strVal val="visible"/>
                                      </p:to>
                                    </p:set>
                                    <p:anim calcmode="lin" valueType="num">
                                      <p:cBhvr additive="base">
                                        <p:cTn id="13" dur="500" fill="hold"/>
                                        <p:tgtEl>
                                          <p:spTgt spid="122884"/>
                                        </p:tgtEl>
                                        <p:attrNameLst>
                                          <p:attrName>ppt_x</p:attrName>
                                        </p:attrNameLst>
                                      </p:cBhvr>
                                      <p:tavLst>
                                        <p:tav tm="0">
                                          <p:val>
                                            <p:strVal val="1+#ppt_w/2"/>
                                          </p:val>
                                        </p:tav>
                                        <p:tav tm="100000">
                                          <p:val>
                                            <p:strVal val="#ppt_x"/>
                                          </p:val>
                                        </p:tav>
                                      </p:tavLst>
                                    </p:anim>
                                    <p:anim calcmode="lin" valueType="num">
                                      <p:cBhvr additive="base">
                                        <p:cTn id="14" dur="500" fill="hold"/>
                                        <p:tgtEl>
                                          <p:spTgt spid="12288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gunsho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altLang="en-US"/>
              <a:t>Emphasis of James</a:t>
            </a:r>
          </a:p>
        </p:txBody>
      </p:sp>
      <p:sp>
        <p:nvSpPr>
          <p:cNvPr id="123907" name="Rectangle 3"/>
          <p:cNvSpPr>
            <a:spLocks noGrp="1" noChangeArrowheads="1"/>
          </p:cNvSpPr>
          <p:nvPr>
            <p:ph type="body" idx="1"/>
          </p:nvPr>
        </p:nvSpPr>
        <p:spPr/>
        <p:txBody>
          <a:bodyPr/>
          <a:lstStyle/>
          <a:p>
            <a:r>
              <a:rPr lang="en-US" altLang="en-US"/>
              <a:t>More practical than doctrinal</a:t>
            </a:r>
          </a:p>
          <a:p>
            <a:r>
              <a:rPr lang="en-US" altLang="en-US"/>
              <a:t>This is similar to many OT books</a:t>
            </a:r>
          </a:p>
          <a:p>
            <a:pPr lvl="1"/>
            <a:r>
              <a:rPr lang="en-US" altLang="en-US"/>
              <a:t>Proverbs</a:t>
            </a:r>
          </a:p>
          <a:p>
            <a:pPr lvl="1"/>
            <a:r>
              <a:rPr lang="en-US" altLang="en-US"/>
              <a:t>Prophets</a:t>
            </a:r>
          </a:p>
          <a:p>
            <a:r>
              <a:rPr lang="en-US" altLang="en-US"/>
              <a:t>Also similar to Jesus</a:t>
            </a:r>
            <a:r>
              <a:rPr lang="en-US" altLang="en-US">
                <a:cs typeface="Tahoma" pitchFamily="34" charset="0"/>
              </a:rPr>
              <a:t>'</a:t>
            </a:r>
            <a:r>
              <a:rPr lang="en-US" altLang="en-US"/>
              <a:t> teaching in the Gospels</a:t>
            </a:r>
          </a:p>
        </p:txBody>
      </p:sp>
    </p:spTree>
    <p:custDataLst>
      <p:tags r:id="rId1"/>
    </p:custDataLst>
  </p:cSld>
  <p:clrMapOvr>
    <a:masterClrMapping/>
  </p:clrMapOvr>
  <p:transition advTm="2746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 calcmode="lin" valueType="num">
                                      <p:cBhvr additive="base">
                                        <p:cTn id="7" dur="500" fill="hold"/>
                                        <p:tgtEl>
                                          <p:spTgt spid="1239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39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3907">
                                            <p:txEl>
                                              <p:pRg st="1" end="1"/>
                                            </p:txEl>
                                          </p:spTgt>
                                        </p:tgtEl>
                                        <p:attrNameLst>
                                          <p:attrName>style.visibility</p:attrName>
                                        </p:attrNameLst>
                                      </p:cBhvr>
                                      <p:to>
                                        <p:strVal val="visible"/>
                                      </p:to>
                                    </p:set>
                                    <p:anim calcmode="lin" valueType="num">
                                      <p:cBhvr additive="base">
                                        <p:cTn id="13" dur="500" fill="hold"/>
                                        <p:tgtEl>
                                          <p:spTgt spid="1239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39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3907">
                                            <p:txEl>
                                              <p:pRg st="2" end="2"/>
                                            </p:txEl>
                                          </p:spTgt>
                                        </p:tgtEl>
                                        <p:attrNameLst>
                                          <p:attrName>style.visibility</p:attrName>
                                        </p:attrNameLst>
                                      </p:cBhvr>
                                      <p:to>
                                        <p:strVal val="visible"/>
                                      </p:to>
                                    </p:set>
                                    <p:anim calcmode="lin" valueType="num">
                                      <p:cBhvr additive="base">
                                        <p:cTn id="19" dur="500" fill="hold"/>
                                        <p:tgtEl>
                                          <p:spTgt spid="1239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39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3907">
                                            <p:txEl>
                                              <p:pRg st="3" end="3"/>
                                            </p:txEl>
                                          </p:spTgt>
                                        </p:tgtEl>
                                        <p:attrNameLst>
                                          <p:attrName>style.visibility</p:attrName>
                                        </p:attrNameLst>
                                      </p:cBhvr>
                                      <p:to>
                                        <p:strVal val="visible"/>
                                      </p:to>
                                    </p:set>
                                    <p:anim calcmode="lin" valueType="num">
                                      <p:cBhvr additive="base">
                                        <p:cTn id="25" dur="500" fill="hold"/>
                                        <p:tgtEl>
                                          <p:spTgt spid="12390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39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3907">
                                            <p:txEl>
                                              <p:pRg st="4" end="4"/>
                                            </p:txEl>
                                          </p:spTgt>
                                        </p:tgtEl>
                                        <p:attrNameLst>
                                          <p:attrName>style.visibility</p:attrName>
                                        </p:attrNameLst>
                                      </p:cBhvr>
                                      <p:to>
                                        <p:strVal val="visible"/>
                                      </p:to>
                                    </p:set>
                                    <p:anim calcmode="lin" valueType="num">
                                      <p:cBhvr additive="base">
                                        <p:cTn id="31" dur="500" fill="hold"/>
                                        <p:tgtEl>
                                          <p:spTgt spid="12390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390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bldLvl="2"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en-US"/>
              <a:t>Several James in NT</a:t>
            </a:r>
          </a:p>
        </p:txBody>
      </p:sp>
      <p:sp>
        <p:nvSpPr>
          <p:cNvPr id="97283" name="Rectangle 3"/>
          <p:cNvSpPr>
            <a:spLocks noGrp="1" noChangeArrowheads="1"/>
          </p:cNvSpPr>
          <p:nvPr>
            <p:ph type="body" idx="1"/>
          </p:nvPr>
        </p:nvSpPr>
        <p:spPr/>
        <p:txBody>
          <a:bodyPr/>
          <a:lstStyle/>
          <a:p>
            <a:r>
              <a:rPr lang="en-US" altLang="en-US"/>
              <a:t>James the Less (or Little)</a:t>
            </a:r>
          </a:p>
          <a:p>
            <a:pPr lvl="1"/>
            <a:r>
              <a:rPr lang="en-US" altLang="en-US"/>
              <a:t>Apostle, know nothing else about him</a:t>
            </a:r>
          </a:p>
          <a:p>
            <a:r>
              <a:rPr lang="en-US" altLang="en-US"/>
              <a:t>James, son of Zebedee</a:t>
            </a:r>
          </a:p>
          <a:p>
            <a:pPr lvl="1"/>
            <a:r>
              <a:rPr lang="en-US" altLang="en-US"/>
              <a:t>Apostle, martyred about AD 44</a:t>
            </a:r>
          </a:p>
          <a:p>
            <a:r>
              <a:rPr lang="en-US" altLang="en-US"/>
              <a:t>James, brother of Jesus</a:t>
            </a:r>
          </a:p>
          <a:p>
            <a:pPr lvl="1"/>
            <a:r>
              <a:rPr lang="en-US" altLang="en-US"/>
              <a:t>In list of Matthew 13:55</a:t>
            </a:r>
          </a:p>
        </p:txBody>
      </p:sp>
    </p:spTree>
    <p:custDataLst>
      <p:tags r:id="rId1"/>
    </p:custDataLst>
  </p:cSld>
  <p:clrMapOvr>
    <a:masterClrMapping/>
  </p:clrMapOvr>
  <p:transition advTm="3113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 calcmode="lin" valueType="num">
                                      <p:cBhvr additive="base">
                                        <p:cTn id="7" dur="500" fill="hold"/>
                                        <p:tgtEl>
                                          <p:spTgt spid="972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72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7283">
                                            <p:txEl>
                                              <p:pRg st="1" end="1"/>
                                            </p:txEl>
                                          </p:spTgt>
                                        </p:tgtEl>
                                        <p:attrNameLst>
                                          <p:attrName>style.visibility</p:attrName>
                                        </p:attrNameLst>
                                      </p:cBhvr>
                                      <p:to>
                                        <p:strVal val="visible"/>
                                      </p:to>
                                    </p:set>
                                    <p:anim calcmode="lin" valueType="num">
                                      <p:cBhvr additive="base">
                                        <p:cTn id="13" dur="500" fill="hold"/>
                                        <p:tgtEl>
                                          <p:spTgt spid="972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72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7283">
                                            <p:txEl>
                                              <p:pRg st="2" end="2"/>
                                            </p:txEl>
                                          </p:spTgt>
                                        </p:tgtEl>
                                        <p:attrNameLst>
                                          <p:attrName>style.visibility</p:attrName>
                                        </p:attrNameLst>
                                      </p:cBhvr>
                                      <p:to>
                                        <p:strVal val="visible"/>
                                      </p:to>
                                    </p:set>
                                    <p:anim calcmode="lin" valueType="num">
                                      <p:cBhvr additive="base">
                                        <p:cTn id="19" dur="500" fill="hold"/>
                                        <p:tgtEl>
                                          <p:spTgt spid="972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72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7283">
                                            <p:txEl>
                                              <p:pRg st="3" end="3"/>
                                            </p:txEl>
                                          </p:spTgt>
                                        </p:tgtEl>
                                        <p:attrNameLst>
                                          <p:attrName>style.visibility</p:attrName>
                                        </p:attrNameLst>
                                      </p:cBhvr>
                                      <p:to>
                                        <p:strVal val="visible"/>
                                      </p:to>
                                    </p:set>
                                    <p:anim calcmode="lin" valueType="num">
                                      <p:cBhvr additive="base">
                                        <p:cTn id="25" dur="500" fill="hold"/>
                                        <p:tgtEl>
                                          <p:spTgt spid="972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72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7283">
                                            <p:txEl>
                                              <p:pRg st="4" end="4"/>
                                            </p:txEl>
                                          </p:spTgt>
                                        </p:tgtEl>
                                        <p:attrNameLst>
                                          <p:attrName>style.visibility</p:attrName>
                                        </p:attrNameLst>
                                      </p:cBhvr>
                                      <p:to>
                                        <p:strVal val="visible"/>
                                      </p:to>
                                    </p:set>
                                    <p:anim calcmode="lin" valueType="num">
                                      <p:cBhvr additive="base">
                                        <p:cTn id="31" dur="500" fill="hold"/>
                                        <p:tgtEl>
                                          <p:spTgt spid="9728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72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7283">
                                            <p:txEl>
                                              <p:pRg st="5" end="5"/>
                                            </p:txEl>
                                          </p:spTgt>
                                        </p:tgtEl>
                                        <p:attrNameLst>
                                          <p:attrName>style.visibility</p:attrName>
                                        </p:attrNameLst>
                                      </p:cBhvr>
                                      <p:to>
                                        <p:strVal val="visible"/>
                                      </p:to>
                                    </p:set>
                                    <p:anim calcmode="lin" valueType="num">
                                      <p:cBhvr additive="base">
                                        <p:cTn id="37" dur="500" fill="hold"/>
                                        <p:tgtEl>
                                          <p:spTgt spid="9728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728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bldLvl="2"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altLang="en-US"/>
              <a:t>James &amp; Sermon on Mount</a:t>
            </a:r>
          </a:p>
        </p:txBody>
      </p:sp>
      <p:sp>
        <p:nvSpPr>
          <p:cNvPr id="124931" name="Rectangle 3"/>
          <p:cNvSpPr>
            <a:spLocks noGrp="1" noChangeArrowheads="1"/>
          </p:cNvSpPr>
          <p:nvPr>
            <p:ph type="body" idx="1"/>
          </p:nvPr>
        </p:nvSpPr>
        <p:spPr/>
        <p:txBody>
          <a:bodyPr/>
          <a:lstStyle/>
          <a:p>
            <a:r>
              <a:rPr lang="en-US" altLang="en-US"/>
              <a:t>Jas 1:22 &amp; Mt 7:24-27</a:t>
            </a:r>
          </a:p>
          <a:p>
            <a:pPr lvl="1"/>
            <a:r>
              <a:rPr lang="en-US" altLang="en-US"/>
              <a:t>Doers, not just hearers</a:t>
            </a:r>
          </a:p>
          <a:p>
            <a:r>
              <a:rPr lang="en-US" altLang="en-US"/>
              <a:t>Jas 2:5 &amp; Mt 5:3</a:t>
            </a:r>
          </a:p>
          <a:p>
            <a:pPr lvl="1"/>
            <a:r>
              <a:rPr lang="en-US" altLang="en-US"/>
              <a:t>Poor of this world</a:t>
            </a:r>
          </a:p>
          <a:p>
            <a:r>
              <a:rPr lang="en-US" altLang="en-US"/>
              <a:t>Jas 2:10 &amp; Mt 5:19</a:t>
            </a:r>
          </a:p>
          <a:p>
            <a:pPr lvl="1"/>
            <a:r>
              <a:rPr lang="en-US" altLang="en-US"/>
              <a:t>One point of the Law</a:t>
            </a:r>
          </a:p>
        </p:txBody>
      </p:sp>
    </p:spTree>
    <p:custDataLst>
      <p:tags r:id="rId1"/>
    </p:custDataLst>
  </p:cSld>
  <p:clrMapOvr>
    <a:masterClrMapping/>
  </p:clrMapOvr>
  <p:transition advTm="7095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 calcmode="lin" valueType="num">
                                      <p:cBhvr additive="base">
                                        <p:cTn id="7" dur="500" fill="hold"/>
                                        <p:tgtEl>
                                          <p:spTgt spid="1249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49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4931">
                                            <p:txEl>
                                              <p:pRg st="1" end="1"/>
                                            </p:txEl>
                                          </p:spTgt>
                                        </p:tgtEl>
                                        <p:attrNameLst>
                                          <p:attrName>style.visibility</p:attrName>
                                        </p:attrNameLst>
                                      </p:cBhvr>
                                      <p:to>
                                        <p:strVal val="visible"/>
                                      </p:to>
                                    </p:set>
                                    <p:anim calcmode="lin" valueType="num">
                                      <p:cBhvr additive="base">
                                        <p:cTn id="13" dur="500" fill="hold"/>
                                        <p:tgtEl>
                                          <p:spTgt spid="1249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49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4931">
                                            <p:txEl>
                                              <p:pRg st="2" end="2"/>
                                            </p:txEl>
                                          </p:spTgt>
                                        </p:tgtEl>
                                        <p:attrNameLst>
                                          <p:attrName>style.visibility</p:attrName>
                                        </p:attrNameLst>
                                      </p:cBhvr>
                                      <p:to>
                                        <p:strVal val="visible"/>
                                      </p:to>
                                    </p:set>
                                    <p:anim calcmode="lin" valueType="num">
                                      <p:cBhvr additive="base">
                                        <p:cTn id="19" dur="500" fill="hold"/>
                                        <p:tgtEl>
                                          <p:spTgt spid="1249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49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4931">
                                            <p:txEl>
                                              <p:pRg st="3" end="3"/>
                                            </p:txEl>
                                          </p:spTgt>
                                        </p:tgtEl>
                                        <p:attrNameLst>
                                          <p:attrName>style.visibility</p:attrName>
                                        </p:attrNameLst>
                                      </p:cBhvr>
                                      <p:to>
                                        <p:strVal val="visible"/>
                                      </p:to>
                                    </p:set>
                                    <p:anim calcmode="lin" valueType="num">
                                      <p:cBhvr additive="base">
                                        <p:cTn id="25" dur="500" fill="hold"/>
                                        <p:tgtEl>
                                          <p:spTgt spid="1249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49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4931">
                                            <p:txEl>
                                              <p:pRg st="4" end="4"/>
                                            </p:txEl>
                                          </p:spTgt>
                                        </p:tgtEl>
                                        <p:attrNameLst>
                                          <p:attrName>style.visibility</p:attrName>
                                        </p:attrNameLst>
                                      </p:cBhvr>
                                      <p:to>
                                        <p:strVal val="visible"/>
                                      </p:to>
                                    </p:set>
                                    <p:anim calcmode="lin" valueType="num">
                                      <p:cBhvr additive="base">
                                        <p:cTn id="31" dur="500" fill="hold"/>
                                        <p:tgtEl>
                                          <p:spTgt spid="12493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493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4931">
                                            <p:txEl>
                                              <p:pRg st="5" end="5"/>
                                            </p:txEl>
                                          </p:spTgt>
                                        </p:tgtEl>
                                        <p:attrNameLst>
                                          <p:attrName>style.visibility</p:attrName>
                                        </p:attrNameLst>
                                      </p:cBhvr>
                                      <p:to>
                                        <p:strVal val="visible"/>
                                      </p:to>
                                    </p:set>
                                    <p:anim calcmode="lin" valueType="num">
                                      <p:cBhvr additive="base">
                                        <p:cTn id="37" dur="500" fill="hold"/>
                                        <p:tgtEl>
                                          <p:spTgt spid="12493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493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bldLvl="2"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altLang="en-US"/>
              <a:t>James &amp; Sermon on Mount</a:t>
            </a:r>
          </a:p>
        </p:txBody>
      </p:sp>
      <p:sp>
        <p:nvSpPr>
          <p:cNvPr id="125955" name="Rectangle 3"/>
          <p:cNvSpPr>
            <a:spLocks noGrp="1" noChangeArrowheads="1"/>
          </p:cNvSpPr>
          <p:nvPr>
            <p:ph type="body" idx="1"/>
          </p:nvPr>
        </p:nvSpPr>
        <p:spPr/>
        <p:txBody>
          <a:bodyPr/>
          <a:lstStyle/>
          <a:p>
            <a:r>
              <a:rPr lang="en-US" altLang="en-US"/>
              <a:t>Jas 3:12 &amp; Mt 7:16</a:t>
            </a:r>
          </a:p>
          <a:p>
            <a:pPr lvl="1"/>
            <a:r>
              <a:rPr lang="en-US" altLang="en-US"/>
              <a:t>Fruits</a:t>
            </a:r>
          </a:p>
          <a:p>
            <a:r>
              <a:rPr lang="en-US" altLang="en-US"/>
              <a:t>Jas 4:11, 5:9 &amp; Mt 7:1ff</a:t>
            </a:r>
          </a:p>
          <a:p>
            <a:pPr lvl="1"/>
            <a:r>
              <a:rPr lang="en-US" altLang="en-US"/>
              <a:t>Judging</a:t>
            </a:r>
          </a:p>
          <a:p>
            <a:r>
              <a:rPr lang="en-US" altLang="en-US"/>
              <a:t>Jas 5:12 &amp; Mt 5:34-37</a:t>
            </a:r>
          </a:p>
          <a:p>
            <a:pPr lvl="1"/>
            <a:r>
              <a:rPr lang="en-US" altLang="en-US"/>
              <a:t>Oaths, </a:t>
            </a:r>
            <a:r>
              <a:rPr lang="en-US" altLang="en-US">
                <a:cs typeface="Tahoma" pitchFamily="34" charset="0"/>
              </a:rPr>
              <a:t>"</a:t>
            </a:r>
            <a:r>
              <a:rPr lang="en-US" altLang="en-US"/>
              <a:t>yes, yes</a:t>
            </a:r>
            <a:r>
              <a:rPr lang="en-US" altLang="en-US">
                <a:cs typeface="Tahoma" pitchFamily="34" charset="0"/>
              </a:rPr>
              <a:t>"</a:t>
            </a:r>
          </a:p>
        </p:txBody>
      </p:sp>
    </p:spTree>
    <p:custDataLst>
      <p:tags r:id="rId1"/>
    </p:custDataLst>
  </p:cSld>
  <p:clrMapOvr>
    <a:masterClrMapping/>
  </p:clrMapOvr>
  <p:transition advTm="8019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 calcmode="lin" valueType="num">
                                      <p:cBhvr additive="base">
                                        <p:cTn id="7" dur="500" fill="hold"/>
                                        <p:tgtEl>
                                          <p:spTgt spid="1259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59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5955">
                                            <p:txEl>
                                              <p:pRg st="1" end="1"/>
                                            </p:txEl>
                                          </p:spTgt>
                                        </p:tgtEl>
                                        <p:attrNameLst>
                                          <p:attrName>style.visibility</p:attrName>
                                        </p:attrNameLst>
                                      </p:cBhvr>
                                      <p:to>
                                        <p:strVal val="visible"/>
                                      </p:to>
                                    </p:set>
                                    <p:anim calcmode="lin" valueType="num">
                                      <p:cBhvr additive="base">
                                        <p:cTn id="13" dur="500" fill="hold"/>
                                        <p:tgtEl>
                                          <p:spTgt spid="1259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59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5955">
                                            <p:txEl>
                                              <p:pRg st="2" end="2"/>
                                            </p:txEl>
                                          </p:spTgt>
                                        </p:tgtEl>
                                        <p:attrNameLst>
                                          <p:attrName>style.visibility</p:attrName>
                                        </p:attrNameLst>
                                      </p:cBhvr>
                                      <p:to>
                                        <p:strVal val="visible"/>
                                      </p:to>
                                    </p:set>
                                    <p:anim calcmode="lin" valueType="num">
                                      <p:cBhvr additive="base">
                                        <p:cTn id="19" dur="500" fill="hold"/>
                                        <p:tgtEl>
                                          <p:spTgt spid="1259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59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5955">
                                            <p:txEl>
                                              <p:pRg st="3" end="3"/>
                                            </p:txEl>
                                          </p:spTgt>
                                        </p:tgtEl>
                                        <p:attrNameLst>
                                          <p:attrName>style.visibility</p:attrName>
                                        </p:attrNameLst>
                                      </p:cBhvr>
                                      <p:to>
                                        <p:strVal val="visible"/>
                                      </p:to>
                                    </p:set>
                                    <p:anim calcmode="lin" valueType="num">
                                      <p:cBhvr additive="base">
                                        <p:cTn id="25" dur="500" fill="hold"/>
                                        <p:tgtEl>
                                          <p:spTgt spid="1259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59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5955">
                                            <p:txEl>
                                              <p:pRg st="4" end="4"/>
                                            </p:txEl>
                                          </p:spTgt>
                                        </p:tgtEl>
                                        <p:attrNameLst>
                                          <p:attrName>style.visibility</p:attrName>
                                        </p:attrNameLst>
                                      </p:cBhvr>
                                      <p:to>
                                        <p:strVal val="visible"/>
                                      </p:to>
                                    </p:set>
                                    <p:anim calcmode="lin" valueType="num">
                                      <p:cBhvr additive="base">
                                        <p:cTn id="31" dur="500" fill="hold"/>
                                        <p:tgtEl>
                                          <p:spTgt spid="12595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595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5955">
                                            <p:txEl>
                                              <p:pRg st="5" end="5"/>
                                            </p:txEl>
                                          </p:spTgt>
                                        </p:tgtEl>
                                        <p:attrNameLst>
                                          <p:attrName>style.visibility</p:attrName>
                                        </p:attrNameLst>
                                      </p:cBhvr>
                                      <p:to>
                                        <p:strVal val="visible"/>
                                      </p:to>
                                    </p:set>
                                    <p:anim calcmode="lin" valueType="num">
                                      <p:cBhvr additive="base">
                                        <p:cTn id="37" dur="500" fill="hold"/>
                                        <p:tgtEl>
                                          <p:spTgt spid="12595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595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build="p" bldLvl="2"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altLang="en-US"/>
              <a:t>Other Parallels</a:t>
            </a:r>
          </a:p>
        </p:txBody>
      </p:sp>
      <p:sp>
        <p:nvSpPr>
          <p:cNvPr id="126979" name="Rectangle 3"/>
          <p:cNvSpPr>
            <a:spLocks noGrp="1" noChangeArrowheads="1"/>
          </p:cNvSpPr>
          <p:nvPr>
            <p:ph type="body" idx="1"/>
          </p:nvPr>
        </p:nvSpPr>
        <p:spPr/>
        <p:txBody>
          <a:bodyPr/>
          <a:lstStyle/>
          <a:p>
            <a:pPr>
              <a:lnSpc>
                <a:spcPct val="90000"/>
              </a:lnSpc>
            </a:pPr>
            <a:r>
              <a:rPr lang="en-US" altLang="en-US"/>
              <a:t>Jas 1:27, 2:5,15 resemble the judgment scene in Matthew 25.</a:t>
            </a:r>
          </a:p>
          <a:p>
            <a:pPr>
              <a:lnSpc>
                <a:spcPct val="90000"/>
              </a:lnSpc>
            </a:pPr>
            <a:r>
              <a:rPr lang="en-US" altLang="en-US"/>
              <a:t>Check the cross-references in James 1:2, 20; 2:8; 4:4</a:t>
            </a:r>
          </a:p>
          <a:p>
            <a:pPr>
              <a:lnSpc>
                <a:spcPct val="90000"/>
              </a:lnSpc>
            </a:pPr>
            <a:r>
              <a:rPr lang="en-US" altLang="en-US"/>
              <a:t>Was Matthew already written when James wrote?</a:t>
            </a:r>
          </a:p>
          <a:p>
            <a:pPr lvl="1">
              <a:lnSpc>
                <a:spcPct val="90000"/>
              </a:lnSpc>
            </a:pPr>
            <a:r>
              <a:rPr lang="en-US" altLang="en-US"/>
              <a:t>Possible, but surely James knew the apostolic preaching</a:t>
            </a:r>
          </a:p>
        </p:txBody>
      </p:sp>
    </p:spTree>
    <p:custDataLst>
      <p:tags r:id="rId1"/>
    </p:custDataLst>
  </p:cSld>
  <p:clrMapOvr>
    <a:masterClrMapping/>
  </p:clrMapOvr>
  <p:transition advTm="5095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 calcmode="lin" valueType="num">
                                      <p:cBhvr additive="base">
                                        <p:cTn id="7" dur="500" fill="hold"/>
                                        <p:tgtEl>
                                          <p:spTgt spid="1269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69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6979">
                                            <p:txEl>
                                              <p:pRg st="1" end="1"/>
                                            </p:txEl>
                                          </p:spTgt>
                                        </p:tgtEl>
                                        <p:attrNameLst>
                                          <p:attrName>style.visibility</p:attrName>
                                        </p:attrNameLst>
                                      </p:cBhvr>
                                      <p:to>
                                        <p:strVal val="visible"/>
                                      </p:to>
                                    </p:set>
                                    <p:anim calcmode="lin" valueType="num">
                                      <p:cBhvr additive="base">
                                        <p:cTn id="13" dur="500" fill="hold"/>
                                        <p:tgtEl>
                                          <p:spTgt spid="1269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69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6979">
                                            <p:txEl>
                                              <p:pRg st="2" end="2"/>
                                            </p:txEl>
                                          </p:spTgt>
                                        </p:tgtEl>
                                        <p:attrNameLst>
                                          <p:attrName>style.visibility</p:attrName>
                                        </p:attrNameLst>
                                      </p:cBhvr>
                                      <p:to>
                                        <p:strVal val="visible"/>
                                      </p:to>
                                    </p:set>
                                    <p:anim calcmode="lin" valueType="num">
                                      <p:cBhvr additive="base">
                                        <p:cTn id="19" dur="500" fill="hold"/>
                                        <p:tgtEl>
                                          <p:spTgt spid="1269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69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6979">
                                            <p:txEl>
                                              <p:pRg st="3" end="3"/>
                                            </p:txEl>
                                          </p:spTgt>
                                        </p:tgtEl>
                                        <p:attrNameLst>
                                          <p:attrName>style.visibility</p:attrName>
                                        </p:attrNameLst>
                                      </p:cBhvr>
                                      <p:to>
                                        <p:strVal val="visible"/>
                                      </p:to>
                                    </p:set>
                                    <p:anim calcmode="lin" valueType="num">
                                      <p:cBhvr additive="base">
                                        <p:cTn id="25" dur="500" fill="hold"/>
                                        <p:tgtEl>
                                          <p:spTgt spid="12697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697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bldLvl="2"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p:txBody>
          <a:bodyPr/>
          <a:lstStyle/>
          <a:p>
            <a:r>
              <a:rPr lang="en-US" altLang="en-US"/>
              <a:t>Outline of James</a:t>
            </a:r>
          </a:p>
        </p:txBody>
      </p:sp>
      <p:sp>
        <p:nvSpPr>
          <p:cNvPr id="128003" name="Rectangle 3"/>
          <p:cNvSpPr>
            <a:spLocks noGrp="1" noChangeArrowheads="1"/>
          </p:cNvSpPr>
          <p:nvPr>
            <p:ph type="subTitle" idx="1"/>
          </p:nvPr>
        </p:nvSpPr>
        <p:spPr/>
        <p:txBody>
          <a:bodyPr/>
          <a:lstStyle/>
          <a:p>
            <a:endParaRPr lang="en-US" altLang="en-US"/>
          </a:p>
        </p:txBody>
      </p:sp>
    </p:spTree>
  </p:cSld>
  <p:clrMapOvr>
    <a:masterClrMapping/>
  </p:clrMapOvr>
  <p:transition advTm="5698"/>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altLang="en-US"/>
              <a:t>Davids</a:t>
            </a:r>
            <a:r>
              <a:rPr lang="en-US" altLang="en-US">
                <a:cs typeface="Tahoma" pitchFamily="34" charset="0"/>
              </a:rPr>
              <a:t>'</a:t>
            </a:r>
            <a:r>
              <a:rPr lang="en-US" altLang="en-US"/>
              <a:t> Thematic Outline</a:t>
            </a:r>
          </a:p>
        </p:txBody>
      </p:sp>
      <p:sp>
        <p:nvSpPr>
          <p:cNvPr id="129027" name="Rectangle 3"/>
          <p:cNvSpPr>
            <a:spLocks noGrp="1" noChangeArrowheads="1"/>
          </p:cNvSpPr>
          <p:nvPr>
            <p:ph type="body" idx="1"/>
          </p:nvPr>
        </p:nvSpPr>
        <p:spPr/>
        <p:txBody>
          <a:bodyPr/>
          <a:lstStyle/>
          <a:p>
            <a:r>
              <a:rPr lang="en-US" altLang="en-US"/>
              <a:t>Introduction (1:1-27)</a:t>
            </a:r>
          </a:p>
          <a:p>
            <a:pPr lvl="1"/>
            <a:r>
              <a:rPr lang="en-US" altLang="en-US"/>
              <a:t>Greeting (1:1)</a:t>
            </a:r>
          </a:p>
          <a:p>
            <a:pPr lvl="1"/>
            <a:r>
              <a:rPr lang="en-US" altLang="en-US"/>
              <a:t>Themes Presented (1:2-27)</a:t>
            </a:r>
          </a:p>
          <a:p>
            <a:pPr lvl="2"/>
            <a:r>
              <a:rPr lang="en-US" altLang="en-US"/>
              <a:t>Test of Faith</a:t>
            </a:r>
          </a:p>
          <a:p>
            <a:pPr lvl="2"/>
            <a:r>
              <a:rPr lang="en-US" altLang="en-US"/>
              <a:t>Speech and Spirit</a:t>
            </a:r>
          </a:p>
          <a:p>
            <a:pPr lvl="2"/>
            <a:r>
              <a:rPr lang="en-US" altLang="en-US"/>
              <a:t>Piety and Poverty</a:t>
            </a:r>
          </a:p>
          <a:p>
            <a:r>
              <a:rPr lang="en-US" altLang="en-US"/>
              <a:t>Themes Developed (2:1-5:6)</a:t>
            </a:r>
          </a:p>
        </p:txBody>
      </p:sp>
    </p:spTree>
    <p:custDataLst>
      <p:tags r:id="rId1"/>
    </p:custDataLst>
  </p:cSld>
  <p:clrMapOvr>
    <a:masterClrMapping/>
  </p:clrMapOvr>
  <p:transition advTm="2578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 calcmode="lin" valueType="num">
                                      <p:cBhvr additive="base">
                                        <p:cTn id="7" dur="500" fill="hold"/>
                                        <p:tgtEl>
                                          <p:spTgt spid="1290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90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9027">
                                            <p:txEl>
                                              <p:pRg st="1" end="1"/>
                                            </p:txEl>
                                          </p:spTgt>
                                        </p:tgtEl>
                                        <p:attrNameLst>
                                          <p:attrName>style.visibility</p:attrName>
                                        </p:attrNameLst>
                                      </p:cBhvr>
                                      <p:to>
                                        <p:strVal val="visible"/>
                                      </p:to>
                                    </p:set>
                                    <p:anim calcmode="lin" valueType="num">
                                      <p:cBhvr additive="base">
                                        <p:cTn id="13" dur="500" fill="hold"/>
                                        <p:tgtEl>
                                          <p:spTgt spid="1290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90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9027">
                                            <p:txEl>
                                              <p:pRg st="2" end="2"/>
                                            </p:txEl>
                                          </p:spTgt>
                                        </p:tgtEl>
                                        <p:attrNameLst>
                                          <p:attrName>style.visibility</p:attrName>
                                        </p:attrNameLst>
                                      </p:cBhvr>
                                      <p:to>
                                        <p:strVal val="visible"/>
                                      </p:to>
                                    </p:set>
                                    <p:anim calcmode="lin" valueType="num">
                                      <p:cBhvr additive="base">
                                        <p:cTn id="19" dur="500" fill="hold"/>
                                        <p:tgtEl>
                                          <p:spTgt spid="1290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90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9027">
                                            <p:txEl>
                                              <p:pRg st="3" end="3"/>
                                            </p:txEl>
                                          </p:spTgt>
                                        </p:tgtEl>
                                        <p:attrNameLst>
                                          <p:attrName>style.visibility</p:attrName>
                                        </p:attrNameLst>
                                      </p:cBhvr>
                                      <p:to>
                                        <p:strVal val="visible"/>
                                      </p:to>
                                    </p:set>
                                    <p:anim calcmode="lin" valueType="num">
                                      <p:cBhvr additive="base">
                                        <p:cTn id="25" dur="500" fill="hold"/>
                                        <p:tgtEl>
                                          <p:spTgt spid="1290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90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9027">
                                            <p:txEl>
                                              <p:pRg st="4" end="4"/>
                                            </p:txEl>
                                          </p:spTgt>
                                        </p:tgtEl>
                                        <p:attrNameLst>
                                          <p:attrName>style.visibility</p:attrName>
                                        </p:attrNameLst>
                                      </p:cBhvr>
                                      <p:to>
                                        <p:strVal val="visible"/>
                                      </p:to>
                                    </p:set>
                                    <p:anim calcmode="lin" valueType="num">
                                      <p:cBhvr additive="base">
                                        <p:cTn id="31" dur="500" fill="hold"/>
                                        <p:tgtEl>
                                          <p:spTgt spid="12902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902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9027">
                                            <p:txEl>
                                              <p:pRg st="5" end="5"/>
                                            </p:txEl>
                                          </p:spTgt>
                                        </p:tgtEl>
                                        <p:attrNameLst>
                                          <p:attrName>style.visibility</p:attrName>
                                        </p:attrNameLst>
                                      </p:cBhvr>
                                      <p:to>
                                        <p:strVal val="visible"/>
                                      </p:to>
                                    </p:set>
                                    <p:anim calcmode="lin" valueType="num">
                                      <p:cBhvr additive="base">
                                        <p:cTn id="37" dur="500" fill="hold"/>
                                        <p:tgtEl>
                                          <p:spTgt spid="12902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902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29027">
                                            <p:txEl>
                                              <p:pRg st="6" end="6"/>
                                            </p:txEl>
                                          </p:spTgt>
                                        </p:tgtEl>
                                        <p:attrNameLst>
                                          <p:attrName>style.visibility</p:attrName>
                                        </p:attrNameLst>
                                      </p:cBhvr>
                                      <p:to>
                                        <p:strVal val="visible"/>
                                      </p:to>
                                    </p:set>
                                    <p:anim calcmode="lin" valueType="num">
                                      <p:cBhvr additive="base">
                                        <p:cTn id="43" dur="500" fill="hold"/>
                                        <p:tgtEl>
                                          <p:spTgt spid="12902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2902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bldLvl="3"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altLang="en-US"/>
              <a:t>Thematic Outline</a:t>
            </a:r>
          </a:p>
        </p:txBody>
      </p:sp>
      <p:sp>
        <p:nvSpPr>
          <p:cNvPr id="130051" name="Rectangle 3"/>
          <p:cNvSpPr>
            <a:spLocks noGrp="1" noChangeArrowheads="1"/>
          </p:cNvSpPr>
          <p:nvPr>
            <p:ph type="body" idx="1"/>
          </p:nvPr>
        </p:nvSpPr>
        <p:spPr/>
        <p:txBody>
          <a:bodyPr/>
          <a:lstStyle/>
          <a:p>
            <a:r>
              <a:rPr lang="en-US" altLang="en-US"/>
              <a:t>Themes Developed (2:1-5:6)</a:t>
            </a:r>
          </a:p>
          <a:p>
            <a:pPr lvl="1"/>
            <a:r>
              <a:rPr lang="en-US" altLang="en-US"/>
              <a:t>Piety &amp; Poverty (2:1-26)</a:t>
            </a:r>
          </a:p>
          <a:p>
            <a:pPr lvl="1"/>
            <a:r>
              <a:rPr lang="en-US" altLang="en-US"/>
              <a:t>Speech &amp; Spirit (3:1-4:12)</a:t>
            </a:r>
          </a:p>
          <a:p>
            <a:pPr lvl="1"/>
            <a:r>
              <a:rPr lang="en-US" altLang="en-US"/>
              <a:t>Test &amp; Result (4:13-5:6)</a:t>
            </a:r>
          </a:p>
          <a:p>
            <a:r>
              <a:rPr lang="en-US" altLang="en-US"/>
              <a:t>Conclusion (5:7-20)</a:t>
            </a:r>
          </a:p>
          <a:p>
            <a:pPr lvl="1"/>
            <a:r>
              <a:rPr lang="en-US" altLang="en-US"/>
              <a:t>With themes restated</a:t>
            </a:r>
          </a:p>
        </p:txBody>
      </p:sp>
    </p:spTree>
    <p:custDataLst>
      <p:tags r:id="rId1"/>
    </p:custDataLst>
  </p:cSld>
  <p:clrMapOvr>
    <a:masterClrMapping/>
  </p:clrMapOvr>
  <p:transition advTm="2789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anim calcmode="lin" valueType="num">
                                      <p:cBhvr additive="base">
                                        <p:cTn id="7" dur="500" fill="hold"/>
                                        <p:tgtEl>
                                          <p:spTgt spid="1300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00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0051">
                                            <p:txEl>
                                              <p:pRg st="1" end="1"/>
                                            </p:txEl>
                                          </p:spTgt>
                                        </p:tgtEl>
                                        <p:attrNameLst>
                                          <p:attrName>style.visibility</p:attrName>
                                        </p:attrNameLst>
                                      </p:cBhvr>
                                      <p:to>
                                        <p:strVal val="visible"/>
                                      </p:to>
                                    </p:set>
                                    <p:anim calcmode="lin" valueType="num">
                                      <p:cBhvr additive="base">
                                        <p:cTn id="13" dur="500" fill="hold"/>
                                        <p:tgtEl>
                                          <p:spTgt spid="1300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00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0051">
                                            <p:txEl>
                                              <p:pRg st="2" end="2"/>
                                            </p:txEl>
                                          </p:spTgt>
                                        </p:tgtEl>
                                        <p:attrNameLst>
                                          <p:attrName>style.visibility</p:attrName>
                                        </p:attrNameLst>
                                      </p:cBhvr>
                                      <p:to>
                                        <p:strVal val="visible"/>
                                      </p:to>
                                    </p:set>
                                    <p:anim calcmode="lin" valueType="num">
                                      <p:cBhvr additive="base">
                                        <p:cTn id="19" dur="500" fill="hold"/>
                                        <p:tgtEl>
                                          <p:spTgt spid="1300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00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0051">
                                            <p:txEl>
                                              <p:pRg st="3" end="3"/>
                                            </p:txEl>
                                          </p:spTgt>
                                        </p:tgtEl>
                                        <p:attrNameLst>
                                          <p:attrName>style.visibility</p:attrName>
                                        </p:attrNameLst>
                                      </p:cBhvr>
                                      <p:to>
                                        <p:strVal val="visible"/>
                                      </p:to>
                                    </p:set>
                                    <p:anim calcmode="lin" valueType="num">
                                      <p:cBhvr additive="base">
                                        <p:cTn id="25" dur="500" fill="hold"/>
                                        <p:tgtEl>
                                          <p:spTgt spid="13005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00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0051">
                                            <p:txEl>
                                              <p:pRg st="4" end="4"/>
                                            </p:txEl>
                                          </p:spTgt>
                                        </p:tgtEl>
                                        <p:attrNameLst>
                                          <p:attrName>style.visibility</p:attrName>
                                        </p:attrNameLst>
                                      </p:cBhvr>
                                      <p:to>
                                        <p:strVal val="visible"/>
                                      </p:to>
                                    </p:set>
                                    <p:anim calcmode="lin" valueType="num">
                                      <p:cBhvr additive="base">
                                        <p:cTn id="31" dur="500" fill="hold"/>
                                        <p:tgtEl>
                                          <p:spTgt spid="13005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005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0051">
                                            <p:txEl>
                                              <p:pRg st="5" end="5"/>
                                            </p:txEl>
                                          </p:spTgt>
                                        </p:tgtEl>
                                        <p:attrNameLst>
                                          <p:attrName>style.visibility</p:attrName>
                                        </p:attrNameLst>
                                      </p:cBhvr>
                                      <p:to>
                                        <p:strVal val="visible"/>
                                      </p:to>
                                    </p:set>
                                    <p:anim calcmode="lin" valueType="num">
                                      <p:cBhvr additive="base">
                                        <p:cTn id="37" dur="500" fill="hold"/>
                                        <p:tgtEl>
                                          <p:spTgt spid="13005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3005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bldLvl="2"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altLang="en-US"/>
              <a:t>Huddleston</a:t>
            </a:r>
            <a:r>
              <a:rPr lang="en-US" altLang="en-US">
                <a:cs typeface="Tahoma" pitchFamily="34" charset="0"/>
              </a:rPr>
              <a:t>'</a:t>
            </a:r>
            <a:r>
              <a:rPr lang="en-US" altLang="en-US"/>
              <a:t>s Acrostic Outline</a:t>
            </a:r>
          </a:p>
        </p:txBody>
      </p:sp>
      <p:sp>
        <p:nvSpPr>
          <p:cNvPr id="131075" name="Rectangle 3"/>
          <p:cNvSpPr>
            <a:spLocks noGrp="1" noChangeArrowheads="1"/>
          </p:cNvSpPr>
          <p:nvPr>
            <p:ph type="body" idx="1"/>
          </p:nvPr>
        </p:nvSpPr>
        <p:spPr/>
        <p:txBody>
          <a:bodyPr/>
          <a:lstStyle/>
          <a:p>
            <a:r>
              <a:rPr lang="en-US" altLang="en-US">
                <a:solidFill>
                  <a:schemeClr val="hlink"/>
                </a:solidFill>
              </a:rPr>
              <a:t>W</a:t>
            </a:r>
            <a:r>
              <a:rPr lang="en-US" altLang="en-US"/>
              <a:t>orking patience thru trials</a:t>
            </a:r>
          </a:p>
          <a:p>
            <a:r>
              <a:rPr lang="en-US" altLang="en-US">
                <a:solidFill>
                  <a:schemeClr val="hlink"/>
                </a:solidFill>
              </a:rPr>
              <a:t>O</a:t>
            </a:r>
            <a:r>
              <a:rPr lang="en-US" altLang="en-US"/>
              <a:t>bedience accompanies true faith</a:t>
            </a:r>
          </a:p>
          <a:p>
            <a:r>
              <a:rPr lang="en-US" altLang="en-US">
                <a:solidFill>
                  <a:schemeClr val="hlink"/>
                </a:solidFill>
              </a:rPr>
              <a:t>R</a:t>
            </a:r>
            <a:r>
              <a:rPr lang="en-US" altLang="en-US"/>
              <a:t>estraining the unbridled tongue</a:t>
            </a:r>
          </a:p>
          <a:p>
            <a:r>
              <a:rPr lang="en-US" altLang="en-US">
                <a:solidFill>
                  <a:schemeClr val="hlink"/>
                </a:solidFill>
              </a:rPr>
              <a:t>K</a:t>
            </a:r>
            <a:r>
              <a:rPr lang="en-US" altLang="en-US"/>
              <a:t>eeping calm in conflicts</a:t>
            </a:r>
          </a:p>
          <a:p>
            <a:r>
              <a:rPr lang="en-US" altLang="en-US">
                <a:solidFill>
                  <a:schemeClr val="hlink"/>
                </a:solidFill>
              </a:rPr>
              <a:t>S</a:t>
            </a:r>
            <a:r>
              <a:rPr lang="en-US" altLang="en-US"/>
              <a:t>ick and suffering saints</a:t>
            </a:r>
          </a:p>
        </p:txBody>
      </p:sp>
    </p:spTree>
    <p:custDataLst>
      <p:tags r:id="rId1"/>
    </p:custDataLst>
  </p:cSld>
  <p:clrMapOvr>
    <a:masterClrMapping/>
  </p:clrMapOvr>
  <p:transition advTm="5511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 calcmode="lin" valueType="num">
                                      <p:cBhvr additive="base">
                                        <p:cTn id="7" dur="500" fill="hold"/>
                                        <p:tgtEl>
                                          <p:spTgt spid="1310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10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1075">
                                            <p:txEl>
                                              <p:pRg st="1" end="1"/>
                                            </p:txEl>
                                          </p:spTgt>
                                        </p:tgtEl>
                                        <p:attrNameLst>
                                          <p:attrName>style.visibility</p:attrName>
                                        </p:attrNameLst>
                                      </p:cBhvr>
                                      <p:to>
                                        <p:strVal val="visible"/>
                                      </p:to>
                                    </p:set>
                                    <p:anim calcmode="lin" valueType="num">
                                      <p:cBhvr additive="base">
                                        <p:cTn id="13" dur="500" fill="hold"/>
                                        <p:tgtEl>
                                          <p:spTgt spid="1310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10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1075">
                                            <p:txEl>
                                              <p:pRg st="2" end="2"/>
                                            </p:txEl>
                                          </p:spTgt>
                                        </p:tgtEl>
                                        <p:attrNameLst>
                                          <p:attrName>style.visibility</p:attrName>
                                        </p:attrNameLst>
                                      </p:cBhvr>
                                      <p:to>
                                        <p:strVal val="visible"/>
                                      </p:to>
                                    </p:set>
                                    <p:anim calcmode="lin" valueType="num">
                                      <p:cBhvr additive="base">
                                        <p:cTn id="19" dur="500" fill="hold"/>
                                        <p:tgtEl>
                                          <p:spTgt spid="1310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10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1075">
                                            <p:txEl>
                                              <p:pRg st="3" end="3"/>
                                            </p:txEl>
                                          </p:spTgt>
                                        </p:tgtEl>
                                        <p:attrNameLst>
                                          <p:attrName>style.visibility</p:attrName>
                                        </p:attrNameLst>
                                      </p:cBhvr>
                                      <p:to>
                                        <p:strVal val="visible"/>
                                      </p:to>
                                    </p:set>
                                    <p:anim calcmode="lin" valueType="num">
                                      <p:cBhvr additive="base">
                                        <p:cTn id="25" dur="500" fill="hold"/>
                                        <p:tgtEl>
                                          <p:spTgt spid="1310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10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1075">
                                            <p:txEl>
                                              <p:pRg st="4" end="4"/>
                                            </p:txEl>
                                          </p:spTgt>
                                        </p:tgtEl>
                                        <p:attrNameLst>
                                          <p:attrName>style.visibility</p:attrName>
                                        </p:attrNameLst>
                                      </p:cBhvr>
                                      <p:to>
                                        <p:strVal val="visible"/>
                                      </p:to>
                                    </p:set>
                                    <p:anim calcmode="lin" valueType="num">
                                      <p:cBhvr additive="base">
                                        <p:cTn id="31" dur="500" fill="hold"/>
                                        <p:tgtEl>
                                          <p:spTgt spid="13107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107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ctrTitle"/>
          </p:nvPr>
        </p:nvSpPr>
        <p:spPr/>
        <p:txBody>
          <a:bodyPr/>
          <a:lstStyle/>
          <a:p>
            <a:r>
              <a:rPr lang="en-US" altLang="en-US"/>
              <a:t>The Argument of James</a:t>
            </a:r>
          </a:p>
        </p:txBody>
      </p:sp>
      <p:sp>
        <p:nvSpPr>
          <p:cNvPr id="132099" name="Rectangle 3"/>
          <p:cNvSpPr>
            <a:spLocks noGrp="1" noChangeArrowheads="1"/>
          </p:cNvSpPr>
          <p:nvPr>
            <p:ph type="subTitle" idx="1"/>
          </p:nvPr>
        </p:nvSpPr>
        <p:spPr/>
        <p:txBody>
          <a:bodyPr/>
          <a:lstStyle/>
          <a:p>
            <a:r>
              <a:rPr lang="en-US" altLang="en-US"/>
              <a:t>A condensed, explanatory paraphrase</a:t>
            </a:r>
          </a:p>
        </p:txBody>
      </p:sp>
    </p:spTree>
    <p:custDataLst>
      <p:tags r:id="rId1"/>
    </p:custDataLst>
  </p:cSld>
  <p:clrMapOvr>
    <a:masterClrMapping/>
  </p:clrMapOvr>
  <p:transition advTm="36771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calcmode="lin" valueType="num">
                                      <p:cBhvr additive="base">
                                        <p:cTn id="7" dur="500" fill="hold"/>
                                        <p:tgtEl>
                                          <p:spTgt spid="132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209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Rectangle 2"/>
          <p:cNvSpPr>
            <a:spLocks noGrp="1" noChangeArrowheads="1"/>
          </p:cNvSpPr>
          <p:nvPr>
            <p:ph type="ctrTitle"/>
          </p:nvPr>
        </p:nvSpPr>
        <p:spPr/>
        <p:txBody>
          <a:bodyPr/>
          <a:lstStyle/>
          <a:p>
            <a:r>
              <a:rPr lang="en-US" altLang="en-US"/>
              <a:t>The End</a:t>
            </a:r>
          </a:p>
        </p:txBody>
      </p:sp>
      <p:sp>
        <p:nvSpPr>
          <p:cNvPr id="135171" name="Rectangle 3"/>
          <p:cNvSpPr>
            <a:spLocks noGrp="1" noChangeArrowheads="1"/>
          </p:cNvSpPr>
          <p:nvPr>
            <p:ph type="subTitle" idx="1"/>
          </p:nvPr>
        </p:nvSpPr>
        <p:spPr/>
        <p:txBody>
          <a:bodyPr/>
          <a:lstStyle/>
          <a:p>
            <a:r>
              <a:rPr lang="en-US" altLang="en-US"/>
              <a:t>Faith without works is dead!</a:t>
            </a:r>
          </a:p>
        </p:txBody>
      </p:sp>
    </p:spTree>
    <p:custDataLst>
      <p:tags r:id="rId1"/>
    </p:custDataLst>
  </p:cSld>
  <p:clrMapOvr>
    <a:masterClrMapping/>
  </p:clrMapOvr>
  <p:transition advTm="1327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5170"/>
                                        </p:tgtEl>
                                        <p:attrNameLst>
                                          <p:attrName>style.visibility</p:attrName>
                                        </p:attrNameLst>
                                      </p:cBhvr>
                                      <p:to>
                                        <p:strVal val="visible"/>
                                      </p:to>
                                    </p:set>
                                    <p:anim calcmode="lin" valueType="num">
                                      <p:cBhvr>
                                        <p:cTn id="7" dur="500" fill="hold"/>
                                        <p:tgtEl>
                                          <p:spTgt spid="135170"/>
                                        </p:tgtEl>
                                        <p:attrNameLst>
                                          <p:attrName>ppt_w</p:attrName>
                                        </p:attrNameLst>
                                      </p:cBhvr>
                                      <p:tavLst>
                                        <p:tav tm="0">
                                          <p:val>
                                            <p:fltVal val="0"/>
                                          </p:val>
                                        </p:tav>
                                        <p:tav tm="100000">
                                          <p:val>
                                            <p:strVal val="#ppt_w"/>
                                          </p:val>
                                        </p:tav>
                                      </p:tavLst>
                                    </p:anim>
                                    <p:anim calcmode="lin" valueType="num">
                                      <p:cBhvr>
                                        <p:cTn id="8" dur="500" fill="hold"/>
                                        <p:tgtEl>
                                          <p:spTgt spid="13517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5171">
                                            <p:txEl>
                                              <p:pRg st="0" end="0"/>
                                            </p:txEl>
                                          </p:spTgt>
                                        </p:tgtEl>
                                        <p:attrNameLst>
                                          <p:attrName>style.visibility</p:attrName>
                                        </p:attrNameLst>
                                      </p:cBhvr>
                                      <p:to>
                                        <p:strVal val="visible"/>
                                      </p:to>
                                    </p:set>
                                    <p:anim calcmode="lin" valueType="num">
                                      <p:cBhvr additive="base">
                                        <p:cTn id="13" dur="500" fill="hold"/>
                                        <p:tgtEl>
                                          <p:spTgt spid="13517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517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p:bldP spid="135171"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tLang="en-US"/>
              <a:t>Origin of name </a:t>
            </a:r>
            <a:r>
              <a:rPr lang="en-US" altLang="en-US">
                <a:cs typeface="Tahoma" pitchFamily="34" charset="0"/>
              </a:rPr>
              <a:t>"</a:t>
            </a:r>
            <a:r>
              <a:rPr lang="en-US" altLang="en-US"/>
              <a:t>James</a:t>
            </a:r>
            <a:r>
              <a:rPr lang="en-US" altLang="en-US">
                <a:cs typeface="Tahoma" pitchFamily="34" charset="0"/>
              </a:rPr>
              <a:t>"</a:t>
            </a:r>
          </a:p>
        </p:txBody>
      </p:sp>
      <p:sp>
        <p:nvSpPr>
          <p:cNvPr id="98307" name="Rectangle 3"/>
          <p:cNvSpPr>
            <a:spLocks noGrp="1" noChangeArrowheads="1"/>
          </p:cNvSpPr>
          <p:nvPr>
            <p:ph type="body" idx="1"/>
          </p:nvPr>
        </p:nvSpPr>
        <p:spPr/>
        <p:txBody>
          <a:bodyPr/>
          <a:lstStyle/>
          <a:p>
            <a:r>
              <a:rPr lang="en-US" altLang="en-US"/>
              <a:t>Greek is </a:t>
            </a:r>
            <a:r>
              <a:rPr lang="en-US" altLang="en-US">
                <a:cs typeface="Tahoma" pitchFamily="34" charset="0"/>
              </a:rPr>
              <a:t>"</a:t>
            </a:r>
            <a:r>
              <a:rPr lang="en-US" altLang="en-US"/>
              <a:t>Iacobos</a:t>
            </a:r>
            <a:r>
              <a:rPr lang="en-US" altLang="en-US">
                <a:cs typeface="Tahoma" pitchFamily="34" charset="0"/>
              </a:rPr>
              <a:t>"</a:t>
            </a:r>
          </a:p>
          <a:p>
            <a:r>
              <a:rPr lang="en-US" altLang="en-US"/>
              <a:t>Borrowed into Latin as </a:t>
            </a:r>
            <a:r>
              <a:rPr lang="en-US" altLang="en-US">
                <a:cs typeface="Tahoma" pitchFamily="34" charset="0"/>
              </a:rPr>
              <a:t>"</a:t>
            </a:r>
            <a:r>
              <a:rPr lang="en-US" altLang="en-US"/>
              <a:t>Iacobus</a:t>
            </a:r>
            <a:r>
              <a:rPr lang="en-US" altLang="en-US">
                <a:cs typeface="Tahoma" pitchFamily="34" charset="0"/>
              </a:rPr>
              <a:t>"</a:t>
            </a:r>
          </a:p>
          <a:p>
            <a:r>
              <a:rPr lang="en-US" altLang="en-US"/>
              <a:t>Late Latin has variant </a:t>
            </a:r>
            <a:r>
              <a:rPr lang="en-US" altLang="en-US">
                <a:cs typeface="Tahoma" pitchFamily="34" charset="0"/>
              </a:rPr>
              <a:t>"</a:t>
            </a:r>
            <a:r>
              <a:rPr lang="en-US" altLang="en-US"/>
              <a:t>Jacomus</a:t>
            </a:r>
            <a:r>
              <a:rPr lang="en-US" altLang="en-US">
                <a:cs typeface="Tahoma" pitchFamily="34" charset="0"/>
              </a:rPr>
              <a:t>"</a:t>
            </a:r>
          </a:p>
          <a:p>
            <a:r>
              <a:rPr lang="en-US" altLang="en-US"/>
              <a:t>Both variants carried into European languages</a:t>
            </a:r>
          </a:p>
          <a:p>
            <a:r>
              <a:rPr lang="en-US" altLang="en-US"/>
              <a:t>Probably King James had something to do with the choice in KJV!</a:t>
            </a:r>
          </a:p>
        </p:txBody>
      </p:sp>
    </p:spTree>
    <p:custDataLst>
      <p:tags r:id="rId1"/>
    </p:custDataLst>
  </p:cSld>
  <p:clrMapOvr>
    <a:masterClrMapping/>
  </p:clrMapOvr>
  <p:transition advTm="4670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 calcmode="lin" valueType="num">
                                      <p:cBhvr additive="base">
                                        <p:cTn id="7" dur="500" fill="hold"/>
                                        <p:tgtEl>
                                          <p:spTgt spid="983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83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8307">
                                            <p:txEl>
                                              <p:pRg st="1" end="1"/>
                                            </p:txEl>
                                          </p:spTgt>
                                        </p:tgtEl>
                                        <p:attrNameLst>
                                          <p:attrName>style.visibility</p:attrName>
                                        </p:attrNameLst>
                                      </p:cBhvr>
                                      <p:to>
                                        <p:strVal val="visible"/>
                                      </p:to>
                                    </p:set>
                                    <p:anim calcmode="lin" valueType="num">
                                      <p:cBhvr additive="base">
                                        <p:cTn id="13" dur="500" fill="hold"/>
                                        <p:tgtEl>
                                          <p:spTgt spid="983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83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8307">
                                            <p:txEl>
                                              <p:pRg st="2" end="2"/>
                                            </p:txEl>
                                          </p:spTgt>
                                        </p:tgtEl>
                                        <p:attrNameLst>
                                          <p:attrName>style.visibility</p:attrName>
                                        </p:attrNameLst>
                                      </p:cBhvr>
                                      <p:to>
                                        <p:strVal val="visible"/>
                                      </p:to>
                                    </p:set>
                                    <p:anim calcmode="lin" valueType="num">
                                      <p:cBhvr additive="base">
                                        <p:cTn id="19" dur="500" fill="hold"/>
                                        <p:tgtEl>
                                          <p:spTgt spid="983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83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8307">
                                            <p:txEl>
                                              <p:pRg st="3" end="3"/>
                                            </p:txEl>
                                          </p:spTgt>
                                        </p:tgtEl>
                                        <p:attrNameLst>
                                          <p:attrName>style.visibility</p:attrName>
                                        </p:attrNameLst>
                                      </p:cBhvr>
                                      <p:to>
                                        <p:strVal val="visible"/>
                                      </p:to>
                                    </p:set>
                                    <p:anim calcmode="lin" valueType="num">
                                      <p:cBhvr additive="base">
                                        <p:cTn id="25" dur="500" fill="hold"/>
                                        <p:tgtEl>
                                          <p:spTgt spid="9830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83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8307">
                                            <p:txEl>
                                              <p:pRg st="4" end="4"/>
                                            </p:txEl>
                                          </p:spTgt>
                                        </p:tgtEl>
                                        <p:attrNameLst>
                                          <p:attrName>style.visibility</p:attrName>
                                        </p:attrNameLst>
                                      </p:cBhvr>
                                      <p:to>
                                        <p:strVal val="visible"/>
                                      </p:to>
                                    </p:set>
                                    <p:anim calcmode="lin" valueType="num">
                                      <p:cBhvr additive="base">
                                        <p:cTn id="31" dur="500" fill="hold"/>
                                        <p:tgtEl>
                                          <p:spTgt spid="9830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830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ltLang="en-US"/>
              <a:t>Which James?</a:t>
            </a:r>
          </a:p>
        </p:txBody>
      </p:sp>
      <p:sp>
        <p:nvSpPr>
          <p:cNvPr id="99331" name="Rectangle 3"/>
          <p:cNvSpPr>
            <a:spLocks noGrp="1" noChangeArrowheads="1"/>
          </p:cNvSpPr>
          <p:nvPr>
            <p:ph type="body" idx="1"/>
          </p:nvPr>
        </p:nvSpPr>
        <p:spPr/>
        <p:txBody>
          <a:bodyPr/>
          <a:lstStyle/>
          <a:p>
            <a:r>
              <a:rPr lang="en-US" altLang="en-US" sz="2800"/>
              <a:t>Usually James, Jesus</a:t>
            </a:r>
            <a:r>
              <a:rPr lang="en-US" altLang="en-US" sz="2800">
                <a:cs typeface="Tahoma" pitchFamily="34" charset="0"/>
              </a:rPr>
              <a:t>'</a:t>
            </a:r>
            <a:r>
              <a:rPr lang="en-US" altLang="en-US" sz="2800"/>
              <a:t> brother, is assumed to be author</a:t>
            </a:r>
          </a:p>
          <a:p>
            <a:r>
              <a:rPr lang="en-US" altLang="en-US" sz="2800"/>
              <a:t>James, son of Zebedee, died too early</a:t>
            </a:r>
          </a:p>
          <a:p>
            <a:r>
              <a:rPr lang="en-US" altLang="en-US" sz="2800"/>
              <a:t>James the Little only seen as author when identified with James, Jesus</a:t>
            </a:r>
            <a:r>
              <a:rPr lang="en-US" altLang="en-US" sz="2800">
                <a:cs typeface="Tahoma" pitchFamily="34" charset="0"/>
              </a:rPr>
              <a:t>'</a:t>
            </a:r>
            <a:r>
              <a:rPr lang="en-US" altLang="en-US" sz="2800"/>
              <a:t> brother</a:t>
            </a:r>
          </a:p>
          <a:p>
            <a:r>
              <a:rPr lang="en-US" altLang="en-US" sz="2800"/>
              <a:t>Liberals sometimes see letter as:</a:t>
            </a:r>
          </a:p>
          <a:p>
            <a:pPr lvl="1"/>
            <a:r>
              <a:rPr lang="en-US" altLang="en-US" sz="2400"/>
              <a:t>Pre-Christian</a:t>
            </a:r>
          </a:p>
          <a:p>
            <a:pPr lvl="1"/>
            <a:r>
              <a:rPr lang="en-US" altLang="en-US" sz="2400"/>
              <a:t>Reworked homily (sermon) from 70-130 AD</a:t>
            </a:r>
          </a:p>
        </p:txBody>
      </p:sp>
    </p:spTree>
    <p:custDataLst>
      <p:tags r:id="rId1"/>
    </p:custDataLst>
  </p:cSld>
  <p:clrMapOvr>
    <a:masterClrMapping/>
  </p:clrMapOvr>
  <p:transition advTm="2875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 calcmode="lin" valueType="num">
                                      <p:cBhvr additive="base">
                                        <p:cTn id="7" dur="500" fill="hold"/>
                                        <p:tgtEl>
                                          <p:spTgt spid="993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93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9331">
                                            <p:txEl>
                                              <p:pRg st="1" end="1"/>
                                            </p:txEl>
                                          </p:spTgt>
                                        </p:tgtEl>
                                        <p:attrNameLst>
                                          <p:attrName>style.visibility</p:attrName>
                                        </p:attrNameLst>
                                      </p:cBhvr>
                                      <p:to>
                                        <p:strVal val="visible"/>
                                      </p:to>
                                    </p:set>
                                    <p:anim calcmode="lin" valueType="num">
                                      <p:cBhvr additive="base">
                                        <p:cTn id="13" dur="500" fill="hold"/>
                                        <p:tgtEl>
                                          <p:spTgt spid="993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93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9331">
                                            <p:txEl>
                                              <p:pRg st="2" end="2"/>
                                            </p:txEl>
                                          </p:spTgt>
                                        </p:tgtEl>
                                        <p:attrNameLst>
                                          <p:attrName>style.visibility</p:attrName>
                                        </p:attrNameLst>
                                      </p:cBhvr>
                                      <p:to>
                                        <p:strVal val="visible"/>
                                      </p:to>
                                    </p:set>
                                    <p:anim calcmode="lin" valueType="num">
                                      <p:cBhvr additive="base">
                                        <p:cTn id="19" dur="500" fill="hold"/>
                                        <p:tgtEl>
                                          <p:spTgt spid="993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93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9331">
                                            <p:txEl>
                                              <p:pRg st="3" end="3"/>
                                            </p:txEl>
                                          </p:spTgt>
                                        </p:tgtEl>
                                        <p:attrNameLst>
                                          <p:attrName>style.visibility</p:attrName>
                                        </p:attrNameLst>
                                      </p:cBhvr>
                                      <p:to>
                                        <p:strVal val="visible"/>
                                      </p:to>
                                    </p:set>
                                    <p:anim calcmode="lin" valueType="num">
                                      <p:cBhvr additive="base">
                                        <p:cTn id="25" dur="500" fill="hold"/>
                                        <p:tgtEl>
                                          <p:spTgt spid="993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93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9331">
                                            <p:txEl>
                                              <p:pRg st="4" end="4"/>
                                            </p:txEl>
                                          </p:spTgt>
                                        </p:tgtEl>
                                        <p:attrNameLst>
                                          <p:attrName>style.visibility</p:attrName>
                                        </p:attrNameLst>
                                      </p:cBhvr>
                                      <p:to>
                                        <p:strVal val="visible"/>
                                      </p:to>
                                    </p:set>
                                    <p:anim calcmode="lin" valueType="num">
                                      <p:cBhvr additive="base">
                                        <p:cTn id="31" dur="500" fill="hold"/>
                                        <p:tgtEl>
                                          <p:spTgt spid="9933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933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9331">
                                            <p:txEl>
                                              <p:pRg st="5" end="5"/>
                                            </p:txEl>
                                          </p:spTgt>
                                        </p:tgtEl>
                                        <p:attrNameLst>
                                          <p:attrName>style.visibility</p:attrName>
                                        </p:attrNameLst>
                                      </p:cBhvr>
                                      <p:to>
                                        <p:strVal val="visible"/>
                                      </p:to>
                                    </p:set>
                                    <p:anim calcmode="lin" valueType="num">
                                      <p:cBhvr additive="base">
                                        <p:cTn id="37" dur="500" fill="hold"/>
                                        <p:tgtEl>
                                          <p:spTgt spid="9933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933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ltLang="en-US"/>
              <a:t>Which James?</a:t>
            </a:r>
          </a:p>
        </p:txBody>
      </p:sp>
      <p:sp>
        <p:nvSpPr>
          <p:cNvPr id="100355" name="Rectangle 3"/>
          <p:cNvSpPr>
            <a:spLocks noGrp="1" noChangeArrowheads="1"/>
          </p:cNvSpPr>
          <p:nvPr>
            <p:ph type="body" idx="1"/>
          </p:nvPr>
        </p:nvSpPr>
        <p:spPr/>
        <p:txBody>
          <a:bodyPr/>
          <a:lstStyle/>
          <a:p>
            <a:r>
              <a:rPr lang="en-US" altLang="en-US" sz="2800"/>
              <a:t>Paul refers to a James the Lord</a:t>
            </a:r>
            <a:r>
              <a:rPr lang="en-US" altLang="en-US" sz="2800">
                <a:cs typeface="Tahoma" pitchFamily="34" charset="0"/>
              </a:rPr>
              <a:t>'</a:t>
            </a:r>
            <a:r>
              <a:rPr lang="en-US" altLang="en-US" sz="2800"/>
              <a:t>s brother in Gal 1:19 as an apostle.</a:t>
            </a:r>
          </a:p>
          <a:p>
            <a:r>
              <a:rPr lang="en-US" altLang="en-US" sz="2800"/>
              <a:t>The Lord</a:t>
            </a:r>
            <a:r>
              <a:rPr lang="en-US" altLang="en-US" sz="2800">
                <a:cs typeface="Tahoma" pitchFamily="34" charset="0"/>
              </a:rPr>
              <a:t>'</a:t>
            </a:r>
            <a:r>
              <a:rPr lang="en-US" altLang="en-US" sz="2800"/>
              <a:t>s brothers did not believe in him till after His resurrection (Jn 7:5; Acts 1:14; 1 Cor 15:7), so James the Lord</a:t>
            </a:r>
            <a:r>
              <a:rPr lang="en-US" altLang="en-US" sz="2800">
                <a:cs typeface="Tahoma" pitchFamily="34" charset="0"/>
              </a:rPr>
              <a:t>'</a:t>
            </a:r>
            <a:r>
              <a:rPr lang="en-US" altLang="en-US" sz="2800"/>
              <a:t>s brother not James the Less.</a:t>
            </a:r>
          </a:p>
          <a:p>
            <a:r>
              <a:rPr lang="en-US" altLang="en-US" sz="2800"/>
              <a:t>This James was apparently the leader of the Jerusalem church (Acts 12:17, 15:13, 21:18; Gal 1:19, 2:9).</a:t>
            </a:r>
          </a:p>
        </p:txBody>
      </p:sp>
    </p:spTree>
    <p:custDataLst>
      <p:tags r:id="rId1"/>
    </p:custDataLst>
  </p:cSld>
  <p:clrMapOvr>
    <a:masterClrMapping/>
  </p:clrMapOvr>
  <p:transition advTm="7850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 calcmode="lin" valueType="num">
                                      <p:cBhvr additive="base">
                                        <p:cTn id="7" dur="500" fill="hold"/>
                                        <p:tgtEl>
                                          <p:spTgt spid="1003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03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0355">
                                            <p:txEl>
                                              <p:pRg st="1" end="1"/>
                                            </p:txEl>
                                          </p:spTgt>
                                        </p:tgtEl>
                                        <p:attrNameLst>
                                          <p:attrName>style.visibility</p:attrName>
                                        </p:attrNameLst>
                                      </p:cBhvr>
                                      <p:to>
                                        <p:strVal val="visible"/>
                                      </p:to>
                                    </p:set>
                                    <p:anim calcmode="lin" valueType="num">
                                      <p:cBhvr additive="base">
                                        <p:cTn id="13" dur="500" fill="hold"/>
                                        <p:tgtEl>
                                          <p:spTgt spid="1003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03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0355">
                                            <p:txEl>
                                              <p:pRg st="2" end="2"/>
                                            </p:txEl>
                                          </p:spTgt>
                                        </p:tgtEl>
                                        <p:attrNameLst>
                                          <p:attrName>style.visibility</p:attrName>
                                        </p:attrNameLst>
                                      </p:cBhvr>
                                      <p:to>
                                        <p:strVal val="visible"/>
                                      </p:to>
                                    </p:set>
                                    <p:anim calcmode="lin" valueType="num">
                                      <p:cBhvr additive="base">
                                        <p:cTn id="19" dur="500" fill="hold"/>
                                        <p:tgtEl>
                                          <p:spTgt spid="1003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035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ltLang="en-US"/>
              <a:t>How the Lord</a:t>
            </a:r>
            <a:r>
              <a:rPr lang="en-US" altLang="en-US">
                <a:cs typeface="Tahoma" pitchFamily="34" charset="0"/>
              </a:rPr>
              <a:t>'</a:t>
            </a:r>
            <a:r>
              <a:rPr lang="en-US" altLang="en-US"/>
              <a:t>s Brother?</a:t>
            </a:r>
          </a:p>
        </p:txBody>
      </p:sp>
      <p:sp>
        <p:nvSpPr>
          <p:cNvPr id="101379" name="Rectangle 3"/>
          <p:cNvSpPr>
            <a:spLocks noGrp="1" noChangeArrowheads="1"/>
          </p:cNvSpPr>
          <p:nvPr>
            <p:ph type="body" idx="1"/>
          </p:nvPr>
        </p:nvSpPr>
        <p:spPr/>
        <p:txBody>
          <a:bodyPr/>
          <a:lstStyle/>
          <a:p>
            <a:r>
              <a:rPr lang="en-US" altLang="en-US"/>
              <a:t>Younger son of Joseph &amp; Mary</a:t>
            </a:r>
          </a:p>
          <a:p>
            <a:pPr lvl="1"/>
            <a:r>
              <a:rPr lang="en-US" altLang="en-US"/>
              <a:t>Helvidius; common Protestant view</a:t>
            </a:r>
          </a:p>
          <a:p>
            <a:r>
              <a:rPr lang="en-US" altLang="en-US"/>
              <a:t>Older son of Joseph &amp; first wife</a:t>
            </a:r>
          </a:p>
          <a:p>
            <a:pPr lvl="1"/>
            <a:r>
              <a:rPr lang="en-US" altLang="en-US"/>
              <a:t>Epiphanius; rarer Protestant view</a:t>
            </a:r>
          </a:p>
          <a:p>
            <a:r>
              <a:rPr lang="en-US" altLang="en-US"/>
              <a:t>Cousin by Alpheus/Clopas &amp; Mary’s sister, Mary</a:t>
            </a:r>
          </a:p>
          <a:p>
            <a:pPr lvl="1"/>
            <a:r>
              <a:rPr lang="en-US" altLang="en-US"/>
              <a:t>Jerome; standard Catholic view</a:t>
            </a:r>
          </a:p>
        </p:txBody>
      </p:sp>
    </p:spTree>
    <p:custDataLst>
      <p:tags r:id="rId1"/>
    </p:custDataLst>
  </p:cSld>
  <p:clrMapOvr>
    <a:masterClrMapping/>
  </p:clrMapOvr>
  <p:transition advTm="6517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 calcmode="lin" valueType="num">
                                      <p:cBhvr additive="base">
                                        <p:cTn id="7" dur="500" fill="hold"/>
                                        <p:tgtEl>
                                          <p:spTgt spid="1013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13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1379">
                                            <p:txEl>
                                              <p:pRg st="1" end="1"/>
                                            </p:txEl>
                                          </p:spTgt>
                                        </p:tgtEl>
                                        <p:attrNameLst>
                                          <p:attrName>style.visibility</p:attrName>
                                        </p:attrNameLst>
                                      </p:cBhvr>
                                      <p:to>
                                        <p:strVal val="visible"/>
                                      </p:to>
                                    </p:set>
                                    <p:anim calcmode="lin" valueType="num">
                                      <p:cBhvr additive="base">
                                        <p:cTn id="13" dur="500" fill="hold"/>
                                        <p:tgtEl>
                                          <p:spTgt spid="1013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13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1379">
                                            <p:txEl>
                                              <p:pRg st="2" end="2"/>
                                            </p:txEl>
                                          </p:spTgt>
                                        </p:tgtEl>
                                        <p:attrNameLst>
                                          <p:attrName>style.visibility</p:attrName>
                                        </p:attrNameLst>
                                      </p:cBhvr>
                                      <p:to>
                                        <p:strVal val="visible"/>
                                      </p:to>
                                    </p:set>
                                    <p:anim calcmode="lin" valueType="num">
                                      <p:cBhvr additive="base">
                                        <p:cTn id="19" dur="500" fill="hold"/>
                                        <p:tgtEl>
                                          <p:spTgt spid="1013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13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1379">
                                            <p:txEl>
                                              <p:pRg st="3" end="3"/>
                                            </p:txEl>
                                          </p:spTgt>
                                        </p:tgtEl>
                                        <p:attrNameLst>
                                          <p:attrName>style.visibility</p:attrName>
                                        </p:attrNameLst>
                                      </p:cBhvr>
                                      <p:to>
                                        <p:strVal val="visible"/>
                                      </p:to>
                                    </p:set>
                                    <p:anim calcmode="lin" valueType="num">
                                      <p:cBhvr additive="base">
                                        <p:cTn id="25" dur="500" fill="hold"/>
                                        <p:tgtEl>
                                          <p:spTgt spid="10137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13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1379">
                                            <p:txEl>
                                              <p:pRg st="4" end="4"/>
                                            </p:txEl>
                                          </p:spTgt>
                                        </p:tgtEl>
                                        <p:attrNameLst>
                                          <p:attrName>style.visibility</p:attrName>
                                        </p:attrNameLst>
                                      </p:cBhvr>
                                      <p:to>
                                        <p:strVal val="visible"/>
                                      </p:to>
                                    </p:set>
                                    <p:anim calcmode="lin" valueType="num">
                                      <p:cBhvr additive="base">
                                        <p:cTn id="31" dur="500" fill="hold"/>
                                        <p:tgtEl>
                                          <p:spTgt spid="10137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137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1379">
                                            <p:txEl>
                                              <p:pRg st="5" end="5"/>
                                            </p:txEl>
                                          </p:spTgt>
                                        </p:tgtEl>
                                        <p:attrNameLst>
                                          <p:attrName>style.visibility</p:attrName>
                                        </p:attrNameLst>
                                      </p:cBhvr>
                                      <p:to>
                                        <p:strVal val="visible"/>
                                      </p:to>
                                    </p:set>
                                    <p:anim calcmode="lin" valueType="num">
                                      <p:cBhvr additive="base">
                                        <p:cTn id="37" dur="500" fill="hold"/>
                                        <p:tgtEl>
                                          <p:spTgt spid="10137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137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ltLang="en-US"/>
              <a:t>How the Lord</a:t>
            </a:r>
            <a:r>
              <a:rPr lang="en-US" altLang="en-US">
                <a:cs typeface="Tahoma" pitchFamily="34" charset="0"/>
              </a:rPr>
              <a:t>'</a:t>
            </a:r>
            <a:r>
              <a:rPr lang="en-US" altLang="en-US"/>
              <a:t>s Brother?</a:t>
            </a:r>
          </a:p>
        </p:txBody>
      </p:sp>
      <p:sp>
        <p:nvSpPr>
          <p:cNvPr id="102403" name="Rectangle 3"/>
          <p:cNvSpPr>
            <a:spLocks noGrp="1" noChangeArrowheads="1"/>
          </p:cNvSpPr>
          <p:nvPr>
            <p:ph type="body" idx="1"/>
          </p:nvPr>
        </p:nvSpPr>
        <p:spPr/>
        <p:txBody>
          <a:bodyPr/>
          <a:lstStyle/>
          <a:p>
            <a:pPr>
              <a:lnSpc>
                <a:spcPct val="90000"/>
              </a:lnSpc>
            </a:pPr>
            <a:r>
              <a:rPr lang="en-US" altLang="en-US"/>
              <a:t>None of these views is beyond question.</a:t>
            </a:r>
          </a:p>
          <a:p>
            <a:pPr>
              <a:lnSpc>
                <a:spcPct val="90000"/>
              </a:lnSpc>
            </a:pPr>
            <a:r>
              <a:rPr lang="en-US" altLang="en-US"/>
              <a:t>But children being with Mary suggests they are younger than Jesus.</a:t>
            </a:r>
          </a:p>
          <a:p>
            <a:pPr>
              <a:lnSpc>
                <a:spcPct val="90000"/>
              </a:lnSpc>
            </a:pPr>
            <a:r>
              <a:rPr lang="en-US" altLang="en-US"/>
              <a:t>Unlikely that Mary had a sister with the same name.</a:t>
            </a:r>
          </a:p>
          <a:p>
            <a:pPr>
              <a:lnSpc>
                <a:spcPct val="90000"/>
              </a:lnSpc>
            </a:pPr>
            <a:r>
              <a:rPr lang="en-US" altLang="en-US"/>
              <a:t>The perpetual virginity of Mary is not the natural reading of the Gospels.</a:t>
            </a:r>
          </a:p>
        </p:txBody>
      </p:sp>
    </p:spTree>
    <p:custDataLst>
      <p:tags r:id="rId1"/>
    </p:custDataLst>
  </p:cSld>
  <p:clrMapOvr>
    <a:masterClrMapping/>
  </p:clrMapOvr>
  <p:transition advTm="3982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 calcmode="lin" valueType="num">
                                      <p:cBhvr additive="base">
                                        <p:cTn id="7" dur="500" fill="hold"/>
                                        <p:tgtEl>
                                          <p:spTgt spid="1024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03">
                                            <p:txEl>
                                              <p:pRg st="1" end="1"/>
                                            </p:txEl>
                                          </p:spTgt>
                                        </p:tgtEl>
                                        <p:attrNameLst>
                                          <p:attrName>style.visibility</p:attrName>
                                        </p:attrNameLst>
                                      </p:cBhvr>
                                      <p:to>
                                        <p:strVal val="visible"/>
                                      </p:to>
                                    </p:set>
                                    <p:anim calcmode="lin" valueType="num">
                                      <p:cBhvr additive="base">
                                        <p:cTn id="13" dur="500" fill="hold"/>
                                        <p:tgtEl>
                                          <p:spTgt spid="1024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03">
                                            <p:txEl>
                                              <p:pRg st="2" end="2"/>
                                            </p:txEl>
                                          </p:spTgt>
                                        </p:tgtEl>
                                        <p:attrNameLst>
                                          <p:attrName>style.visibility</p:attrName>
                                        </p:attrNameLst>
                                      </p:cBhvr>
                                      <p:to>
                                        <p:strVal val="visible"/>
                                      </p:to>
                                    </p:set>
                                    <p:anim calcmode="lin" valueType="num">
                                      <p:cBhvr additive="base">
                                        <p:cTn id="19" dur="500" fill="hold"/>
                                        <p:tgtEl>
                                          <p:spTgt spid="1024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4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403">
                                            <p:txEl>
                                              <p:pRg st="3" end="3"/>
                                            </p:txEl>
                                          </p:spTgt>
                                        </p:tgtEl>
                                        <p:attrNameLst>
                                          <p:attrName>style.visibility</p:attrName>
                                        </p:attrNameLst>
                                      </p:cBhvr>
                                      <p:to>
                                        <p:strVal val="visible"/>
                                      </p:to>
                                    </p:set>
                                    <p:anim calcmode="lin" valueType="num">
                                      <p:cBhvr additive="base">
                                        <p:cTn id="25" dur="500" fill="hold"/>
                                        <p:tgtEl>
                                          <p:spTgt spid="1024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40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ltLang="en-US"/>
              <a:t>More on James the Lord</a:t>
            </a:r>
            <a:r>
              <a:rPr lang="en-US" altLang="en-US">
                <a:cs typeface="Tahoma" pitchFamily="34" charset="0"/>
              </a:rPr>
              <a:t>'</a:t>
            </a:r>
            <a:r>
              <a:rPr lang="en-US" altLang="en-US"/>
              <a:t>s Brother</a:t>
            </a:r>
          </a:p>
        </p:txBody>
      </p:sp>
      <p:sp>
        <p:nvSpPr>
          <p:cNvPr id="103427" name="Rectangle 3"/>
          <p:cNvSpPr>
            <a:spLocks noGrp="1" noChangeArrowheads="1"/>
          </p:cNvSpPr>
          <p:nvPr>
            <p:ph type="body" idx="1"/>
          </p:nvPr>
        </p:nvSpPr>
        <p:spPr/>
        <p:txBody>
          <a:bodyPr/>
          <a:lstStyle/>
          <a:p>
            <a:r>
              <a:rPr lang="en-US" altLang="en-US"/>
              <a:t>Conversion</a:t>
            </a:r>
          </a:p>
          <a:p>
            <a:pPr lvl="1"/>
            <a:r>
              <a:rPr lang="en-US" altLang="en-US"/>
              <a:t>Not a Christian during Jesus</a:t>
            </a:r>
            <a:r>
              <a:rPr lang="en-US" altLang="en-US">
                <a:cs typeface="Tahoma" pitchFamily="34" charset="0"/>
              </a:rPr>
              <a:t>'</a:t>
            </a:r>
            <a:r>
              <a:rPr lang="en-US" altLang="en-US"/>
              <a:t> ministry</a:t>
            </a:r>
          </a:p>
          <a:p>
            <a:pPr lvl="1"/>
            <a:r>
              <a:rPr lang="en-US" altLang="en-US"/>
              <a:t>Probably became one when Jesus appeared to him</a:t>
            </a:r>
          </a:p>
          <a:p>
            <a:r>
              <a:rPr lang="en-US" altLang="en-US"/>
              <a:t>Quickly became an important figure in the church, heading up church in Jerusalem</a:t>
            </a:r>
          </a:p>
        </p:txBody>
      </p:sp>
    </p:spTree>
    <p:custDataLst>
      <p:tags r:id="rId1"/>
    </p:custDataLst>
  </p:cSld>
  <p:clrMapOvr>
    <a:masterClrMapping/>
  </p:clrMapOvr>
  <p:transition advTm="5239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 calcmode="lin" valueType="num">
                                      <p:cBhvr additive="base">
                                        <p:cTn id="7" dur="500" fill="hold"/>
                                        <p:tgtEl>
                                          <p:spTgt spid="1034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34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3427">
                                            <p:txEl>
                                              <p:pRg st="1" end="1"/>
                                            </p:txEl>
                                          </p:spTgt>
                                        </p:tgtEl>
                                        <p:attrNameLst>
                                          <p:attrName>style.visibility</p:attrName>
                                        </p:attrNameLst>
                                      </p:cBhvr>
                                      <p:to>
                                        <p:strVal val="visible"/>
                                      </p:to>
                                    </p:set>
                                    <p:anim calcmode="lin" valueType="num">
                                      <p:cBhvr additive="base">
                                        <p:cTn id="13" dur="500" fill="hold"/>
                                        <p:tgtEl>
                                          <p:spTgt spid="1034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34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3427">
                                            <p:txEl>
                                              <p:pRg st="2" end="2"/>
                                            </p:txEl>
                                          </p:spTgt>
                                        </p:tgtEl>
                                        <p:attrNameLst>
                                          <p:attrName>style.visibility</p:attrName>
                                        </p:attrNameLst>
                                      </p:cBhvr>
                                      <p:to>
                                        <p:strVal val="visible"/>
                                      </p:to>
                                    </p:set>
                                    <p:anim calcmode="lin" valueType="num">
                                      <p:cBhvr additive="base">
                                        <p:cTn id="19" dur="500" fill="hold"/>
                                        <p:tgtEl>
                                          <p:spTgt spid="1034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34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3427">
                                            <p:txEl>
                                              <p:pRg st="3" end="3"/>
                                            </p:txEl>
                                          </p:spTgt>
                                        </p:tgtEl>
                                        <p:attrNameLst>
                                          <p:attrName>style.visibility</p:attrName>
                                        </p:attrNameLst>
                                      </p:cBhvr>
                                      <p:to>
                                        <p:strVal val="visible"/>
                                      </p:to>
                                    </p:set>
                                    <p:anim calcmode="lin" valueType="num">
                                      <p:cBhvr additive="base">
                                        <p:cTn id="25" dur="500" fill="hold"/>
                                        <p:tgtEl>
                                          <p:spTgt spid="1034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342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bldLvl="2"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9|2.4"/>
</p:tagLst>
</file>

<file path=ppt/tags/tag10.xml><?xml version="1.0" encoding="utf-8"?>
<p:tagLst xmlns:a="http://schemas.openxmlformats.org/drawingml/2006/main" xmlns:r="http://schemas.openxmlformats.org/officeDocument/2006/relationships" xmlns:p="http://schemas.openxmlformats.org/presentationml/2006/main">
  <p:tag name="TIMING" val="|0.3"/>
</p:tagLst>
</file>

<file path=ppt/tags/tag11.xml><?xml version="1.0" encoding="utf-8"?>
<p:tagLst xmlns:a="http://schemas.openxmlformats.org/drawingml/2006/main" xmlns:r="http://schemas.openxmlformats.org/officeDocument/2006/relationships" xmlns:p="http://schemas.openxmlformats.org/presentationml/2006/main">
  <p:tag name="TIMING" val="|0.7"/>
</p:tagLst>
</file>

<file path=ppt/tags/tag12.xml><?xml version="1.0" encoding="utf-8"?>
<p:tagLst xmlns:a="http://schemas.openxmlformats.org/drawingml/2006/main" xmlns:r="http://schemas.openxmlformats.org/officeDocument/2006/relationships" xmlns:p="http://schemas.openxmlformats.org/presentationml/2006/main">
  <p:tag name="TIMING" val="|0.3|0.9|8.8"/>
</p:tagLst>
</file>

<file path=ppt/tags/tag13.xml><?xml version="1.0" encoding="utf-8"?>
<p:tagLst xmlns:a="http://schemas.openxmlformats.org/drawingml/2006/main" xmlns:r="http://schemas.openxmlformats.org/officeDocument/2006/relationships" xmlns:p="http://schemas.openxmlformats.org/presentationml/2006/main">
  <p:tag name="TIMING" val="|0.5|7.3|20.4"/>
</p:tagLst>
</file>

<file path=ppt/tags/tag14.xml><?xml version="1.0" encoding="utf-8"?>
<p:tagLst xmlns:a="http://schemas.openxmlformats.org/drawingml/2006/main" xmlns:r="http://schemas.openxmlformats.org/officeDocument/2006/relationships" xmlns:p="http://schemas.openxmlformats.org/presentationml/2006/main">
  <p:tag name="TIMING" val="|0.3|7|2|7|7.4"/>
</p:tagLst>
</file>

<file path=ppt/tags/tag15.xml><?xml version="1.0" encoding="utf-8"?>
<p:tagLst xmlns:a="http://schemas.openxmlformats.org/drawingml/2006/main" xmlns:r="http://schemas.openxmlformats.org/officeDocument/2006/relationships" xmlns:p="http://schemas.openxmlformats.org/presentationml/2006/main">
  <p:tag name="TIMING" val="|0.3|3.2|1.4|0.8"/>
</p:tagLst>
</file>

<file path=ppt/tags/tag16.xml><?xml version="1.0" encoding="utf-8"?>
<p:tagLst xmlns:a="http://schemas.openxmlformats.org/drawingml/2006/main" xmlns:r="http://schemas.openxmlformats.org/officeDocument/2006/relationships" xmlns:p="http://schemas.openxmlformats.org/presentationml/2006/main">
  <p:tag name="TIMING" val="|1.5|6.3"/>
</p:tagLst>
</file>

<file path=ppt/tags/tag17.xml><?xml version="1.0" encoding="utf-8"?>
<p:tagLst xmlns:a="http://schemas.openxmlformats.org/drawingml/2006/main" xmlns:r="http://schemas.openxmlformats.org/officeDocument/2006/relationships" xmlns:p="http://schemas.openxmlformats.org/presentationml/2006/main">
  <p:tag name="TIMING" val="|0.9|4.8|3.3|4.3"/>
</p:tagLst>
</file>

<file path=ppt/tags/tag18.xml><?xml version="1.0" encoding="utf-8"?>
<p:tagLst xmlns:a="http://schemas.openxmlformats.org/drawingml/2006/main" xmlns:r="http://schemas.openxmlformats.org/officeDocument/2006/relationships" xmlns:p="http://schemas.openxmlformats.org/presentationml/2006/main">
  <p:tag name="TIMING" val="|0.6|5.5|4.7|3.7"/>
</p:tagLst>
</file>

<file path=ppt/tags/tag19.xml><?xml version="1.0" encoding="utf-8"?>
<p:tagLst xmlns:a="http://schemas.openxmlformats.org/drawingml/2006/main" xmlns:r="http://schemas.openxmlformats.org/officeDocument/2006/relationships" xmlns:p="http://schemas.openxmlformats.org/presentationml/2006/main">
  <p:tag name="TIMING" val="|0.3|2.2"/>
</p:tagLst>
</file>

<file path=ppt/tags/tag2.xml><?xml version="1.0" encoding="utf-8"?>
<p:tagLst xmlns:a="http://schemas.openxmlformats.org/drawingml/2006/main" xmlns:r="http://schemas.openxmlformats.org/officeDocument/2006/relationships" xmlns:p="http://schemas.openxmlformats.org/presentationml/2006/main">
  <p:tag name="TIMING" val="|3.4|5.1|3.6|2.5|4.9|3.6"/>
</p:tagLst>
</file>

<file path=ppt/tags/tag20.xml><?xml version="1.0" encoding="utf-8"?>
<p:tagLst xmlns:a="http://schemas.openxmlformats.org/drawingml/2006/main" xmlns:r="http://schemas.openxmlformats.org/officeDocument/2006/relationships" xmlns:p="http://schemas.openxmlformats.org/presentationml/2006/main">
  <p:tag name="TIMING" val="|3.7|9.7|4.2"/>
</p:tagLst>
</file>

<file path=ppt/tags/tag21.xml><?xml version="1.0" encoding="utf-8"?>
<p:tagLst xmlns:a="http://schemas.openxmlformats.org/drawingml/2006/main" xmlns:r="http://schemas.openxmlformats.org/officeDocument/2006/relationships" xmlns:p="http://schemas.openxmlformats.org/presentationml/2006/main">
  <p:tag name="TIMING" val="|0.2|2.5|5.3|7.5"/>
</p:tagLst>
</file>

<file path=ppt/tags/tag22.xml><?xml version="1.0" encoding="utf-8"?>
<p:tagLst xmlns:a="http://schemas.openxmlformats.org/drawingml/2006/main" xmlns:r="http://schemas.openxmlformats.org/officeDocument/2006/relationships" xmlns:p="http://schemas.openxmlformats.org/presentationml/2006/main">
  <p:tag name="TIMING" val="|0.2|2.2|2.6|2.8|6.6|18.2"/>
</p:tagLst>
</file>

<file path=ppt/tags/tag23.xml><?xml version="1.0" encoding="utf-8"?>
<p:tagLst xmlns:a="http://schemas.openxmlformats.org/drawingml/2006/main" xmlns:r="http://schemas.openxmlformats.org/officeDocument/2006/relationships" xmlns:p="http://schemas.openxmlformats.org/presentationml/2006/main">
  <p:tag name="TIMING" val="|0.4|3.3|6.8|3.6|3.5"/>
</p:tagLst>
</file>

<file path=ppt/tags/tag24.xml><?xml version="1.0" encoding="utf-8"?>
<p:tagLst xmlns:a="http://schemas.openxmlformats.org/drawingml/2006/main" xmlns:r="http://schemas.openxmlformats.org/officeDocument/2006/relationships" xmlns:p="http://schemas.openxmlformats.org/presentationml/2006/main">
  <p:tag name="TIMING" val="|0.8|1.3"/>
</p:tagLst>
</file>

<file path=ppt/tags/tag25.xml><?xml version="1.0" encoding="utf-8"?>
<p:tagLst xmlns:a="http://schemas.openxmlformats.org/drawingml/2006/main" xmlns:r="http://schemas.openxmlformats.org/officeDocument/2006/relationships" xmlns:p="http://schemas.openxmlformats.org/presentationml/2006/main">
  <p:tag name="TIMING" val="|1.6|3.3|2|1.6|2.1"/>
</p:tagLst>
</file>

<file path=ppt/tags/tag26.xml><?xml version="1.0" encoding="utf-8"?>
<p:tagLst xmlns:a="http://schemas.openxmlformats.org/drawingml/2006/main" xmlns:r="http://schemas.openxmlformats.org/officeDocument/2006/relationships" xmlns:p="http://schemas.openxmlformats.org/presentationml/2006/main">
  <p:tag name="TIMING" val="|7.3|19.6|1.8|4.4|16.5|6.5"/>
</p:tagLst>
</file>

<file path=ppt/tags/tag27.xml><?xml version="1.0" encoding="utf-8"?>
<p:tagLst xmlns:a="http://schemas.openxmlformats.org/drawingml/2006/main" xmlns:r="http://schemas.openxmlformats.org/officeDocument/2006/relationships" xmlns:p="http://schemas.openxmlformats.org/presentationml/2006/main">
  <p:tag name="TIMING" val="|0.4|7.4|19.4|8.4|18.8|6.6"/>
</p:tagLst>
</file>

<file path=ppt/tags/tag28.xml><?xml version="1.0" encoding="utf-8"?>
<p:tagLst xmlns:a="http://schemas.openxmlformats.org/drawingml/2006/main" xmlns:r="http://schemas.openxmlformats.org/officeDocument/2006/relationships" xmlns:p="http://schemas.openxmlformats.org/presentationml/2006/main">
  <p:tag name="TIMING" val="|2.2|10.8|14.1|6.3"/>
</p:tagLst>
</file>

<file path=ppt/tags/tag29.xml><?xml version="1.0" encoding="utf-8"?>
<p:tagLst xmlns:a="http://schemas.openxmlformats.org/drawingml/2006/main" xmlns:r="http://schemas.openxmlformats.org/officeDocument/2006/relationships" xmlns:p="http://schemas.openxmlformats.org/presentationml/2006/main">
  <p:tag name="TIMING" val="|5|2|1.7|3.6|1|2.2|4.2"/>
</p:tagLst>
</file>

<file path=ppt/tags/tag3.xml><?xml version="1.0" encoding="utf-8"?>
<p:tagLst xmlns:a="http://schemas.openxmlformats.org/drawingml/2006/main" xmlns:r="http://schemas.openxmlformats.org/officeDocument/2006/relationships" xmlns:p="http://schemas.openxmlformats.org/presentationml/2006/main">
  <p:tag name="TIMING" val="|2.1|6.9|5.5|6.7|10.2"/>
</p:tagLst>
</file>

<file path=ppt/tags/tag30.xml><?xml version="1.0" encoding="utf-8"?>
<p:tagLst xmlns:a="http://schemas.openxmlformats.org/drawingml/2006/main" xmlns:r="http://schemas.openxmlformats.org/officeDocument/2006/relationships" xmlns:p="http://schemas.openxmlformats.org/presentationml/2006/main">
  <p:tag name="TIMING" val="|0.3|0.8|2.5|2.5|4.6|3.7"/>
</p:tagLst>
</file>

<file path=ppt/tags/tag31.xml><?xml version="1.0" encoding="utf-8"?>
<p:tagLst xmlns:a="http://schemas.openxmlformats.org/drawingml/2006/main" xmlns:r="http://schemas.openxmlformats.org/officeDocument/2006/relationships" xmlns:p="http://schemas.openxmlformats.org/presentationml/2006/main">
  <p:tag name="TIMING" val="|19.3|3.1|4.1|4.3|3.4"/>
</p:tagLst>
</file>

<file path=ppt/tags/tag32.xml><?xml version="1.0" encoding="utf-8"?>
<p:tagLst xmlns:a="http://schemas.openxmlformats.org/drawingml/2006/main" xmlns:r="http://schemas.openxmlformats.org/officeDocument/2006/relationships" xmlns:p="http://schemas.openxmlformats.org/presentationml/2006/main">
  <p:tag name="TIMING" val="|2.4"/>
</p:tagLst>
</file>

<file path=ppt/tags/tag33.xml><?xml version="1.0" encoding="utf-8"?>
<p:tagLst xmlns:a="http://schemas.openxmlformats.org/drawingml/2006/main" xmlns:r="http://schemas.openxmlformats.org/officeDocument/2006/relationships" xmlns:p="http://schemas.openxmlformats.org/presentationml/2006/main">
  <p:tag name="TIMING" val="|1.3|4.2"/>
</p:tagLst>
</file>

<file path=ppt/tags/tag4.xml><?xml version="1.0" encoding="utf-8"?>
<p:tagLst xmlns:a="http://schemas.openxmlformats.org/drawingml/2006/main" xmlns:r="http://schemas.openxmlformats.org/officeDocument/2006/relationships" xmlns:p="http://schemas.openxmlformats.org/presentationml/2006/main">
  <p:tag name="TIMING" val="|0.6|6.7|2.9|6.1|1.7|3.1"/>
</p:tagLst>
</file>

<file path=ppt/tags/tag5.xml><?xml version="1.0" encoding="utf-8"?>
<p:tagLst xmlns:a="http://schemas.openxmlformats.org/drawingml/2006/main" xmlns:r="http://schemas.openxmlformats.org/officeDocument/2006/relationships" xmlns:p="http://schemas.openxmlformats.org/presentationml/2006/main">
  <p:tag name="TIMING" val="|3.5|31.4|26.6"/>
</p:tagLst>
</file>

<file path=ppt/tags/tag6.xml><?xml version="1.0" encoding="utf-8"?>
<p:tagLst xmlns:a="http://schemas.openxmlformats.org/drawingml/2006/main" xmlns:r="http://schemas.openxmlformats.org/officeDocument/2006/relationships" xmlns:p="http://schemas.openxmlformats.org/presentationml/2006/main">
  <p:tag name="TIMING" val="|4.7|11.3|10.1|6.5|10|9.5"/>
</p:tagLst>
</file>

<file path=ppt/tags/tag7.xml><?xml version="1.0" encoding="utf-8"?>
<p:tagLst xmlns:a="http://schemas.openxmlformats.org/drawingml/2006/main" xmlns:r="http://schemas.openxmlformats.org/officeDocument/2006/relationships" xmlns:p="http://schemas.openxmlformats.org/presentationml/2006/main">
  <p:tag name="TIMING" val="|0.2|2.7|9|11.4"/>
</p:tagLst>
</file>

<file path=ppt/tags/tag8.xml><?xml version="1.0" encoding="utf-8"?>
<p:tagLst xmlns:a="http://schemas.openxmlformats.org/drawingml/2006/main" xmlns:r="http://schemas.openxmlformats.org/officeDocument/2006/relationships" xmlns:p="http://schemas.openxmlformats.org/presentationml/2006/main">
  <p:tag name="TIMING" val="|5.5|1.2|14.8|14.2"/>
</p:tagLst>
</file>

<file path=ppt/tags/tag9.xml><?xml version="1.0" encoding="utf-8"?>
<p:tagLst xmlns:a="http://schemas.openxmlformats.org/drawingml/2006/main" xmlns:r="http://schemas.openxmlformats.org/officeDocument/2006/relationships" xmlns:p="http://schemas.openxmlformats.org/presentationml/2006/main">
  <p:tag name="TIMING" val="|0.3|1.4|10.1"/>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260</TotalTime>
  <Words>1278</Words>
  <Application>Microsoft Office PowerPoint</Application>
  <PresentationFormat>On-screen Show (4:3)</PresentationFormat>
  <Paragraphs>159</Paragraphs>
  <Slides>38</Slides>
  <Notes>0</Notes>
  <HiddenSlides>0</HiddenSlides>
  <MMClips>1</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Blends</vt:lpstr>
      <vt:lpstr>The Letter of James</vt:lpstr>
      <vt:lpstr>The Author of the Letter</vt:lpstr>
      <vt:lpstr>Several James in NT</vt:lpstr>
      <vt:lpstr>Origin of name "James"</vt:lpstr>
      <vt:lpstr>Which James?</vt:lpstr>
      <vt:lpstr>Which James?</vt:lpstr>
      <vt:lpstr>How the Lord's Brother?</vt:lpstr>
      <vt:lpstr>How the Lord's Brother?</vt:lpstr>
      <vt:lpstr>More on James the Lord's Brother</vt:lpstr>
      <vt:lpstr>More on James the Lord's Brother</vt:lpstr>
      <vt:lpstr>James' Death</vt:lpstr>
      <vt:lpstr>James' Death</vt:lpstr>
      <vt:lpstr>James' Death</vt:lpstr>
      <vt:lpstr>The Date of the Letter</vt:lpstr>
      <vt:lpstr>Date of James</vt:lpstr>
      <vt:lpstr>Date of James</vt:lpstr>
      <vt:lpstr>Date of James</vt:lpstr>
      <vt:lpstr>Content of James</vt:lpstr>
      <vt:lpstr>Recipients of Letter</vt:lpstr>
      <vt:lpstr>Claimed Contradiction w/ Paul</vt:lpstr>
      <vt:lpstr>James' Teaching</vt:lpstr>
      <vt:lpstr>Paul's Teaching</vt:lpstr>
      <vt:lpstr>Is This the Picture?</vt:lpstr>
      <vt:lpstr>Suggested Resolution</vt:lpstr>
      <vt:lpstr>Suggested Resolution</vt:lpstr>
      <vt:lpstr>Suggested Resolution</vt:lpstr>
      <vt:lpstr>Suggested Resolution</vt:lpstr>
      <vt:lpstr>Suggested Resolution</vt:lpstr>
      <vt:lpstr>Emphasis of James</vt:lpstr>
      <vt:lpstr>James &amp; Sermon on Mount</vt:lpstr>
      <vt:lpstr>James &amp; Sermon on Mount</vt:lpstr>
      <vt:lpstr>Other Parallels</vt:lpstr>
      <vt:lpstr>Outline of James</vt:lpstr>
      <vt:lpstr>Davids' Thematic Outline</vt:lpstr>
      <vt:lpstr>Thematic Outline</vt:lpstr>
      <vt:lpstr>Huddleston's Acrostic Outline</vt:lpstr>
      <vt:lpstr>The Argument of James</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Letter of James</dc:title>
  <dc:creator>RC Newman</dc:creator>
  <cp:lastModifiedBy>Newman</cp:lastModifiedBy>
  <cp:revision>115</cp:revision>
  <cp:lastPrinted>1601-01-01T00:00:00Z</cp:lastPrinted>
  <dcterms:created xsi:type="dcterms:W3CDTF">2002-10-09T14:15:02Z</dcterms:created>
  <dcterms:modified xsi:type="dcterms:W3CDTF">2015-07-06T14:22:50Z</dcterms:modified>
</cp:coreProperties>
</file>