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7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71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8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399D0A-CE20-4E92-9038-DEED27C7D5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27AC-E564-4CA4-A5CB-EAC89524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237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04914-62AC-4491-85CC-FAF9255654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611BF93-7991-47D7-97DE-A80E9C7183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84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24571-5E16-420B-A863-30C78C1AB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26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AADB-8A26-45C6-B3C1-845BA1BF39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15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F732-023B-495C-9AAF-4F458E840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42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CBC31-C0C4-4D96-8E36-AE6DD92097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33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F22D-FD8D-4426-BA3D-FBD854305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7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A61E-1A80-4043-908E-0E163D4D5D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9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0AF1C-0B7D-4769-970C-AE7049DB2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61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A9E7-21AF-4045-88A1-AC3DAA9E9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6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91F731C-9618-41C1-ADC4-2D18F82926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Meteors, Mars &amp;</a:t>
            </a:r>
            <a:br>
              <a:rPr lang="en-US" altLang="en-US"/>
            </a:br>
            <a:r>
              <a:rPr lang="en-US" altLang="en-US"/>
              <a:t>Extraterrestrial Life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>
            <a:off x="2514600" y="0"/>
            <a:ext cx="6248400" cy="62484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057400" y="5715000"/>
            <a:ext cx="914400" cy="9144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MeteorsMar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4864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0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2" grpId="0" animBg="1"/>
      <p:bldP spid="2053" grpId="0" animBg="1"/>
      <p:bldP spid="205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this fantasy?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 doubt, NASA would like to send an expedition to Mars, or at least a series of sophisticated robot landers.</a:t>
            </a:r>
          </a:p>
          <a:p>
            <a:r>
              <a:rPr lang="en-US" altLang="en-US"/>
              <a:t>But the evidence that this rock is a meteorite from Mars is really quite good.</a:t>
            </a:r>
          </a:p>
          <a:p>
            <a:r>
              <a:rPr lang="en-US" altLang="en-US"/>
              <a:t>Let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see.</a:t>
            </a:r>
          </a:p>
        </p:txBody>
      </p:sp>
    </p:spTree>
    <p:custDataLst>
      <p:tags r:id="rId1"/>
    </p:custDataLst>
  </p:cSld>
  <p:clrMapOvr>
    <a:masterClrMapping/>
  </p:clrMapOvr>
  <p:transition advTm="15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Meteorite from Mars?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Scientists have recently concentrated on Antarctica as the best place to find meteorites.  Here meteorites are:</a:t>
            </a:r>
          </a:p>
          <a:p>
            <a:pPr lvl="1"/>
            <a:r>
              <a:rPr lang="en-US" altLang="en-US" sz="2400"/>
              <a:t>Less likely to shatter striking ice than rock.</a:t>
            </a:r>
          </a:p>
          <a:p>
            <a:pPr lvl="1"/>
            <a:r>
              <a:rPr lang="en-US" altLang="en-US" sz="2400"/>
              <a:t>Easier to spot on ice than on dirt.</a:t>
            </a:r>
          </a:p>
          <a:p>
            <a:pPr lvl="1"/>
            <a:r>
              <a:rPr lang="en-US" altLang="en-US" sz="2400"/>
              <a:t>Less likely to be contaminated by earth-life.</a:t>
            </a:r>
          </a:p>
          <a:p>
            <a:r>
              <a:rPr lang="en-US" altLang="en-US" sz="2800"/>
              <a:t>Our particular rock, ALH 84001 has a thin, dark, glassy coating, the distinctive fusion crust from its fiery descent thru the atmosphere.</a:t>
            </a:r>
          </a:p>
        </p:txBody>
      </p:sp>
    </p:spTree>
    <p:custDataLst>
      <p:tags r:id="rId1"/>
    </p:custDataLst>
  </p:cSld>
  <p:clrMapOvr>
    <a:masterClrMapping/>
  </p:clrMapOvr>
  <p:transition advTm="40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Meteorite from Mars?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OK, so the rock is a meteorite. 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Why should we think it is from Mars rather than the asteroid belt, where most meteors arise?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have a detailed analysis of the Mars atmosphere from the Viking landers.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The gas bubbles trapped in ALH 84001 have the same composition.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mineral composition of ALH 84001 puts it in a category (SNC meteorites) we think is most likely from Mars.</a:t>
            </a:r>
          </a:p>
        </p:txBody>
      </p:sp>
    </p:spTree>
    <p:custDataLst>
      <p:tags r:id="rId1"/>
    </p:custDataLst>
  </p:cSld>
  <p:clrMapOvr>
    <a:masterClrMapping/>
  </p:clrMapOvr>
  <p:transition advTm="496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Meteorite from Mars?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So, if this rock was once on Mars, how did it get here?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scenario above (panels 6 &amp; 7) is a guess based on the various radiometric ages given in the rock, but the identification as Martian does not depend on this scenario or these ages.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big question is, does it really contain evidence of primitive Martian life?</a:t>
            </a:r>
          </a:p>
        </p:txBody>
      </p:sp>
    </p:spTree>
    <p:custDataLst>
      <p:tags r:id="rId1"/>
    </p:custDataLst>
  </p:cSld>
  <p:clrMapOvr>
    <a:masterClrMapping/>
  </p:clrMapOvr>
  <p:transition advTm="44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Martian Life Inside?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Investigators agree there’s no life in the rock now.</a:t>
            </a:r>
          </a:p>
          <a:p>
            <a:r>
              <a:rPr lang="en-US" altLang="en-US"/>
              <a:t>The big debate:  Did the rock…</a:t>
            </a:r>
          </a:p>
          <a:p>
            <a:pPr lvl="1"/>
            <a:r>
              <a:rPr lang="en-US" altLang="en-US"/>
              <a:t>once have life, which left evidence behind?</a:t>
            </a:r>
          </a:p>
          <a:p>
            <a:pPr lvl="1"/>
            <a:r>
              <a:rPr lang="en-US" altLang="en-US"/>
              <a:t>never have life, the evidence is inorganic?</a:t>
            </a:r>
          </a:p>
          <a:p>
            <a:r>
              <a:rPr lang="en-US" altLang="en-US"/>
              <a:t>The debate centers on microscopic globules of carbonate in the rock.</a:t>
            </a:r>
          </a:p>
        </p:txBody>
      </p:sp>
    </p:spTree>
    <p:custDataLst>
      <p:tags r:id="rId1"/>
    </p:custDataLst>
  </p:cSld>
  <p:clrMapOvr>
    <a:masterClrMapping/>
  </p:clrMapOvr>
  <p:transition advTm="26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Carbonate Globules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These globules have several features that suggest very small bacteria lived in them.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(1) Shapes that resemble bacteria have been found in the cracks.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(2) Microscopic mineral grains of the sorts produced by bacteria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(3) Chemicals called polycyclic aromatic hydrocarbons (PAHs)</a:t>
            </a:r>
          </a:p>
        </p:txBody>
      </p:sp>
      <p:pic>
        <p:nvPicPr>
          <p:cNvPr id="22533" name="Picture 5" descr="alhGlobu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5975" y="1676400"/>
            <a:ext cx="3581400" cy="3810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66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Shapes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These worm-like shapes resemble some bacteria found on earth.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However, these are much smaller than any known earth-life.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are similar in size to hypothetical nano-bacteria.</a:t>
            </a:r>
          </a:p>
        </p:txBody>
      </p:sp>
      <p:pic>
        <p:nvPicPr>
          <p:cNvPr id="23558" name="Picture 6" descr="ALH84001_structur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4546"/>
          <a:stretch>
            <a:fillRect/>
          </a:stretch>
        </p:blipFill>
        <p:spPr>
          <a:xfrm>
            <a:off x="4679950" y="1752600"/>
            <a:ext cx="39497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25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Microscopic Mineral Grains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These grains consist of an iron oxide called magnetite, and two sorts of iron sulfide called pyrrhotite and greigite.</a:t>
            </a:r>
          </a:p>
          <a:p>
            <a:r>
              <a:rPr lang="en-US" altLang="en-US"/>
              <a:t>Though any of these can be formed by inorganic processes, their presence together is thought to be very unlikely for inorganic formation.</a:t>
            </a:r>
          </a:p>
        </p:txBody>
      </p:sp>
    </p:spTree>
    <p:custDataLst>
      <p:tags r:id="rId1"/>
    </p:custDataLst>
  </p:cSld>
  <p:clrMapOvr>
    <a:masterClrMapping/>
  </p:clrMapOvr>
  <p:transition advTm="26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Polycyclic Aromatic Hydrocarbons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PAHs form from the decay of living things, including bacteria.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They can easily be formed in other inorganic ways, but 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don’t look like contaminants from Earth.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don’t look like the kind of PAHs found in space.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They are more common deep in the rock than near its surface.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40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Opposition to These Claims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In general, it is agreed that the rock is a meteorite, from Mars, and contains the minerals and structures noted.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Some claim these materials were formed here or on Mars by inorganic processes.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Others claim that some of the materials are organic, but they are a result of contamination after the rock reached Earth.</a:t>
            </a:r>
          </a:p>
        </p:txBody>
      </p:sp>
    </p:spTree>
    <p:custDataLst>
      <p:tags r:id="rId1"/>
    </p:custDataLst>
  </p:cSld>
  <p:clrMapOvr>
    <a:masterClrMapping/>
  </p:clrMapOvr>
  <p:transition advTm="38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in the Universe?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/>
              <a:t>Is it rare or common?</a:t>
            </a:r>
          </a:p>
          <a:p>
            <a:r>
              <a:rPr lang="en-US" altLang="en-US"/>
              <a:t>No one on earth really knows.</a:t>
            </a:r>
          </a:p>
          <a:p>
            <a:pPr lvl="1"/>
            <a:r>
              <a:rPr lang="en-US" altLang="en-US"/>
              <a:t>Evolutionists don’t agree.</a:t>
            </a:r>
          </a:p>
          <a:p>
            <a:pPr lvl="1"/>
            <a:r>
              <a:rPr lang="en-US" altLang="en-US"/>
              <a:t>Creationists don’t agree. </a:t>
            </a:r>
          </a:p>
          <a:p>
            <a:r>
              <a:rPr lang="en-US" altLang="en-US"/>
              <a:t>Admittedly, the media tends to see the matter in black &amp; white:</a:t>
            </a:r>
          </a:p>
          <a:p>
            <a:pPr lvl="1"/>
            <a:r>
              <a:rPr lang="en-US" altLang="en-US"/>
              <a:t>Evolutionists: life as common.</a:t>
            </a:r>
          </a:p>
          <a:p>
            <a:pPr lvl="1"/>
            <a:r>
              <a:rPr lang="en-US" altLang="en-US"/>
              <a:t>Creationists: life as unique.</a:t>
            </a:r>
          </a:p>
        </p:txBody>
      </p:sp>
    </p:spTree>
    <p:custDataLst>
      <p:tags r:id="rId1"/>
    </p:custDataLst>
  </p:cSld>
  <p:clrMapOvr>
    <a:masterClrMapping/>
  </p:clrMapOvr>
  <p:transition advTm="28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Opposition to These Claims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Now over ten years after NASA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announcement, scientists are still divided on a verdict.</a:t>
            </a:r>
          </a:p>
          <a:p>
            <a:r>
              <a:rPr lang="en-US" altLang="en-US"/>
              <a:t>Most think this may be evidence of life, but that it is too uncertain to be decisive.</a:t>
            </a:r>
          </a:p>
        </p:txBody>
      </p:sp>
    </p:spTree>
    <p:custDataLst>
      <p:tags r:id="rId1"/>
    </p:custDataLst>
  </p:cSld>
  <p:clrMapOvr>
    <a:masterClrMapping/>
  </p:clrMapOvr>
  <p:transition advTm="19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Make of This?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Probably this question will remain unresolved until there is a detailed study of the Martian surface.</a:t>
            </a:r>
          </a:p>
          <a:p>
            <a:r>
              <a:rPr lang="en-US" altLang="en-US"/>
              <a:t>Recently, robotic vehicles and photos from space have shown that Mars once had and still has water that occasionally flows.</a:t>
            </a:r>
          </a:p>
        </p:txBody>
      </p:sp>
    </p:spTree>
    <p:custDataLst>
      <p:tags r:id="rId1"/>
    </p:custDataLst>
  </p:cSld>
  <p:clrMapOvr>
    <a:masterClrMapping/>
  </p:clrMapOvr>
  <p:transition advTm="29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Make of This?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these materials turn out not to be biological, we need make nothing of this.</a:t>
            </a:r>
          </a:p>
          <a:p>
            <a:pPr lvl="1"/>
            <a:r>
              <a:rPr lang="en-US" altLang="en-US"/>
              <a:t>It fits with the idea that life is rare or even unique to Earth, but it doesn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prove it.</a:t>
            </a:r>
          </a:p>
          <a:p>
            <a:r>
              <a:rPr lang="en-US" altLang="en-US"/>
              <a:t>If these really turn out to be fossils from early in Martian history, then we will learn that life has existed on more than one planet in our universe.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42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on Mars?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Those who believe life is common (and have been troubled by theoretical calculations to the contrary) will feel vindicated, and will make much of this in the media.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But life on Mars may mean nothing more than one of the following: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It was transported from Earth by the solar wind.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It was transported by a meteor from Earth to Mars, just as ALH 84001 came to us in the opposite direction.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God created life on Mars as well as on Earth.</a:t>
            </a:r>
          </a:p>
        </p:txBody>
      </p:sp>
    </p:spTree>
    <p:custDataLst>
      <p:tags r:id="rId1"/>
    </p:custDataLst>
  </p:cSld>
  <p:clrMapOvr>
    <a:masterClrMapping/>
  </p:clrMapOvr>
  <p:transition advTm="1211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for Christians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Meanwhile, we Christians should be cautious about taking hard-line positions on questions for which Scripture has not provided answers.</a:t>
            </a:r>
          </a:p>
          <a:p>
            <a:r>
              <a:rPr lang="en-US" altLang="en-US" sz="2800"/>
              <a:t>We already face strong hostility from many in academia and the media who are not beyond emphasizing off-the-wall statements made by conservative Christians that make the Bible &amp; Christianity look ridiculous.</a:t>
            </a:r>
          </a:p>
        </p:txBody>
      </p:sp>
    </p:spTree>
    <p:custDataLst>
      <p:tags r:id="rId1"/>
    </p:custDataLst>
  </p:cSld>
  <p:clrMapOvr>
    <a:masterClrMapping/>
  </p:clrMapOvr>
  <p:transition advTm="74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for Christians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need to have enough reliable information in our hands to speak responsibly to those we are able to influence.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need to point out where evolutionists are going beyond the data themselves.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need to distinguish between where we as creationists have explicit biblical and scientific support and where we are guessing.</a:t>
            </a:r>
          </a:p>
        </p:txBody>
      </p:sp>
    </p:spTree>
    <p:custDataLst>
      <p:tags r:id="rId1"/>
    </p:custDataLst>
  </p:cSld>
  <p:clrMapOvr>
    <a:masterClrMapping/>
  </p:clrMapOvr>
  <p:transition advTm="104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Lessons for Christians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Lord will honor our attempts to be faithful to Him.</a:t>
            </a:r>
          </a:p>
        </p:txBody>
      </p:sp>
    </p:spTree>
    <p:custDataLst>
      <p:tags r:id="rId1"/>
    </p:custDataLst>
  </p:cSld>
  <p:clrMapOvr>
    <a:masterClrMapping/>
  </p:clrMapOvr>
  <p:transition advTm="96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>
            <a:off x="2514600" y="0"/>
            <a:ext cx="6248400" cy="6248400"/>
          </a:xfrm>
          <a:prstGeom prst="line">
            <a:avLst/>
          </a:prstGeom>
          <a:noFill/>
          <a:ln w="5715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2057400" y="5715000"/>
            <a:ext cx="914400" cy="9144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99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80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Evolutionists 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Agree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Of course, most media attention &amp; federal money goes to those who think it common.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Why would a talk show host feature a guest who thinks there is life only on earth?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How do you get government funding to look for radio signals from extraterrestrials if you don’t think there are any within radio range?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Yet biologist Ernst Mayr and physicist Enrico Fermi both feel intelligent life is very rare or even unique to earth. </a:t>
            </a:r>
          </a:p>
        </p:txBody>
      </p:sp>
    </p:spTree>
    <p:custDataLst>
      <p:tags r:id="rId1"/>
    </p:custDataLst>
  </p:cSld>
  <p:clrMapOvr>
    <a:masterClrMapping/>
  </p:clrMapOvr>
  <p:transition advTm="38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Creationists 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Agree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/>
              <a:t>Here, too, a range of opinion.</a:t>
            </a:r>
          </a:p>
          <a:p>
            <a:r>
              <a:rPr lang="en-US" altLang="en-US"/>
              <a:t>Bible-believers realize there is at least one intelligent race beside humanity</a:t>
            </a:r>
            <a:r>
              <a:rPr lang="en-US" altLang="en-US">
                <a:cs typeface="Arial" charset="0"/>
              </a:rPr>
              <a:t>–angels.</a:t>
            </a:r>
          </a:p>
          <a:p>
            <a:r>
              <a:rPr lang="en-US" altLang="en-US">
                <a:cs typeface="Arial" charset="0"/>
              </a:rPr>
              <a:t>In his science fiction trilogy, CS Lewis pictured intelligent life as quite common.</a:t>
            </a:r>
          </a:p>
          <a:p>
            <a:r>
              <a:rPr lang="en-US" altLang="en-US">
                <a:cs typeface="Arial" charset="0"/>
              </a:rPr>
              <a:t>On the other hand, the </a:t>
            </a:r>
            <a:r>
              <a:rPr lang="en-US" altLang="en-US" i="1">
                <a:cs typeface="Arial" charset="0"/>
              </a:rPr>
              <a:t>SCP Journal</a:t>
            </a:r>
            <a:r>
              <a:rPr lang="en-US" altLang="en-US">
                <a:cs typeface="Arial" charset="0"/>
              </a:rPr>
              <a:t>, after a survey of the possibilities, thought life unique to earth.</a:t>
            </a:r>
          </a:p>
        </p:txBody>
      </p:sp>
    </p:spTree>
    <p:custDataLst>
      <p:tags r:id="rId1"/>
    </p:custDataLst>
  </p:cSld>
  <p:clrMapOvr>
    <a:masterClrMapping/>
  </p:clrMapOvr>
  <p:transition advTm="358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 the Mars Rock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36576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7 August 1996.  A NASA research team of scientists at the Johnson Space Center … and at Stanford University … has found evidence that strongly suggests primitive life may have existed on Mars more than 3.6 billion years ago.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35052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1270" name="Picture 6" descr="ALH84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46313"/>
            <a:ext cx="4648200" cy="296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Mars Rock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1295400"/>
            <a:ext cx="419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The NASA-funded team found the first organic molecules thought to be of Martian origin; several mineral features characteristic of biological activity; and possible microscopic fossils of primitive, bacteria-like organisms inside of an ancient Martian rock that fell to Earth as a meteorite.</a:t>
            </a:r>
          </a:p>
        </p:txBody>
      </p:sp>
      <p:pic>
        <p:nvPicPr>
          <p:cNvPr id="26629" name="Picture 5" descr="ALH84001_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r="18182"/>
          <a:stretch>
            <a:fillRect/>
          </a:stretch>
        </p:blipFill>
        <p:spPr bwMode="auto">
          <a:xfrm>
            <a:off x="4953000" y="1600200"/>
            <a:ext cx="3733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17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Proposed Scenario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3.5 billion years ago, when water was abundant on Mars, a rock there was cracked.  Water seeped in, depositing carbonate minerals.</a:t>
            </a:r>
          </a:p>
          <a:p>
            <a:r>
              <a:rPr lang="en-US" altLang="en-US"/>
              <a:t>Primitive bacteria lived a while in the crack, leaving evidence behind.</a:t>
            </a:r>
          </a:p>
          <a:p>
            <a:r>
              <a:rPr lang="en-US" altLang="en-US"/>
              <a:t>Just 15 million years ago, the rock was blasted into space by a meteor strike.</a:t>
            </a: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9144000" y="4648200"/>
            <a:ext cx="914400" cy="9144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343400" y="5867400"/>
            <a:ext cx="26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</a:t>
            </a:r>
          </a:p>
        </p:txBody>
      </p:sp>
      <p:sp>
        <p:nvSpPr>
          <p:cNvPr id="13325" name="AutoShape 13"/>
          <p:cNvSpPr>
            <a:spLocks noChangeArrowheads="1"/>
          </p:cNvSpPr>
          <p:nvPr/>
        </p:nvSpPr>
        <p:spPr bwMode="auto">
          <a:xfrm>
            <a:off x="4038600" y="5638800"/>
            <a:ext cx="914400" cy="9144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291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54166 0.1333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-0.51667 -0.11111 " pathEditMode="relative" ptsTypes="AA">
                                      <p:cBhvr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321" grpId="0" animBg="1"/>
      <p:bldP spid="13321" grpId="1" animBg="1"/>
      <p:bldP spid="13324" grpId="0"/>
      <p:bldP spid="13325" grpId="0" animBg="1"/>
      <p:bldP spid="133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Proposed Scenario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altLang="en-US"/>
              <a:t>The rock went into orbit around the sun.</a:t>
            </a:r>
          </a:p>
          <a:p>
            <a:r>
              <a:rPr lang="en-US" altLang="en-US"/>
              <a:t>About 13 thousand years ago, the rock fell to Earth on the Antarctic ice sheet.</a:t>
            </a:r>
          </a:p>
          <a:p>
            <a:r>
              <a:rPr lang="en-US" altLang="en-US"/>
              <a:t>The rock was brought to the surface by ice movements &amp; discovered in 1984.</a:t>
            </a:r>
          </a:p>
          <a:p>
            <a:r>
              <a:rPr lang="en-US" altLang="en-US"/>
              <a:t>Since then, it has come to be recognized as Martian and very old.</a:t>
            </a:r>
          </a:p>
          <a:p>
            <a:r>
              <a:rPr lang="en-US" altLang="en-US"/>
              <a:t>Evidences of life were recently found in it.</a:t>
            </a:r>
          </a:p>
        </p:txBody>
      </p:sp>
    </p:spTree>
    <p:custDataLst>
      <p:tags r:id="rId1"/>
    </p:custDataLst>
  </p:cSld>
  <p:clrMapOvr>
    <a:masterClrMapping/>
  </p:clrMapOvr>
  <p:transition advTm="236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this fantasy?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a layperson, it sounds preposterous.</a:t>
            </a:r>
          </a:p>
          <a:p>
            <a:pPr lvl="1"/>
            <a:r>
              <a:rPr lang="en-US" altLang="en-US"/>
              <a:t>A rock from Mars?</a:t>
            </a:r>
          </a:p>
          <a:p>
            <a:pPr lvl="1"/>
            <a:r>
              <a:rPr lang="en-US" altLang="en-US"/>
              <a:t>Found on Earth?</a:t>
            </a:r>
          </a:p>
          <a:p>
            <a:pPr lvl="1"/>
            <a:r>
              <a:rPr lang="en-US" altLang="en-US"/>
              <a:t>Found near the South Pole?</a:t>
            </a:r>
          </a:p>
          <a:p>
            <a:r>
              <a:rPr lang="en-US" altLang="en-US"/>
              <a:t>Gimme a break!</a:t>
            </a:r>
          </a:p>
          <a:p>
            <a:pPr lvl="1"/>
            <a:r>
              <a:rPr lang="en-US" altLang="en-US"/>
              <a:t>I bet this is some stunt by NASA to get money to send astronauts to Mars!</a:t>
            </a:r>
          </a:p>
        </p:txBody>
      </p:sp>
    </p:spTree>
    <p:custDataLst>
      <p:tags r:id="rId1"/>
    </p:custDataLst>
  </p:cSld>
  <p:clrMapOvr>
    <a:masterClrMapping/>
  </p:clrMapOvr>
  <p:transition advTm="19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4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6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|7.1|4.3|7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6|7.3|5.3|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.4|3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2|4.1|9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5|4.2|6.7|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8.4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2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5|2.8|5.8|7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|3|1.9|2.4|3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5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8|5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3.1|3.6|31.9|24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41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1.7|22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7.1|7.8|8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3|14.8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3|7.3|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|5.8|5.5|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5|2.3|1.8|2.5|2.6"/>
</p:tagLst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278</TotalTime>
  <Words>1444</Words>
  <Application>Microsoft Office PowerPoint</Application>
  <PresentationFormat>On-screen Show (4:3)</PresentationFormat>
  <Paragraphs>116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Mountain Top</vt:lpstr>
      <vt:lpstr>Meteors, Mars &amp; Extraterrestrial Life</vt:lpstr>
      <vt:lpstr>Life in the Universe?</vt:lpstr>
      <vt:lpstr>Evolutionists Don't Agree</vt:lpstr>
      <vt:lpstr>Creationists Don't Agree</vt:lpstr>
      <vt:lpstr>Enter the Mars Rock</vt:lpstr>
      <vt:lpstr>The Mars Rock</vt:lpstr>
      <vt:lpstr>The Proposed Scenario</vt:lpstr>
      <vt:lpstr>The Proposed Scenario</vt:lpstr>
      <vt:lpstr>Is this fantasy?</vt:lpstr>
      <vt:lpstr>Is this fantasy?</vt:lpstr>
      <vt:lpstr>Meteorite from Mars?</vt:lpstr>
      <vt:lpstr>Meteorite from Mars?</vt:lpstr>
      <vt:lpstr>Meteorite from Mars?</vt:lpstr>
      <vt:lpstr>Martian Life Inside?</vt:lpstr>
      <vt:lpstr>Carbonate Globules</vt:lpstr>
      <vt:lpstr>Shapes</vt:lpstr>
      <vt:lpstr>Microscopic Mineral Grains</vt:lpstr>
      <vt:lpstr>Polycyclic Aromatic Hydrocarbons</vt:lpstr>
      <vt:lpstr>Opposition to These Claims</vt:lpstr>
      <vt:lpstr>Opposition to These Claims</vt:lpstr>
      <vt:lpstr>What To Make of This?</vt:lpstr>
      <vt:lpstr>What To Make of This?</vt:lpstr>
      <vt:lpstr>Life on Mars?</vt:lpstr>
      <vt:lpstr>Lessons for Christians</vt:lpstr>
      <vt:lpstr>Lessons for Christians</vt:lpstr>
      <vt:lpstr>Lessons for Christians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Meteors, Mars &amp; Extraterrestrial Life</dc:title>
  <dc:creator>rnewman</dc:creator>
  <cp:lastModifiedBy>Newman</cp:lastModifiedBy>
  <cp:revision>107</cp:revision>
  <dcterms:created xsi:type="dcterms:W3CDTF">2007-04-07T15:01:55Z</dcterms:created>
  <dcterms:modified xsi:type="dcterms:W3CDTF">2015-07-06T20:07:15Z</dcterms:modified>
</cp:coreProperties>
</file>