
<file path=[Content_Types].xml><?xml version="1.0" encoding="utf-8"?>
<Types xmlns="http://schemas.openxmlformats.org/package/2006/content-types">
  <Default Extension="mp3" ContentType="audio/unknown"/>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2"/>
  </p:handoutMasterIdLst>
  <p:sldIdLst>
    <p:sldId id="256" r:id="rId2"/>
    <p:sldId id="257" r:id="rId3"/>
    <p:sldId id="258" r:id="rId4"/>
    <p:sldId id="261" r:id="rId5"/>
    <p:sldId id="262" r:id="rId6"/>
    <p:sldId id="263" r:id="rId7"/>
    <p:sldId id="264" r:id="rId8"/>
    <p:sldId id="273" r:id="rId9"/>
    <p:sldId id="274" r:id="rId10"/>
    <p:sldId id="275" r:id="rId11"/>
    <p:sldId id="265" r:id="rId12"/>
    <p:sldId id="281" r:id="rId13"/>
    <p:sldId id="276" r:id="rId14"/>
    <p:sldId id="277" r:id="rId15"/>
    <p:sldId id="278" r:id="rId16"/>
    <p:sldId id="279" r:id="rId17"/>
    <p:sldId id="280" r:id="rId18"/>
    <p:sldId id="267" r:id="rId19"/>
    <p:sldId id="268" r:id="rId20"/>
    <p:sldId id="269" r:id="rId21"/>
    <p:sldId id="270" r:id="rId22"/>
    <p:sldId id="271" r:id="rId23"/>
    <p:sldId id="272" r:id="rId24"/>
    <p:sldId id="259"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260" r:id="rId44"/>
    <p:sldId id="300" r:id="rId45"/>
    <p:sldId id="301" r:id="rId46"/>
    <p:sldId id="302" r:id="rId47"/>
    <p:sldId id="303" r:id="rId48"/>
    <p:sldId id="304" r:id="rId49"/>
    <p:sldId id="305" r:id="rId50"/>
    <p:sldId id="306"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7885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7885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885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57BEAB4-11E1-4692-821B-003A86DF9A48}" type="slidenum">
              <a:rPr lang="en-US" altLang="en-US"/>
              <a:pPr/>
              <a:t>‹#›</a:t>
            </a:fld>
            <a:endParaRPr lang="en-US" altLang="en-US"/>
          </a:p>
        </p:txBody>
      </p:sp>
    </p:spTree>
    <p:extLst>
      <p:ext uri="{BB962C8B-B14F-4D97-AF65-F5344CB8AC3E}">
        <p14:creationId xmlns:p14="http://schemas.microsoft.com/office/powerpoint/2010/main" val="299416362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1C75FA8-DD76-4D12-A34D-42912961A692}" type="slidenum">
              <a:rPr lang="en-US" altLang="en-US"/>
              <a:pPr/>
              <a:t>‹#›</a:t>
            </a:fld>
            <a:endParaRPr lang="en-US" altLang="en-US"/>
          </a:p>
        </p:txBody>
      </p:sp>
    </p:spTree>
    <p:extLst>
      <p:ext uri="{BB962C8B-B14F-4D97-AF65-F5344CB8AC3E}">
        <p14:creationId xmlns:p14="http://schemas.microsoft.com/office/powerpoint/2010/main" val="3065941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B296928-A27B-458F-8D69-1E6F0D3DB021}" type="slidenum">
              <a:rPr lang="en-US" altLang="en-US"/>
              <a:pPr/>
              <a:t>‹#›</a:t>
            </a:fld>
            <a:endParaRPr lang="en-US" altLang="en-US"/>
          </a:p>
        </p:txBody>
      </p:sp>
    </p:spTree>
    <p:extLst>
      <p:ext uri="{BB962C8B-B14F-4D97-AF65-F5344CB8AC3E}">
        <p14:creationId xmlns:p14="http://schemas.microsoft.com/office/powerpoint/2010/main" val="3626488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A77EC20-188A-4D80-8E83-7B42C763EF27}" type="slidenum">
              <a:rPr lang="en-US" altLang="en-US"/>
              <a:pPr/>
              <a:t>‹#›</a:t>
            </a:fld>
            <a:endParaRPr lang="en-US" altLang="en-US"/>
          </a:p>
        </p:txBody>
      </p:sp>
    </p:spTree>
    <p:extLst>
      <p:ext uri="{BB962C8B-B14F-4D97-AF65-F5344CB8AC3E}">
        <p14:creationId xmlns:p14="http://schemas.microsoft.com/office/powerpoint/2010/main" val="4055981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EC3C7F2-3775-49AF-98A0-E86C9A5B1110}" type="slidenum">
              <a:rPr lang="en-US" altLang="en-US"/>
              <a:pPr/>
              <a:t>‹#›</a:t>
            </a:fld>
            <a:endParaRPr lang="en-US" altLang="en-US"/>
          </a:p>
        </p:txBody>
      </p:sp>
    </p:spTree>
    <p:extLst>
      <p:ext uri="{BB962C8B-B14F-4D97-AF65-F5344CB8AC3E}">
        <p14:creationId xmlns:p14="http://schemas.microsoft.com/office/powerpoint/2010/main" val="3817259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C0FA552-C4E1-468B-9ABC-4493802B838C}" type="slidenum">
              <a:rPr lang="en-US" altLang="en-US"/>
              <a:pPr/>
              <a:t>‹#›</a:t>
            </a:fld>
            <a:endParaRPr lang="en-US" altLang="en-US"/>
          </a:p>
        </p:txBody>
      </p:sp>
    </p:spTree>
    <p:extLst>
      <p:ext uri="{BB962C8B-B14F-4D97-AF65-F5344CB8AC3E}">
        <p14:creationId xmlns:p14="http://schemas.microsoft.com/office/powerpoint/2010/main" val="852539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49A13B0-E7A1-4B46-8493-AB458EEB425F}" type="slidenum">
              <a:rPr lang="en-US" altLang="en-US"/>
              <a:pPr/>
              <a:t>‹#›</a:t>
            </a:fld>
            <a:endParaRPr lang="en-US" altLang="en-US"/>
          </a:p>
        </p:txBody>
      </p:sp>
    </p:spTree>
    <p:extLst>
      <p:ext uri="{BB962C8B-B14F-4D97-AF65-F5344CB8AC3E}">
        <p14:creationId xmlns:p14="http://schemas.microsoft.com/office/powerpoint/2010/main" val="574585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529082C-DA7C-48D9-8CCB-B4D2364472C6}" type="slidenum">
              <a:rPr lang="en-US" altLang="en-US"/>
              <a:pPr/>
              <a:t>‹#›</a:t>
            </a:fld>
            <a:endParaRPr lang="en-US" altLang="en-US"/>
          </a:p>
        </p:txBody>
      </p:sp>
    </p:spTree>
    <p:extLst>
      <p:ext uri="{BB962C8B-B14F-4D97-AF65-F5344CB8AC3E}">
        <p14:creationId xmlns:p14="http://schemas.microsoft.com/office/powerpoint/2010/main" val="2500219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980819E-4EE9-495A-AF25-B3E6C0ABE5B0}" type="slidenum">
              <a:rPr lang="en-US" altLang="en-US"/>
              <a:pPr/>
              <a:t>‹#›</a:t>
            </a:fld>
            <a:endParaRPr lang="en-US" altLang="en-US"/>
          </a:p>
        </p:txBody>
      </p:sp>
    </p:spTree>
    <p:extLst>
      <p:ext uri="{BB962C8B-B14F-4D97-AF65-F5344CB8AC3E}">
        <p14:creationId xmlns:p14="http://schemas.microsoft.com/office/powerpoint/2010/main" val="3406777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3AE7ED1-7FEF-4BE0-BA9C-86131571CD92}" type="slidenum">
              <a:rPr lang="en-US" altLang="en-US"/>
              <a:pPr/>
              <a:t>‹#›</a:t>
            </a:fld>
            <a:endParaRPr lang="en-US" altLang="en-US"/>
          </a:p>
        </p:txBody>
      </p:sp>
    </p:spTree>
    <p:extLst>
      <p:ext uri="{BB962C8B-B14F-4D97-AF65-F5344CB8AC3E}">
        <p14:creationId xmlns:p14="http://schemas.microsoft.com/office/powerpoint/2010/main" val="782277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054968D-55A9-4C14-AC87-0310C9B07EDC}" type="slidenum">
              <a:rPr lang="en-US" altLang="en-US"/>
              <a:pPr/>
              <a:t>‹#›</a:t>
            </a:fld>
            <a:endParaRPr lang="en-US" altLang="en-US"/>
          </a:p>
        </p:txBody>
      </p:sp>
    </p:spTree>
    <p:extLst>
      <p:ext uri="{BB962C8B-B14F-4D97-AF65-F5344CB8AC3E}">
        <p14:creationId xmlns:p14="http://schemas.microsoft.com/office/powerpoint/2010/main" val="2952921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5F5FD3B-6880-4B48-BA1B-7BDFE86B6FEA}" type="slidenum">
              <a:rPr lang="en-US" altLang="en-US"/>
              <a:pPr/>
              <a:t>‹#›</a:t>
            </a:fld>
            <a:endParaRPr lang="en-US" altLang="en-US"/>
          </a:p>
        </p:txBody>
      </p:sp>
    </p:spTree>
    <p:extLst>
      <p:ext uri="{BB962C8B-B14F-4D97-AF65-F5344CB8AC3E}">
        <p14:creationId xmlns:p14="http://schemas.microsoft.com/office/powerpoint/2010/main" val="636322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4CC9939-5C6F-4A03-BEEE-26B89F11C30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wmf"/><Relationship Id="rId5" Type="http://schemas.openxmlformats.org/officeDocument/2006/relationships/image" Target="../media/image1.wmf"/><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tags" Target="../tags/tag50.x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MCj01940280000[1]"/>
          <p:cNvPicPr>
            <a:picLocks noChangeAspect="1" noChangeArrowheads="1"/>
          </p:cNvPicPr>
          <p:nvPr/>
        </p:nvPicPr>
        <p:blipFill>
          <a:blip r:embed="rId5" cstate="print">
            <a:lum bright="60000" contrast="-60000"/>
            <a:extLst>
              <a:ext uri="{28A0092B-C50C-407E-A947-70E740481C1C}">
                <a14:useLocalDpi xmlns:a14="http://schemas.microsoft.com/office/drawing/2010/main" val="0"/>
              </a:ext>
            </a:extLst>
          </a:blip>
          <a:srcRect/>
          <a:stretch>
            <a:fillRect/>
          </a:stretch>
        </p:blipFill>
        <p:spPr bwMode="auto">
          <a:xfrm>
            <a:off x="2235200" y="1036638"/>
            <a:ext cx="3898900" cy="3992562"/>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altLang="en-US"/>
              <a:t>Preaching The Parables</a:t>
            </a:r>
          </a:p>
        </p:txBody>
      </p:sp>
      <p:sp>
        <p:nvSpPr>
          <p:cNvPr id="2051" name="Rectangle 3"/>
          <p:cNvSpPr>
            <a:spLocks noGrp="1" noChangeArrowheads="1"/>
          </p:cNvSpPr>
          <p:nvPr>
            <p:ph type="subTitle" idx="1"/>
          </p:nvPr>
        </p:nvSpPr>
        <p:spPr/>
        <p:txBody>
          <a:bodyPr/>
          <a:lstStyle/>
          <a:p>
            <a:r>
              <a:rPr lang="en-US" altLang="en-US"/>
              <a:t>Robert C. Newman</a:t>
            </a:r>
          </a:p>
        </p:txBody>
      </p:sp>
      <p:pic>
        <p:nvPicPr>
          <p:cNvPr id="2052" name="Picture 4" descr="MCj0397774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2100" y="3352800"/>
            <a:ext cx="1978025" cy="304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reachParables.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609600" y="5715000"/>
            <a:ext cx="609600" cy="609600"/>
          </a:xfrm>
          <a:prstGeom prst="rect">
            <a:avLst/>
          </a:prstGeom>
        </p:spPr>
      </p:pic>
    </p:spTree>
    <p:custDataLst>
      <p:tags r:id="rId1"/>
    </p:custDataLst>
  </p:cSld>
  <p:clrMapOvr>
    <a:masterClrMapping/>
  </p:clrMapOvr>
  <p:transition advTm="2154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The OT Word </a:t>
            </a:r>
            <a:r>
              <a:rPr lang="en-US" altLang="en-US" i="1"/>
              <a:t>Mashal</a:t>
            </a:r>
          </a:p>
        </p:txBody>
      </p:sp>
      <p:sp>
        <p:nvSpPr>
          <p:cNvPr id="29699" name="Rectangle 3"/>
          <p:cNvSpPr>
            <a:spLocks noGrp="1" noChangeArrowheads="1"/>
          </p:cNvSpPr>
          <p:nvPr>
            <p:ph type="body" idx="1"/>
          </p:nvPr>
        </p:nvSpPr>
        <p:spPr/>
        <p:txBody>
          <a:bodyPr/>
          <a:lstStyle/>
          <a:p>
            <a:r>
              <a:rPr lang="en-US" altLang="en-US"/>
              <a:t>Taunt-song: Micah 2:4 (NIV) </a:t>
            </a:r>
            <a:r>
              <a:rPr lang="en-US" altLang="en-US">
                <a:cs typeface="Arial" charset="0"/>
              </a:rPr>
              <a:t>"</a:t>
            </a:r>
            <a:r>
              <a:rPr lang="en-US" altLang="en-US"/>
              <a:t>In that day men will ridicule [</a:t>
            </a:r>
            <a:r>
              <a:rPr lang="en-US" altLang="en-US" i="1"/>
              <a:t>mashal</a:t>
            </a:r>
            <a:r>
              <a:rPr lang="en-US" altLang="en-US"/>
              <a:t>] you; they will taunt you with this mournful song: </a:t>
            </a:r>
            <a:r>
              <a:rPr lang="en-US" altLang="en-US">
                <a:cs typeface="Arial" charset="0"/>
              </a:rPr>
              <a:t>'</a:t>
            </a:r>
            <a:r>
              <a:rPr lang="en-US" altLang="en-US"/>
              <a:t>We are utterly ruined; my people's possession is divided up. He takes it from me! He assigns our fields to traitors.</a:t>
            </a:r>
            <a:r>
              <a:rPr lang="en-US" altLang="en-US">
                <a:cs typeface="Arial" charset="0"/>
              </a:rPr>
              <a:t>'"</a:t>
            </a:r>
          </a:p>
        </p:txBody>
      </p:sp>
    </p:spTree>
    <p:custDataLst>
      <p:tags r:id="rId1"/>
    </p:custDataLst>
  </p:cSld>
  <p:clrMapOvr>
    <a:masterClrMapping/>
  </p:clrMapOvr>
  <p:transition advTm="3023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checkerboard(across)">
                                      <p:cBhvr>
                                        <p:cTn id="7" dur="500"/>
                                        <p:tgtEl>
                                          <p:spTgt spid="296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z="4000"/>
              <a:t>Types of Stories Called Parables</a:t>
            </a:r>
          </a:p>
        </p:txBody>
      </p:sp>
      <p:sp>
        <p:nvSpPr>
          <p:cNvPr id="14339" name="Rectangle 3"/>
          <p:cNvSpPr>
            <a:spLocks noGrp="1" noChangeArrowheads="1"/>
          </p:cNvSpPr>
          <p:nvPr>
            <p:ph type="body" idx="1"/>
          </p:nvPr>
        </p:nvSpPr>
        <p:spPr/>
        <p:txBody>
          <a:bodyPr/>
          <a:lstStyle/>
          <a:p>
            <a:r>
              <a:rPr lang="en-US" altLang="en-US"/>
              <a:t>We can categorize the illustrative stories in the Gospels into several different sorts:</a:t>
            </a:r>
          </a:p>
          <a:p>
            <a:r>
              <a:rPr lang="en-US" altLang="en-US"/>
              <a:t>Similitude: a common process or generic activity which teaches a lesson (e.g., Mustard Seed, Mark 4:30)</a:t>
            </a:r>
          </a:p>
          <a:p>
            <a:r>
              <a:rPr lang="en-US" altLang="en-US"/>
              <a:t>Parable Proper: a specific story which teaches a lesson by comparison (e.g., Tenant Farmers, Matthew 21:33)</a:t>
            </a:r>
          </a:p>
        </p:txBody>
      </p:sp>
    </p:spTree>
    <p:custDataLst>
      <p:tags r:id="rId1"/>
    </p:custDataLst>
  </p:cSld>
  <p:clrMapOvr>
    <a:masterClrMapping/>
  </p:clrMapOvr>
  <p:transition advTm="379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sz="4000"/>
              <a:t>Types of Stories Called Parables</a:t>
            </a:r>
          </a:p>
        </p:txBody>
      </p:sp>
      <p:sp>
        <p:nvSpPr>
          <p:cNvPr id="40963" name="Rectangle 3"/>
          <p:cNvSpPr>
            <a:spLocks noGrp="1" noChangeArrowheads="1"/>
          </p:cNvSpPr>
          <p:nvPr>
            <p:ph type="body" idx="1"/>
          </p:nvPr>
        </p:nvSpPr>
        <p:spPr/>
        <p:txBody>
          <a:bodyPr/>
          <a:lstStyle/>
          <a:p>
            <a:pPr>
              <a:lnSpc>
                <a:spcPct val="90000"/>
              </a:lnSpc>
            </a:pPr>
            <a:r>
              <a:rPr lang="en-US" altLang="en-US" sz="2800"/>
              <a:t>Allegory: a more artificial story, with individual features independently figurative (e.g., Sower, Matthew 13:18)</a:t>
            </a:r>
          </a:p>
          <a:p>
            <a:pPr>
              <a:lnSpc>
                <a:spcPct val="90000"/>
              </a:lnSpc>
            </a:pPr>
            <a:r>
              <a:rPr lang="en-US" altLang="en-US" sz="2800"/>
              <a:t>Paradigm: a specific story which teaches by example rather than comparison (e.g., Rich Fool, Luke 12:16)</a:t>
            </a:r>
          </a:p>
          <a:p>
            <a:pPr>
              <a:lnSpc>
                <a:spcPct val="90000"/>
              </a:lnSpc>
            </a:pPr>
            <a:r>
              <a:rPr lang="en-US" altLang="en-US" sz="2800"/>
              <a:t>Acted Parable: teacher performs a symbolic action, or a historical incident has symbolic significance (e.g., Tabernacle service, Hebrews 9:9; Abraham offering Isaac, Hebrews 11:19)</a:t>
            </a:r>
          </a:p>
        </p:txBody>
      </p:sp>
    </p:spTree>
    <p:custDataLst>
      <p:tags r:id="rId1"/>
    </p:custDataLst>
  </p:cSld>
  <p:clrMapOvr>
    <a:masterClrMapping/>
  </p:clrMapOvr>
  <p:transition advTm="6048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additive="base">
                                        <p:cTn id="19"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Similitude</a:t>
            </a:r>
          </a:p>
        </p:txBody>
      </p:sp>
      <p:sp>
        <p:nvSpPr>
          <p:cNvPr id="30724" name="Text Box 4"/>
          <p:cNvSpPr txBox="1">
            <a:spLocks noChangeArrowheads="1"/>
          </p:cNvSpPr>
          <p:nvPr/>
        </p:nvSpPr>
        <p:spPr bwMode="auto">
          <a:xfrm>
            <a:off x="609600" y="2057400"/>
            <a:ext cx="79248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Mark 4:30 (NIV) Again he said, "What shall we say the kingdom of God is like, or what parable shall we use to describe it? 31 It is like a mustard seed, which is the smallest seed you plant in the ground. 32 Yet when planted, it grows and becomes the largest of all garden plants, with such big branches that the birds of the air can perch in its shade." </a:t>
            </a:r>
          </a:p>
        </p:txBody>
      </p:sp>
    </p:spTree>
    <p:custDataLst>
      <p:tags r:id="rId1"/>
    </p:custDataLst>
  </p:cSld>
  <p:clrMapOvr>
    <a:masterClrMapping/>
  </p:clrMapOvr>
  <p:transition advTm="3977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checkerboard(across)">
                                      <p:cBhvr>
                                        <p:cTn id="7"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Parable Proper</a:t>
            </a:r>
          </a:p>
        </p:txBody>
      </p:sp>
      <p:sp>
        <p:nvSpPr>
          <p:cNvPr id="32772" name="Text Box 4"/>
          <p:cNvSpPr txBox="1">
            <a:spLocks noChangeArrowheads="1"/>
          </p:cNvSpPr>
          <p:nvPr/>
        </p:nvSpPr>
        <p:spPr bwMode="auto">
          <a:xfrm>
            <a:off x="381000" y="1295400"/>
            <a:ext cx="84582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Matt 21:33 (NIV) “Listen to another parable: There was a landowner who planted a vineyard. He put a wall around it, dug a winepress in it and built a watchtower. Then he rented the vineyard to some farmers and went away on a journey. 34 When the harvest time approached, he sent his servants to the tenants to collect his fruit. 35 The tenants seized his servants; they beat one, killed another, and stoned a third. 36 Then he sent other servants to them, more than the first time, and the tenants treated them the same way. 37 Last of all, he sent his son to them. </a:t>
            </a:r>
            <a:r>
              <a:rPr lang="en-US" altLang="en-US" sz="2400">
                <a:cs typeface="Arial" charset="0"/>
              </a:rPr>
              <a:t>'</a:t>
            </a:r>
            <a:r>
              <a:rPr lang="en-US" altLang="en-US" sz="2400"/>
              <a:t>They will respect my son,</a:t>
            </a:r>
            <a:r>
              <a:rPr lang="en-US" altLang="en-US" sz="2400">
                <a:cs typeface="Arial" charset="0"/>
              </a:rPr>
              <a:t>'</a:t>
            </a:r>
            <a:r>
              <a:rPr lang="en-US" altLang="en-US" sz="2400"/>
              <a:t> he said. 38 But when the tenants saw the son, they said to each other, </a:t>
            </a:r>
            <a:r>
              <a:rPr lang="en-US" altLang="en-US" sz="2400">
                <a:cs typeface="Arial" charset="0"/>
              </a:rPr>
              <a:t>'</a:t>
            </a:r>
            <a:r>
              <a:rPr lang="en-US" altLang="en-US" sz="2400"/>
              <a:t>This is the heir. Come, let's kill him and take his inheritance.</a:t>
            </a:r>
            <a:r>
              <a:rPr lang="en-US" altLang="en-US" sz="2400">
                <a:cs typeface="Arial" charset="0"/>
              </a:rPr>
              <a:t>'</a:t>
            </a:r>
            <a:r>
              <a:rPr lang="en-US" altLang="en-US" sz="2400"/>
              <a:t> 39 So they took him and threw him out of the vineyard and killed him.</a:t>
            </a:r>
            <a:r>
              <a:rPr lang="en-US" altLang="en-US" sz="2400">
                <a:cs typeface="Arial" charset="0"/>
              </a:rPr>
              <a:t>"</a:t>
            </a:r>
            <a:r>
              <a:rPr lang="en-US" altLang="en-US" sz="2400"/>
              <a:t> </a:t>
            </a:r>
          </a:p>
        </p:txBody>
      </p:sp>
    </p:spTree>
    <p:custDataLst>
      <p:tags r:id="rId1"/>
    </p:custDataLst>
  </p:cSld>
  <p:clrMapOvr>
    <a:masterClrMapping/>
  </p:clrMapOvr>
  <p:transition advTm="8514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checkerboard(across)">
                                      <p:cBhvr>
                                        <p:cTn id="7"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Allegory</a:t>
            </a:r>
          </a:p>
        </p:txBody>
      </p:sp>
      <p:sp>
        <p:nvSpPr>
          <p:cNvPr id="34820" name="Text Box 4"/>
          <p:cNvSpPr txBox="1">
            <a:spLocks noChangeArrowheads="1"/>
          </p:cNvSpPr>
          <p:nvPr/>
        </p:nvSpPr>
        <p:spPr bwMode="auto">
          <a:xfrm>
            <a:off x="304800" y="1289050"/>
            <a:ext cx="86106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Matt 13:18 (NIV) </a:t>
            </a:r>
            <a:r>
              <a:rPr lang="en-US" altLang="en-US" sz="2400">
                <a:cs typeface="Arial" charset="0"/>
              </a:rPr>
              <a:t>"</a:t>
            </a:r>
            <a:r>
              <a:rPr lang="en-US" altLang="en-US" sz="2400"/>
              <a:t>Listen then to what the parable of the sower means: 19 When anyone hears the message about the kingdom and does not understand it, the evil one comes and snatches away what was sown in his heart. This is the seed sown along the path. 20 The one who received the seed that fell on rocky places is the man who hears the word and at once receives it with joy. 21 But since he has no root, he lasts only a short time… 22 The one who received the seed that fell among the thorns is the man who hears the word, but the worries of this life and the deceitfulness of wealth choke it, making it unfruitful. 23 But the one who received the seed that fell on good soil is the man who hears the word and understands it. He produces a crop, yielding a hundred, sixty or thirty times what was sown.</a:t>
            </a:r>
            <a:r>
              <a:rPr lang="en-US" altLang="en-US" sz="2400">
                <a:cs typeface="Arial" charset="0"/>
              </a:rPr>
              <a:t>"</a:t>
            </a:r>
            <a:r>
              <a:rPr lang="en-US" altLang="en-US" sz="2400"/>
              <a:t> </a:t>
            </a:r>
          </a:p>
        </p:txBody>
      </p:sp>
    </p:spTree>
    <p:custDataLst>
      <p:tags r:id="rId1"/>
    </p:custDataLst>
  </p:cSld>
  <p:clrMapOvr>
    <a:masterClrMapping/>
  </p:clrMapOvr>
  <p:transition advTm="11434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checkerboard(across)">
                                      <p:cBhvr>
                                        <p:cTn id="7"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Paradigm</a:t>
            </a:r>
          </a:p>
        </p:txBody>
      </p:sp>
      <p:sp>
        <p:nvSpPr>
          <p:cNvPr id="36868" name="Text Box 4"/>
          <p:cNvSpPr txBox="1">
            <a:spLocks noChangeArrowheads="1"/>
          </p:cNvSpPr>
          <p:nvPr/>
        </p:nvSpPr>
        <p:spPr bwMode="auto">
          <a:xfrm>
            <a:off x="609600" y="1447800"/>
            <a:ext cx="79248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Luke 12:16 (NIV) And he told them this parable: </a:t>
            </a:r>
            <a:r>
              <a:rPr lang="en-US" altLang="en-US" sz="2400">
                <a:cs typeface="Arial" charset="0"/>
              </a:rPr>
              <a:t>"</a:t>
            </a:r>
            <a:r>
              <a:rPr lang="en-US" altLang="en-US" sz="2400"/>
              <a:t>The ground of a certain rich man produced a good crop. 17 He thought to himself, </a:t>
            </a:r>
            <a:r>
              <a:rPr lang="en-US" altLang="en-US" sz="2400">
                <a:cs typeface="Arial" charset="0"/>
              </a:rPr>
              <a:t>'</a:t>
            </a:r>
            <a:r>
              <a:rPr lang="en-US" altLang="en-US" sz="2400"/>
              <a:t>What shall I do? I have no place to store my crops.</a:t>
            </a:r>
            <a:r>
              <a:rPr lang="en-US" altLang="en-US" sz="2400">
                <a:cs typeface="Arial" charset="0"/>
              </a:rPr>
              <a:t>'</a:t>
            </a:r>
            <a:r>
              <a:rPr lang="en-US" altLang="en-US" sz="2400"/>
              <a:t> 18 Then he said, </a:t>
            </a:r>
            <a:r>
              <a:rPr lang="en-US" altLang="en-US" sz="2400">
                <a:cs typeface="Arial" charset="0"/>
              </a:rPr>
              <a:t>'</a:t>
            </a:r>
            <a:r>
              <a:rPr lang="en-US" altLang="en-US" sz="2400"/>
              <a:t>This is what I'll do. I will tear down my barns and build bigger ones, and there I will store all my grain and my goods. 19 And I'll say to myself, </a:t>
            </a:r>
            <a:r>
              <a:rPr lang="en-US" altLang="en-US" sz="2400">
                <a:cs typeface="Arial" charset="0"/>
              </a:rPr>
              <a:t>"</a:t>
            </a:r>
            <a:r>
              <a:rPr lang="en-US" altLang="en-US" sz="2400"/>
              <a:t>You have plenty of good things laid up for many years. Take life easy; eat, drink and be merry.</a:t>
            </a:r>
            <a:r>
              <a:rPr lang="en-US" altLang="en-US" sz="2400">
                <a:cs typeface="Arial" charset="0"/>
              </a:rPr>
              <a:t>"'</a:t>
            </a:r>
            <a:r>
              <a:rPr lang="en-US" altLang="en-US" sz="2400"/>
              <a:t>  20 But God said to him, </a:t>
            </a:r>
            <a:r>
              <a:rPr lang="en-US" altLang="en-US" sz="2400">
                <a:cs typeface="Arial" charset="0"/>
              </a:rPr>
              <a:t>'</a:t>
            </a:r>
            <a:r>
              <a:rPr lang="en-US" altLang="en-US" sz="2400"/>
              <a:t>You fool! This very night your life will be demanded from you. Then who will get what you have prepared for yourself?</a:t>
            </a:r>
            <a:r>
              <a:rPr lang="en-US" altLang="en-US" sz="2400">
                <a:cs typeface="Arial" charset="0"/>
              </a:rPr>
              <a:t>'</a:t>
            </a:r>
            <a:r>
              <a:rPr lang="en-US" altLang="en-US" sz="2400"/>
              <a:t> 21 This is how it will be with anyone who stores up things for himself but is not rich toward God.</a:t>
            </a:r>
            <a:r>
              <a:rPr lang="en-US" altLang="en-US" sz="2400">
                <a:cs typeface="Arial" charset="0"/>
              </a:rPr>
              <a:t>"</a:t>
            </a:r>
            <a:r>
              <a:rPr lang="en-US" altLang="en-US" sz="2400"/>
              <a:t> </a:t>
            </a:r>
          </a:p>
        </p:txBody>
      </p:sp>
    </p:spTree>
    <p:custDataLst>
      <p:tags r:id="rId1"/>
    </p:custDataLst>
  </p:cSld>
  <p:clrMapOvr>
    <a:masterClrMapping/>
  </p:clrMapOvr>
  <p:transition advTm="875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checkerboard(across)">
                                      <p:cBhvr>
                                        <p:cTn id="7" dur="5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Acted Parable</a:t>
            </a:r>
          </a:p>
        </p:txBody>
      </p:sp>
      <p:sp>
        <p:nvSpPr>
          <p:cNvPr id="38916" name="Text Box 4"/>
          <p:cNvSpPr txBox="1">
            <a:spLocks noChangeArrowheads="1"/>
          </p:cNvSpPr>
          <p:nvPr/>
        </p:nvSpPr>
        <p:spPr bwMode="auto">
          <a:xfrm>
            <a:off x="609600" y="2057400"/>
            <a:ext cx="80010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Matt 21:18 (NIV) Early in the morning, as he was on his way back to the city, he was hungry. 19 Seeing a fig tree by the road, he went up to it but found nothing on it except leaves. Then he said to it, </a:t>
            </a:r>
            <a:r>
              <a:rPr lang="en-US" altLang="en-US" sz="2800">
                <a:cs typeface="Arial" charset="0"/>
              </a:rPr>
              <a:t>"</a:t>
            </a:r>
            <a:r>
              <a:rPr lang="en-US" altLang="en-US" sz="2800"/>
              <a:t>May you never bear fruit again!</a:t>
            </a:r>
            <a:r>
              <a:rPr lang="en-US" altLang="en-US" sz="2800">
                <a:cs typeface="Arial" charset="0"/>
              </a:rPr>
              <a:t>"</a:t>
            </a:r>
            <a:r>
              <a:rPr lang="en-US" altLang="en-US" sz="2800"/>
              <a:t> Immediately the tree withered. </a:t>
            </a:r>
          </a:p>
        </p:txBody>
      </p:sp>
    </p:spTree>
    <p:custDataLst>
      <p:tags r:id="rId1"/>
    </p:custDataLst>
  </p:cSld>
  <p:clrMapOvr>
    <a:masterClrMapping/>
  </p:clrMapOvr>
  <p:transition advTm="629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checkerboard(across)">
                                      <p:cBhvr>
                                        <p:cTn id="7"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Uses of Parables</a:t>
            </a:r>
          </a:p>
        </p:txBody>
      </p:sp>
      <p:sp>
        <p:nvSpPr>
          <p:cNvPr id="16387" name="Rectangle 3"/>
          <p:cNvSpPr>
            <a:spLocks noGrp="1" noChangeArrowheads="1"/>
          </p:cNvSpPr>
          <p:nvPr>
            <p:ph type="body" idx="1"/>
          </p:nvPr>
        </p:nvSpPr>
        <p:spPr/>
        <p:txBody>
          <a:bodyPr/>
          <a:lstStyle/>
          <a:p>
            <a:pPr>
              <a:lnSpc>
                <a:spcPct val="90000"/>
              </a:lnSpc>
            </a:pPr>
            <a:r>
              <a:rPr lang="en-US" altLang="en-US" sz="2800"/>
              <a:t>How are parables used by Jesus et al?</a:t>
            </a:r>
          </a:p>
          <a:p>
            <a:pPr lvl="1">
              <a:lnSpc>
                <a:spcPct val="90000"/>
              </a:lnSpc>
            </a:pPr>
            <a:r>
              <a:rPr lang="en-US" altLang="en-US" sz="2400"/>
              <a:t>To capture audience</a:t>
            </a:r>
            <a:r>
              <a:rPr lang="en-US" altLang="en-US" sz="2400">
                <a:cs typeface="Arial" charset="0"/>
              </a:rPr>
              <a:t>'</a:t>
            </a:r>
            <a:r>
              <a:rPr lang="en-US" altLang="en-US" sz="2400"/>
              <a:t>s attention by questions, involvement, surprise, suspense.</a:t>
            </a:r>
          </a:p>
          <a:p>
            <a:pPr lvl="1">
              <a:lnSpc>
                <a:spcPct val="90000"/>
              </a:lnSpc>
            </a:pPr>
            <a:r>
              <a:rPr lang="en-US" altLang="en-US" sz="2400"/>
              <a:t>To sneak by audience</a:t>
            </a:r>
            <a:r>
              <a:rPr lang="en-US" altLang="en-US" sz="2400">
                <a:cs typeface="Arial" charset="0"/>
              </a:rPr>
              <a:t>'</a:t>
            </a:r>
            <a:r>
              <a:rPr lang="en-US" altLang="en-US" sz="2400"/>
              <a:t>s defenses (e.g., 2 Samuel 12:1-4; Luke 7:41-43)</a:t>
            </a:r>
          </a:p>
          <a:p>
            <a:pPr lvl="1">
              <a:lnSpc>
                <a:spcPct val="90000"/>
              </a:lnSpc>
            </a:pPr>
            <a:r>
              <a:rPr lang="en-US" altLang="en-US" sz="2400"/>
              <a:t>To impress a lesson vividly (Jeremiah 9:10-13; Luke 15:11-32)</a:t>
            </a:r>
          </a:p>
          <a:p>
            <a:pPr lvl="1">
              <a:lnSpc>
                <a:spcPct val="90000"/>
              </a:lnSpc>
            </a:pPr>
            <a:r>
              <a:rPr lang="en-US" altLang="en-US" sz="2400"/>
              <a:t>To change one</a:t>
            </a:r>
            <a:r>
              <a:rPr lang="en-US" altLang="en-US" sz="2400">
                <a:cs typeface="Arial" charset="0"/>
              </a:rPr>
              <a:t>'</a:t>
            </a:r>
            <a:r>
              <a:rPr lang="en-US" altLang="en-US" sz="2400"/>
              <a:t>s way of looking at a situation (e.g., Mark 3:10; Luke 15:11-32)</a:t>
            </a:r>
          </a:p>
          <a:p>
            <a:pPr lvl="1">
              <a:lnSpc>
                <a:spcPct val="90000"/>
              </a:lnSpc>
            </a:pPr>
            <a:r>
              <a:rPr lang="en-US" altLang="en-US" sz="2400"/>
              <a:t>To mystify opponents (John 2:18-22; Matt 13:10)</a:t>
            </a:r>
          </a:p>
          <a:p>
            <a:pPr lvl="1">
              <a:lnSpc>
                <a:spcPct val="90000"/>
              </a:lnSpc>
            </a:pPr>
            <a:r>
              <a:rPr lang="en-US" altLang="en-US" sz="2400"/>
              <a:t>To provoke further thought (Matt 13:51-52)</a:t>
            </a:r>
          </a:p>
          <a:p>
            <a:pPr>
              <a:lnSpc>
                <a:spcPct val="90000"/>
              </a:lnSpc>
            </a:pPr>
            <a:endParaRPr lang="en-US" altLang="en-US" sz="2800"/>
          </a:p>
        </p:txBody>
      </p:sp>
    </p:spTree>
    <p:custDataLst>
      <p:tags r:id="rId1"/>
    </p:custDataLst>
  </p:cSld>
  <p:clrMapOvr>
    <a:masterClrMapping/>
  </p:clrMapOvr>
  <p:transition advTm="989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 calcmode="lin" valueType="num">
                                      <p:cBhvr additive="base">
                                        <p:cTn id="37"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387">
                                            <p:txEl>
                                              <p:pRg st="6" end="6"/>
                                            </p:txEl>
                                          </p:spTgt>
                                        </p:tgtEl>
                                        <p:attrNameLst>
                                          <p:attrName>style.visibility</p:attrName>
                                        </p:attrNameLst>
                                      </p:cBhvr>
                                      <p:to>
                                        <p:strVal val="visible"/>
                                      </p:to>
                                    </p:set>
                                    <p:anim calcmode="lin" valueType="num">
                                      <p:cBhvr additive="base">
                                        <p:cTn id="43"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Sneak by Defenses</a:t>
            </a:r>
          </a:p>
        </p:txBody>
      </p:sp>
      <p:sp>
        <p:nvSpPr>
          <p:cNvPr id="17412" name="Text Box 4"/>
          <p:cNvSpPr txBox="1">
            <a:spLocks noChangeArrowheads="1"/>
          </p:cNvSpPr>
          <p:nvPr/>
        </p:nvSpPr>
        <p:spPr bwMode="auto">
          <a:xfrm>
            <a:off x="533400" y="1600200"/>
            <a:ext cx="80772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2Sam 12:1 (NIV) The LORD sent Nathan to David. When he came to him, he said, </a:t>
            </a:r>
            <a:r>
              <a:rPr lang="en-US" altLang="en-US" sz="2400">
                <a:cs typeface="Arial" charset="0"/>
              </a:rPr>
              <a:t>"</a:t>
            </a:r>
            <a:r>
              <a:rPr lang="en-US" altLang="en-US" sz="2400"/>
              <a:t>There were two men in a certain town, one rich and the other poor. 2 The rich man had a very large number of sheep and cattle, 3 but the poor man had nothing except one little ewe lamb he had bought. He raised it, and it grew up with him and his children. It shared his food, drank from his cup and even slept in his arms. It was like a daughter to him. 4 Now a traveler came to the rich man, but the rich man refrained from taking one of his own sheep or cattle to prepare a meal for the traveler who had come to him. Instead, he took the ewe lamb that belonged to the poor man and prepared it for the one who had come to him.</a:t>
            </a:r>
            <a:r>
              <a:rPr lang="en-US" altLang="en-US" sz="2400">
                <a:cs typeface="Arial" charset="0"/>
              </a:rPr>
              <a:t>"</a:t>
            </a:r>
            <a:r>
              <a:rPr lang="en-US" altLang="en-US" sz="2400"/>
              <a:t> </a:t>
            </a:r>
          </a:p>
        </p:txBody>
      </p:sp>
    </p:spTree>
    <p:custDataLst>
      <p:tags r:id="rId1"/>
    </p:custDataLst>
  </p:cSld>
  <p:clrMapOvr>
    <a:masterClrMapping/>
  </p:clrMapOvr>
  <p:transition advTm="11388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checkerboard(across)">
                                      <p:cBhvr>
                                        <p:cTn id="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Preaching the Parables</a:t>
            </a:r>
          </a:p>
        </p:txBody>
      </p:sp>
      <p:sp>
        <p:nvSpPr>
          <p:cNvPr id="3075" name="Rectangle 3"/>
          <p:cNvSpPr>
            <a:spLocks noGrp="1" noChangeArrowheads="1"/>
          </p:cNvSpPr>
          <p:nvPr>
            <p:ph type="body" idx="1"/>
          </p:nvPr>
        </p:nvSpPr>
        <p:spPr/>
        <p:txBody>
          <a:bodyPr/>
          <a:lstStyle/>
          <a:p>
            <a:r>
              <a:rPr lang="en-US" altLang="en-US"/>
              <a:t>This is a series of talks given at a Homiletics Renewal Seminar at Biblical Seminary back in 1984.</a:t>
            </a:r>
          </a:p>
          <a:p>
            <a:r>
              <a:rPr lang="en-US" altLang="en-US"/>
              <a:t>My three main presentations were entitled: </a:t>
            </a:r>
          </a:p>
          <a:p>
            <a:pPr lvl="1"/>
            <a:r>
              <a:rPr lang="en-US" altLang="en-US"/>
              <a:t>What Are Parables?</a:t>
            </a:r>
          </a:p>
          <a:p>
            <a:pPr lvl="1"/>
            <a:r>
              <a:rPr lang="en-US" altLang="en-US"/>
              <a:t>How Do We Interpret Them?</a:t>
            </a:r>
          </a:p>
          <a:p>
            <a:pPr lvl="1"/>
            <a:r>
              <a:rPr lang="en-US" altLang="en-US"/>
              <a:t>How Do We Apply Them?</a:t>
            </a:r>
          </a:p>
        </p:txBody>
      </p:sp>
    </p:spTree>
    <p:custDataLst>
      <p:tags r:id="rId1"/>
    </p:custDataLst>
  </p:cSld>
  <p:clrMapOvr>
    <a:masterClrMapping/>
  </p:clrMapOvr>
  <p:transition advTm="1768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 calcmode="lin" valueType="num">
                                      <p:cBhvr additive="base">
                                        <p:cTn id="31"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Impress a Lesson</a:t>
            </a:r>
          </a:p>
        </p:txBody>
      </p:sp>
      <p:sp>
        <p:nvSpPr>
          <p:cNvPr id="19460" name="Text Box 4"/>
          <p:cNvSpPr txBox="1">
            <a:spLocks noChangeArrowheads="1"/>
          </p:cNvSpPr>
          <p:nvPr/>
        </p:nvSpPr>
        <p:spPr bwMode="auto">
          <a:xfrm>
            <a:off x="609600" y="1752600"/>
            <a:ext cx="80010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Jeremiah 19:1 (NIV) This is what the LORD says: </a:t>
            </a:r>
            <a:r>
              <a:rPr lang="en-US" altLang="en-US" sz="2400">
                <a:cs typeface="Arial" charset="0"/>
              </a:rPr>
              <a:t>"</a:t>
            </a:r>
            <a:r>
              <a:rPr lang="en-US" altLang="en-US" sz="2400"/>
              <a:t>Go and buy a clay jar from a potter. Take along some of the elders of the people and of the priests 2 and go out to the Valley of Ben Hinnom, near the entrance of the Potsherd Gate. There proclaim the words I tell you…Then break the jar while those who go with you are watching, 11 and say to them, </a:t>
            </a:r>
            <a:r>
              <a:rPr lang="en-US" altLang="en-US" sz="2400">
                <a:cs typeface="Arial" charset="0"/>
              </a:rPr>
              <a:t>'</a:t>
            </a:r>
            <a:r>
              <a:rPr lang="en-US" altLang="en-US" sz="2400"/>
              <a:t>This is what the LORD Almighty says: I will smash this nation and this city just as this potter's jar is smashed and cannot be repaired. They will bury the dead in Topheth until there is no more room.</a:t>
            </a:r>
            <a:r>
              <a:rPr lang="en-US" altLang="en-US" sz="2400">
                <a:cs typeface="Arial" charset="0"/>
              </a:rPr>
              <a:t>'"</a:t>
            </a:r>
            <a:r>
              <a:rPr lang="en-US" altLang="en-US" sz="2400"/>
              <a:t> </a:t>
            </a:r>
          </a:p>
        </p:txBody>
      </p:sp>
    </p:spTree>
    <p:custDataLst>
      <p:tags r:id="rId1"/>
    </p:custDataLst>
  </p:cSld>
  <p:clrMapOvr>
    <a:masterClrMapping/>
  </p:clrMapOvr>
  <p:transition advTm="8143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checkerboard(across)">
                                      <p:cBhvr>
                                        <p:cTn id="7"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Change Way of Looking</a:t>
            </a:r>
          </a:p>
        </p:txBody>
      </p:sp>
      <p:sp>
        <p:nvSpPr>
          <p:cNvPr id="21508" name="Text Box 4"/>
          <p:cNvSpPr txBox="1">
            <a:spLocks noChangeArrowheads="1"/>
          </p:cNvSpPr>
          <p:nvPr/>
        </p:nvSpPr>
        <p:spPr bwMode="auto">
          <a:xfrm>
            <a:off x="685800" y="2057400"/>
            <a:ext cx="78486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Matt 3:9 (NIV) And do not think you can say to yourselves, </a:t>
            </a:r>
            <a:r>
              <a:rPr lang="en-US" altLang="en-US" sz="2800">
                <a:cs typeface="Arial" charset="0"/>
              </a:rPr>
              <a:t>"</a:t>
            </a:r>
            <a:r>
              <a:rPr lang="en-US" altLang="en-US" sz="2800"/>
              <a:t>We have Abraham as our father.</a:t>
            </a:r>
            <a:r>
              <a:rPr lang="en-US" altLang="en-US" sz="2800">
                <a:cs typeface="Arial" charset="0"/>
              </a:rPr>
              <a:t>"</a:t>
            </a:r>
            <a:r>
              <a:rPr lang="en-US" altLang="en-US" sz="2800"/>
              <a:t> I tell you that out of these stones God can raise up children for Abraham. 10 The ax is already at the root of the trees, and every tree that does not produce good fruit will be cut down and thrown into the fire. </a:t>
            </a:r>
          </a:p>
        </p:txBody>
      </p:sp>
    </p:spTree>
    <p:custDataLst>
      <p:tags r:id="rId1"/>
    </p:custDataLst>
  </p:cSld>
  <p:clrMapOvr>
    <a:masterClrMapping/>
  </p:clrMapOvr>
  <p:transition advTm="5083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checkerboard(across)">
                                      <p:cBhvr>
                                        <p:cTn id="7"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Mystify Opponents</a:t>
            </a:r>
          </a:p>
        </p:txBody>
      </p:sp>
      <p:sp>
        <p:nvSpPr>
          <p:cNvPr id="23556" name="Text Box 4"/>
          <p:cNvSpPr txBox="1">
            <a:spLocks noChangeArrowheads="1"/>
          </p:cNvSpPr>
          <p:nvPr/>
        </p:nvSpPr>
        <p:spPr bwMode="auto">
          <a:xfrm>
            <a:off x="685800" y="1981200"/>
            <a:ext cx="78486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John 2:18 (NIV) Then the Jews demanded of him, “What miraculous sign can you show us to prove your authority to do all this?</a:t>
            </a:r>
            <a:r>
              <a:rPr lang="en-US" altLang="en-US" sz="2400">
                <a:cs typeface="Arial" charset="0"/>
              </a:rPr>
              <a:t>"</a:t>
            </a:r>
            <a:r>
              <a:rPr lang="en-US" altLang="en-US" sz="2400"/>
              <a:t> 19 Jesus answered them, </a:t>
            </a:r>
            <a:r>
              <a:rPr lang="en-US" altLang="en-US" sz="2400">
                <a:cs typeface="Arial" charset="0"/>
              </a:rPr>
              <a:t>"</a:t>
            </a:r>
            <a:r>
              <a:rPr lang="en-US" altLang="en-US" sz="2400"/>
              <a:t>Destroy this temple, and I will raise it again in three days.</a:t>
            </a:r>
            <a:r>
              <a:rPr lang="en-US" altLang="en-US" sz="2400">
                <a:cs typeface="Arial" charset="0"/>
              </a:rPr>
              <a:t>"</a:t>
            </a:r>
            <a:r>
              <a:rPr lang="en-US" altLang="en-US" sz="2400"/>
              <a:t> 20 The Jews replied, </a:t>
            </a:r>
            <a:r>
              <a:rPr lang="en-US" altLang="en-US" sz="2400">
                <a:cs typeface="Arial" charset="0"/>
              </a:rPr>
              <a:t>"</a:t>
            </a:r>
            <a:r>
              <a:rPr lang="en-US" altLang="en-US" sz="2400"/>
              <a:t>It has taken forty-six years to build this temple, and you are going to raise it in three days?</a:t>
            </a:r>
            <a:r>
              <a:rPr lang="en-US" altLang="en-US" sz="2400">
                <a:cs typeface="Arial" charset="0"/>
              </a:rPr>
              <a:t>"</a:t>
            </a:r>
            <a:r>
              <a:rPr lang="en-US" altLang="en-US" sz="2400"/>
              <a:t> 21 But the temple he had spoken of was his body. 22 After he was raised from the dead, his disciples recalled what he had said. Then they believed the Scripture and the words that Jesus had spoken. </a:t>
            </a:r>
          </a:p>
        </p:txBody>
      </p:sp>
    </p:spTree>
    <p:custDataLst>
      <p:tags r:id="rId1"/>
    </p:custDataLst>
  </p:cSld>
  <p:clrMapOvr>
    <a:masterClrMapping/>
  </p:clrMapOvr>
  <p:transition advTm="6253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checkerboard(across)">
                                      <p:cBhvr>
                                        <p:cTn id="7"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Provoke Further Thought</a:t>
            </a:r>
          </a:p>
        </p:txBody>
      </p:sp>
      <p:sp>
        <p:nvSpPr>
          <p:cNvPr id="25604" name="Text Box 4"/>
          <p:cNvSpPr txBox="1">
            <a:spLocks noChangeArrowheads="1"/>
          </p:cNvSpPr>
          <p:nvPr/>
        </p:nvSpPr>
        <p:spPr bwMode="auto">
          <a:xfrm>
            <a:off x="609600" y="1981200"/>
            <a:ext cx="79248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Matt 13:51 (NIV) </a:t>
            </a:r>
            <a:r>
              <a:rPr lang="en-US" altLang="en-US" sz="2800">
                <a:cs typeface="Arial" charset="0"/>
              </a:rPr>
              <a:t>"</a:t>
            </a:r>
            <a:r>
              <a:rPr lang="en-US" altLang="en-US" sz="2800"/>
              <a:t>Have you understood all these things?</a:t>
            </a:r>
            <a:r>
              <a:rPr lang="en-US" altLang="en-US" sz="2800">
                <a:cs typeface="Arial" charset="0"/>
              </a:rPr>
              <a:t>"</a:t>
            </a:r>
            <a:r>
              <a:rPr lang="en-US" altLang="en-US" sz="2800"/>
              <a:t> Jesus asked. </a:t>
            </a:r>
            <a:r>
              <a:rPr lang="en-US" altLang="en-US" sz="2800">
                <a:cs typeface="Arial" charset="0"/>
              </a:rPr>
              <a:t>"</a:t>
            </a:r>
            <a:r>
              <a:rPr lang="en-US" altLang="en-US" sz="2800"/>
              <a:t>Yes,</a:t>
            </a:r>
            <a:r>
              <a:rPr lang="en-US" altLang="en-US" sz="2800">
                <a:cs typeface="Arial" charset="0"/>
              </a:rPr>
              <a:t>"</a:t>
            </a:r>
            <a:r>
              <a:rPr lang="en-US" altLang="en-US" sz="2800"/>
              <a:t> they replied. 52 He said to them, </a:t>
            </a:r>
            <a:r>
              <a:rPr lang="en-US" altLang="en-US" sz="2800">
                <a:cs typeface="Arial" charset="0"/>
              </a:rPr>
              <a:t>"</a:t>
            </a:r>
            <a:r>
              <a:rPr lang="en-US" altLang="en-US" sz="2800"/>
              <a:t>Therefore every teacher of the law who has been instructed about the kingdom of heaven is like the owner of a house who brings out of his storeroom new treasures as well as old.</a:t>
            </a:r>
            <a:r>
              <a:rPr lang="en-US" altLang="en-US" sz="2800">
                <a:cs typeface="Arial" charset="0"/>
              </a:rPr>
              <a:t>"</a:t>
            </a:r>
            <a:r>
              <a:rPr lang="en-US" altLang="en-US" sz="2800"/>
              <a:t> </a:t>
            </a:r>
          </a:p>
        </p:txBody>
      </p:sp>
    </p:spTree>
    <p:custDataLst>
      <p:tags r:id="rId1"/>
    </p:custDataLst>
  </p:cSld>
  <p:clrMapOvr>
    <a:masterClrMapping/>
  </p:clrMapOvr>
  <p:transition advTm="719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checkerboard(across)">
                                      <p:cBhvr>
                                        <p:cTn id="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MCj01940280000[1]"/>
          <p:cNvPicPr>
            <a:picLocks noChangeAspect="1" noChangeArrowheads="1"/>
          </p:cNvPicPr>
          <p:nvPr/>
        </p:nvPicPr>
        <p:blipFill>
          <a:blip r:embed="rId3" cstate="print">
            <a:lum bright="60000" contrast="-60000"/>
            <a:extLst>
              <a:ext uri="{28A0092B-C50C-407E-A947-70E740481C1C}">
                <a14:useLocalDpi xmlns:a14="http://schemas.microsoft.com/office/drawing/2010/main" val="0"/>
              </a:ext>
            </a:extLst>
          </a:blip>
          <a:srcRect/>
          <a:stretch>
            <a:fillRect/>
          </a:stretch>
        </p:blipFill>
        <p:spPr bwMode="auto">
          <a:xfrm>
            <a:off x="2235200" y="1036638"/>
            <a:ext cx="4643438" cy="4754562"/>
          </a:xfrm>
          <a:prstGeom prst="rect">
            <a:avLst/>
          </a:prstGeom>
          <a:noFill/>
          <a:extLst>
            <a:ext uri="{909E8E84-426E-40DD-AFC4-6F175D3DCCD1}">
              <a14:hiddenFill xmlns:a14="http://schemas.microsoft.com/office/drawing/2010/main">
                <a:solidFill>
                  <a:srgbClr val="FFFFFF"/>
                </a:solidFill>
              </a14:hiddenFill>
            </a:ext>
          </a:extLst>
        </p:spPr>
      </p:pic>
      <p:sp>
        <p:nvSpPr>
          <p:cNvPr id="6148" name="Rectangle 4"/>
          <p:cNvSpPr>
            <a:spLocks noGrp="1" noChangeArrowheads="1"/>
          </p:cNvSpPr>
          <p:nvPr>
            <p:ph type="ctrTitle"/>
          </p:nvPr>
        </p:nvSpPr>
        <p:spPr/>
        <p:txBody>
          <a:bodyPr/>
          <a:lstStyle/>
          <a:p>
            <a:r>
              <a:rPr lang="en-US" altLang="en-US"/>
              <a:t>How Do We Interpret Them?</a:t>
            </a:r>
          </a:p>
        </p:txBody>
      </p:sp>
      <p:sp>
        <p:nvSpPr>
          <p:cNvPr id="6149"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320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500" fill="hold"/>
                                        <p:tgtEl>
                                          <p:spTgt spid="6148"/>
                                        </p:tgtEl>
                                        <p:attrNameLst>
                                          <p:attrName>ppt_w</p:attrName>
                                        </p:attrNameLst>
                                      </p:cBhvr>
                                      <p:tavLst>
                                        <p:tav tm="0">
                                          <p:val>
                                            <p:fltVal val="0"/>
                                          </p:val>
                                        </p:tav>
                                        <p:tav tm="100000">
                                          <p:val>
                                            <p:strVal val="#ppt_w"/>
                                          </p:val>
                                        </p:tav>
                                      </p:tavLst>
                                    </p:anim>
                                    <p:anim calcmode="lin" valueType="num">
                                      <p:cBhvr>
                                        <p:cTn id="8" dur="500" fill="hold"/>
                                        <p:tgtEl>
                                          <p:spTgt spid="614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By Observation</a:t>
            </a:r>
          </a:p>
        </p:txBody>
      </p:sp>
      <p:sp>
        <p:nvSpPr>
          <p:cNvPr id="41987" name="Rectangle 3"/>
          <p:cNvSpPr>
            <a:spLocks noGrp="1" noChangeArrowheads="1"/>
          </p:cNvSpPr>
          <p:nvPr>
            <p:ph type="body" idx="1"/>
          </p:nvPr>
        </p:nvSpPr>
        <p:spPr/>
        <p:txBody>
          <a:bodyPr/>
          <a:lstStyle/>
          <a:p>
            <a:r>
              <a:rPr lang="en-US" altLang="en-US"/>
              <a:t>Rather than by bringing to the parables a complete set of interpretive rules, we look at how they operate.</a:t>
            </a:r>
          </a:p>
          <a:p>
            <a:r>
              <a:rPr lang="en-US" altLang="en-US"/>
              <a:t>We compare them with rabbinic parables.</a:t>
            </a:r>
          </a:p>
          <a:p>
            <a:r>
              <a:rPr lang="en-US" altLang="en-US"/>
              <a:t>We look at the OT background.</a:t>
            </a:r>
          </a:p>
          <a:p>
            <a:r>
              <a:rPr lang="en-US" altLang="en-US"/>
              <a:t>A number of misconceptions have arisen by ignoring some facets of their use:</a:t>
            </a:r>
          </a:p>
        </p:txBody>
      </p:sp>
    </p:spTree>
    <p:custDataLst>
      <p:tags r:id="rId1"/>
    </p:custDataLst>
  </p:cSld>
  <p:clrMapOvr>
    <a:masterClrMapping/>
  </p:clrMapOvr>
  <p:transition advTm="5681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987">
                                            <p:txEl>
                                              <p:pRg st="3" end="3"/>
                                            </p:txEl>
                                          </p:spTgt>
                                        </p:tgtEl>
                                        <p:attrNameLst>
                                          <p:attrName>style.visibility</p:attrName>
                                        </p:attrNameLst>
                                      </p:cBhvr>
                                      <p:to>
                                        <p:strVal val="visible"/>
                                      </p:to>
                                    </p:set>
                                    <p:anim calcmode="lin" valueType="num">
                                      <p:cBhvr additive="base">
                                        <p:cTn id="25" dur="5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Misconceptions</a:t>
            </a:r>
          </a:p>
        </p:txBody>
      </p:sp>
      <p:sp>
        <p:nvSpPr>
          <p:cNvPr id="43011" name="Rectangle 3"/>
          <p:cNvSpPr>
            <a:spLocks noGrp="1" noChangeArrowheads="1"/>
          </p:cNvSpPr>
          <p:nvPr>
            <p:ph type="body" idx="1"/>
          </p:nvPr>
        </p:nvSpPr>
        <p:spPr/>
        <p:txBody>
          <a:bodyPr/>
          <a:lstStyle/>
          <a:p>
            <a:r>
              <a:rPr lang="en-US" altLang="en-US"/>
              <a:t>Parables are earthly stories with heavenly meanings.</a:t>
            </a:r>
          </a:p>
          <a:p>
            <a:pPr lvl="1"/>
            <a:r>
              <a:rPr lang="en-US" altLang="en-US"/>
              <a:t>This works well for most parables, but not for the Paradigm parables, like the Rich Man &amp; Lazarus.</a:t>
            </a:r>
          </a:p>
          <a:p>
            <a:r>
              <a:rPr lang="en-US" altLang="en-US"/>
              <a:t>Parables are intended to clarify.</a:t>
            </a:r>
          </a:p>
          <a:p>
            <a:pPr lvl="1"/>
            <a:r>
              <a:rPr lang="en-US" altLang="en-US"/>
              <a:t>True for many parables, but not all.  One must reject Matt 13:10ff to hold this.</a:t>
            </a:r>
          </a:p>
        </p:txBody>
      </p:sp>
    </p:spTree>
    <p:custDataLst>
      <p:tags r:id="rId1"/>
    </p:custDataLst>
  </p:cSld>
  <p:clrMapOvr>
    <a:masterClrMapping/>
  </p:clrMapOvr>
  <p:transition advTm="8083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 calcmode="lin" valueType="num">
                                      <p:cBhvr additive="base">
                                        <p:cTn id="19"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011">
                                            <p:txEl>
                                              <p:pRg st="3" end="3"/>
                                            </p:txEl>
                                          </p:spTgt>
                                        </p:tgtEl>
                                        <p:attrNameLst>
                                          <p:attrName>style.visibility</p:attrName>
                                        </p:attrNameLst>
                                      </p:cBhvr>
                                      <p:to>
                                        <p:strVal val="visible"/>
                                      </p:to>
                                    </p:set>
                                    <p:anim calcmode="lin" valueType="num">
                                      <p:cBhvr additive="base">
                                        <p:cTn id="25" dur="5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0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Matthew 13</a:t>
            </a:r>
          </a:p>
        </p:txBody>
      </p:sp>
      <p:sp>
        <p:nvSpPr>
          <p:cNvPr id="44036" name="Text Box 4"/>
          <p:cNvSpPr txBox="1">
            <a:spLocks noChangeArrowheads="1"/>
          </p:cNvSpPr>
          <p:nvPr/>
        </p:nvSpPr>
        <p:spPr bwMode="auto">
          <a:xfrm>
            <a:off x="609600" y="2057400"/>
            <a:ext cx="79248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10 (NIV) The disciples came to him and asked, </a:t>
            </a:r>
            <a:r>
              <a:rPr lang="en-US" altLang="en-US" sz="2800">
                <a:cs typeface="Arial" charset="0"/>
              </a:rPr>
              <a:t>"</a:t>
            </a:r>
            <a:r>
              <a:rPr lang="en-US" altLang="en-US" sz="2800"/>
              <a:t>Why do you speak to the people in parables?</a:t>
            </a:r>
            <a:r>
              <a:rPr lang="en-US" altLang="en-US" sz="2800">
                <a:cs typeface="Arial" charset="0"/>
              </a:rPr>
              <a:t>"</a:t>
            </a:r>
            <a:r>
              <a:rPr lang="en-US" altLang="en-US" sz="2800"/>
              <a:t> 11 He replied, </a:t>
            </a:r>
            <a:r>
              <a:rPr lang="en-US" altLang="en-US" sz="2800">
                <a:cs typeface="Arial" charset="0"/>
              </a:rPr>
              <a:t>"</a:t>
            </a:r>
            <a:r>
              <a:rPr lang="en-US" altLang="en-US" sz="2800"/>
              <a:t>The knowledge of the secrets of the kingdom of heaven has been given to you, but not to them. 12 Whoever has will be given more, and he will have an abundance. Whoever does not have, even what he has will be taken from him.</a:t>
            </a:r>
            <a:r>
              <a:rPr lang="en-US" altLang="en-US" sz="2800">
                <a:cs typeface="Arial" charset="0"/>
              </a:rPr>
              <a:t>"</a:t>
            </a:r>
          </a:p>
        </p:txBody>
      </p:sp>
    </p:spTree>
    <p:custDataLst>
      <p:tags r:id="rId1"/>
    </p:custDataLst>
  </p:cSld>
  <p:clrMapOvr>
    <a:masterClrMapping/>
  </p:clrMapOvr>
  <p:transition advTm="5457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checkerboard(across)">
                                      <p:cBhvr>
                                        <p:cTn id="7" dur="5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Misconceptions</a:t>
            </a:r>
          </a:p>
        </p:txBody>
      </p:sp>
      <p:sp>
        <p:nvSpPr>
          <p:cNvPr id="46083" name="Rectangle 3"/>
          <p:cNvSpPr>
            <a:spLocks noGrp="1" noChangeArrowheads="1"/>
          </p:cNvSpPr>
          <p:nvPr>
            <p:ph type="body" idx="1"/>
          </p:nvPr>
        </p:nvSpPr>
        <p:spPr/>
        <p:txBody>
          <a:bodyPr/>
          <a:lstStyle/>
          <a:p>
            <a:pPr>
              <a:lnSpc>
                <a:spcPct val="90000"/>
              </a:lnSpc>
            </a:pPr>
            <a:r>
              <a:rPr lang="en-US" altLang="en-US"/>
              <a:t>Parables are intended to mystify.</a:t>
            </a:r>
          </a:p>
          <a:p>
            <a:pPr lvl="1">
              <a:lnSpc>
                <a:spcPct val="90000"/>
              </a:lnSpc>
            </a:pPr>
            <a:r>
              <a:rPr lang="en-US" altLang="en-US"/>
              <a:t>This is also unbalanced, though true for some parables.</a:t>
            </a:r>
          </a:p>
          <a:p>
            <a:pPr lvl="1">
              <a:lnSpc>
                <a:spcPct val="90000"/>
              </a:lnSpc>
            </a:pPr>
            <a:r>
              <a:rPr lang="en-US" altLang="en-US"/>
              <a:t>Note that ~16 parables precede Jesus</a:t>
            </a:r>
            <a:r>
              <a:rPr lang="en-US" altLang="en-US">
                <a:cs typeface="Arial" charset="0"/>
              </a:rPr>
              <a:t>'</a:t>
            </a:r>
            <a:r>
              <a:rPr lang="en-US" altLang="en-US"/>
              <a:t> remarks in Matthew 13.</a:t>
            </a:r>
          </a:p>
          <a:p>
            <a:pPr>
              <a:lnSpc>
                <a:spcPct val="90000"/>
              </a:lnSpc>
            </a:pPr>
            <a:r>
              <a:rPr lang="en-US" altLang="en-US"/>
              <a:t>Parables make only one point.</a:t>
            </a:r>
          </a:p>
          <a:p>
            <a:pPr lvl="1">
              <a:lnSpc>
                <a:spcPct val="90000"/>
              </a:lnSpc>
            </a:pPr>
            <a:r>
              <a:rPr lang="en-US" altLang="en-US"/>
              <a:t>A widespread error that started in Germany in ~1900 with J</a:t>
            </a:r>
            <a:r>
              <a:rPr lang="en-US" altLang="en-US">
                <a:cs typeface="Arial" charset="0"/>
              </a:rPr>
              <a:t>ü</a:t>
            </a:r>
            <a:r>
              <a:rPr lang="en-US" altLang="en-US"/>
              <a:t>licher.</a:t>
            </a:r>
          </a:p>
          <a:p>
            <a:pPr lvl="1">
              <a:lnSpc>
                <a:spcPct val="90000"/>
              </a:lnSpc>
            </a:pPr>
            <a:r>
              <a:rPr lang="en-US" altLang="en-US"/>
              <a:t>Some do, some don</a:t>
            </a:r>
            <a:r>
              <a:rPr lang="en-US" altLang="en-US">
                <a:cs typeface="Arial" charset="0"/>
              </a:rPr>
              <a:t>'</a:t>
            </a:r>
            <a:r>
              <a:rPr lang="en-US" altLang="en-US"/>
              <a:t>t.  Have to decide from details, context, etc.</a:t>
            </a:r>
          </a:p>
        </p:txBody>
      </p:sp>
    </p:spTree>
    <p:custDataLst>
      <p:tags r:id="rId1"/>
    </p:custDataLst>
  </p:cSld>
  <p:clrMapOvr>
    <a:masterClrMapping/>
  </p:clrMapOvr>
  <p:transition advTm="6741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 calcmode="lin" valueType="num">
                                      <p:cBhvr additive="base">
                                        <p:cTn id="19" dur="5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0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6083">
                                            <p:txEl>
                                              <p:pRg st="3" end="3"/>
                                            </p:txEl>
                                          </p:spTgt>
                                        </p:tgtEl>
                                        <p:attrNameLst>
                                          <p:attrName>style.visibility</p:attrName>
                                        </p:attrNameLst>
                                      </p:cBhvr>
                                      <p:to>
                                        <p:strVal val="visible"/>
                                      </p:to>
                                    </p:set>
                                    <p:anim calcmode="lin" valueType="num">
                                      <p:cBhvr additive="base">
                                        <p:cTn id="25" dur="500" fill="hold"/>
                                        <p:tgtEl>
                                          <p:spTgt spid="460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60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6083">
                                            <p:txEl>
                                              <p:pRg st="4" end="4"/>
                                            </p:txEl>
                                          </p:spTgt>
                                        </p:tgtEl>
                                        <p:attrNameLst>
                                          <p:attrName>style.visibility</p:attrName>
                                        </p:attrNameLst>
                                      </p:cBhvr>
                                      <p:to>
                                        <p:strVal val="visible"/>
                                      </p:to>
                                    </p:set>
                                    <p:anim calcmode="lin" valueType="num">
                                      <p:cBhvr additive="base">
                                        <p:cTn id="31" dur="500" fill="hold"/>
                                        <p:tgtEl>
                                          <p:spTgt spid="460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60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6083">
                                            <p:txEl>
                                              <p:pRg st="5" end="5"/>
                                            </p:txEl>
                                          </p:spTgt>
                                        </p:tgtEl>
                                        <p:attrNameLst>
                                          <p:attrName>style.visibility</p:attrName>
                                        </p:attrNameLst>
                                      </p:cBhvr>
                                      <p:to>
                                        <p:strVal val="visible"/>
                                      </p:to>
                                    </p:set>
                                    <p:anim calcmode="lin" valueType="num">
                                      <p:cBhvr additive="base">
                                        <p:cTn id="37" dur="500" fill="hold"/>
                                        <p:tgtEl>
                                          <p:spTgt spid="4608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608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Some Observations</a:t>
            </a:r>
          </a:p>
        </p:txBody>
      </p:sp>
      <p:sp>
        <p:nvSpPr>
          <p:cNvPr id="47107" name="Rectangle 3"/>
          <p:cNvSpPr>
            <a:spLocks noGrp="1" noChangeArrowheads="1"/>
          </p:cNvSpPr>
          <p:nvPr>
            <p:ph type="body" idx="1"/>
          </p:nvPr>
        </p:nvSpPr>
        <p:spPr/>
        <p:txBody>
          <a:bodyPr/>
          <a:lstStyle/>
          <a:p>
            <a:r>
              <a:rPr lang="en-US" altLang="en-US"/>
              <a:t>From looking at OT parables.</a:t>
            </a:r>
          </a:p>
          <a:p>
            <a:r>
              <a:rPr lang="en-US" altLang="en-US"/>
              <a:t>Parables may take the form of realistic stories (1 Kings 20:39-40) or very contrived stories (Ezekiel 17:3-10).</a:t>
            </a:r>
          </a:p>
          <a:p>
            <a:r>
              <a:rPr lang="en-US" altLang="en-US"/>
              <a:t>Even a realistic story need not be historical (2 Samuel 12:1-4).</a:t>
            </a:r>
          </a:p>
        </p:txBody>
      </p:sp>
    </p:spTree>
    <p:custDataLst>
      <p:tags r:id="rId1"/>
    </p:custDataLst>
  </p:cSld>
  <p:clrMapOvr>
    <a:masterClrMapping/>
  </p:clrMapOvr>
  <p:transition advTm="2732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additive="base">
                                        <p:cTn id="13"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anim calcmode="lin" valueType="num">
                                      <p:cBhvr additive="base">
                                        <p:cTn id="19"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MCj01940280000[1]"/>
          <p:cNvPicPr>
            <a:picLocks noChangeAspect="1" noChangeArrowheads="1"/>
          </p:cNvPicPr>
          <p:nvPr/>
        </p:nvPicPr>
        <p:blipFill>
          <a:blip r:embed="rId3" cstate="print">
            <a:lum bright="60000" contrast="-60000"/>
            <a:extLst>
              <a:ext uri="{28A0092B-C50C-407E-A947-70E740481C1C}">
                <a14:useLocalDpi xmlns:a14="http://schemas.microsoft.com/office/drawing/2010/main" val="0"/>
              </a:ext>
            </a:extLst>
          </a:blip>
          <a:srcRect/>
          <a:stretch>
            <a:fillRect/>
          </a:stretch>
        </p:blipFill>
        <p:spPr bwMode="auto">
          <a:xfrm>
            <a:off x="2235200" y="1036638"/>
            <a:ext cx="4643438" cy="4754562"/>
          </a:xfrm>
          <a:prstGeom prst="rect">
            <a:avLst/>
          </a:prstGeom>
          <a:noFill/>
          <a:extLst>
            <a:ext uri="{909E8E84-426E-40DD-AFC4-6F175D3DCCD1}">
              <a14:hiddenFill xmlns:a14="http://schemas.microsoft.com/office/drawing/2010/main">
                <a:solidFill>
                  <a:srgbClr val="FFFFFF"/>
                </a:solidFill>
              </a14:hiddenFill>
            </a:ext>
          </a:extLst>
        </p:spPr>
      </p:pic>
      <p:sp>
        <p:nvSpPr>
          <p:cNvPr id="4100" name="Rectangle 4"/>
          <p:cNvSpPr>
            <a:spLocks noGrp="1" noChangeArrowheads="1"/>
          </p:cNvSpPr>
          <p:nvPr>
            <p:ph type="ctrTitle"/>
          </p:nvPr>
        </p:nvSpPr>
        <p:spPr/>
        <p:txBody>
          <a:bodyPr/>
          <a:lstStyle/>
          <a:p>
            <a:r>
              <a:rPr lang="en-US" altLang="en-US"/>
              <a:t>What Are Parables?</a:t>
            </a:r>
          </a:p>
        </p:txBody>
      </p:sp>
      <p:sp>
        <p:nvSpPr>
          <p:cNvPr id="4101"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326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500" fill="hold"/>
                                        <p:tgtEl>
                                          <p:spTgt spid="4100"/>
                                        </p:tgtEl>
                                        <p:attrNameLst>
                                          <p:attrName>ppt_w</p:attrName>
                                        </p:attrNameLst>
                                      </p:cBhvr>
                                      <p:tavLst>
                                        <p:tav tm="0">
                                          <p:val>
                                            <p:fltVal val="0"/>
                                          </p:val>
                                        </p:tav>
                                        <p:tav tm="100000">
                                          <p:val>
                                            <p:strVal val="#ppt_w"/>
                                          </p:val>
                                        </p:tav>
                                      </p:tavLst>
                                    </p:anim>
                                    <p:anim calcmode="lin" valueType="num">
                                      <p:cBhvr>
                                        <p:cTn id="8" dur="500" fill="hold"/>
                                        <p:tgtEl>
                                          <p:spTgt spid="41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Realistic: 1 Kings 20</a:t>
            </a:r>
          </a:p>
        </p:txBody>
      </p:sp>
      <p:sp>
        <p:nvSpPr>
          <p:cNvPr id="48132" name="Text Box 4"/>
          <p:cNvSpPr txBox="1">
            <a:spLocks noChangeArrowheads="1"/>
          </p:cNvSpPr>
          <p:nvPr/>
        </p:nvSpPr>
        <p:spPr bwMode="auto">
          <a:xfrm>
            <a:off x="533400" y="2057400"/>
            <a:ext cx="80010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39 (NIV) As the king passed by, the prophet called out to him, </a:t>
            </a:r>
            <a:r>
              <a:rPr lang="en-US" altLang="en-US" sz="2400">
                <a:cs typeface="Arial" charset="0"/>
              </a:rPr>
              <a:t>"</a:t>
            </a:r>
            <a:r>
              <a:rPr lang="en-US" altLang="en-US" sz="2400"/>
              <a:t>Your servant went into the thick of the battle, and someone came to me with a captive and said, </a:t>
            </a:r>
            <a:r>
              <a:rPr lang="en-US" altLang="en-US" sz="2400">
                <a:cs typeface="Arial" charset="0"/>
              </a:rPr>
              <a:t>'</a:t>
            </a:r>
            <a:r>
              <a:rPr lang="en-US" altLang="en-US" sz="2400"/>
              <a:t>Guard this man. If he is missing, it will be your life for his life, or you must pay a talent {[39] That is, about 75 pounds (about 34 kilograms)} of silver.</a:t>
            </a:r>
            <a:r>
              <a:rPr lang="en-US" altLang="en-US" sz="2400">
                <a:cs typeface="Arial" charset="0"/>
              </a:rPr>
              <a:t>'</a:t>
            </a:r>
            <a:r>
              <a:rPr lang="en-US" altLang="en-US" sz="2400"/>
              <a:t> 40 While your servant was busy here and there, the man disappeared.</a:t>
            </a:r>
            <a:r>
              <a:rPr lang="en-US" altLang="en-US" sz="2400">
                <a:cs typeface="Arial" charset="0"/>
              </a:rPr>
              <a:t>"</a:t>
            </a:r>
            <a:r>
              <a:rPr lang="en-US" altLang="en-US" sz="2400"/>
              <a:t> </a:t>
            </a:r>
            <a:r>
              <a:rPr lang="en-US" altLang="en-US" sz="2400">
                <a:cs typeface="Arial" charset="0"/>
              </a:rPr>
              <a:t>"</a:t>
            </a:r>
            <a:r>
              <a:rPr lang="en-US" altLang="en-US" sz="2400"/>
              <a:t>That is your sentence,</a:t>
            </a:r>
            <a:r>
              <a:rPr lang="en-US" altLang="en-US" sz="2400">
                <a:cs typeface="Arial" charset="0"/>
              </a:rPr>
              <a:t>"</a:t>
            </a:r>
            <a:r>
              <a:rPr lang="en-US" altLang="en-US" sz="2400"/>
              <a:t> the king of Israel said. </a:t>
            </a:r>
            <a:r>
              <a:rPr lang="en-US" altLang="en-US" sz="2400">
                <a:cs typeface="Arial" charset="0"/>
              </a:rPr>
              <a:t>"</a:t>
            </a:r>
            <a:r>
              <a:rPr lang="en-US" altLang="en-US" sz="2400"/>
              <a:t>You have pronounced it yourself.</a:t>
            </a:r>
            <a:r>
              <a:rPr lang="en-US" altLang="en-US" sz="2400">
                <a:cs typeface="Arial" charset="0"/>
              </a:rPr>
              <a:t>"</a:t>
            </a:r>
            <a:r>
              <a:rPr lang="en-US" altLang="en-US" sz="2400"/>
              <a:t> </a:t>
            </a:r>
          </a:p>
        </p:txBody>
      </p:sp>
    </p:spTree>
    <p:custDataLst>
      <p:tags r:id="rId1"/>
    </p:custDataLst>
  </p:cSld>
  <p:clrMapOvr>
    <a:masterClrMapping/>
  </p:clrMapOvr>
  <p:transition advTm="622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8132">
                                            <p:txEl>
                                              <p:pRg st="0" end="0"/>
                                            </p:txEl>
                                          </p:spTgt>
                                        </p:tgtEl>
                                        <p:attrNameLst>
                                          <p:attrName>style.visibility</p:attrName>
                                        </p:attrNameLst>
                                      </p:cBhvr>
                                      <p:to>
                                        <p:strVal val="visible"/>
                                      </p:to>
                                    </p:set>
                                    <p:animEffect transition="in" filter="checkerboard(across)">
                                      <p:cBhvr>
                                        <p:cTn id="7" dur="500"/>
                                        <p:tgtEl>
                                          <p:spTgt spid="481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a:t>Contrived: Ezekiel 17</a:t>
            </a:r>
          </a:p>
        </p:txBody>
      </p:sp>
      <p:sp>
        <p:nvSpPr>
          <p:cNvPr id="50180" name="Text Box 4"/>
          <p:cNvSpPr txBox="1">
            <a:spLocks noChangeArrowheads="1"/>
          </p:cNvSpPr>
          <p:nvPr/>
        </p:nvSpPr>
        <p:spPr bwMode="auto">
          <a:xfrm>
            <a:off x="762000" y="1524000"/>
            <a:ext cx="78486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3 (NIV) Say to them, ‘This is what the Sovereign LORD says: A great eagle with powerful wings, long feathers and full plumage of varied colors came to Lebanon. Taking hold of the top of a cedar, 4 he broke off its topmost shoot and carried it away to a land of merchants, where he planted it in a city of traders. 5 He took some of the seed of your land and put it in fertile soil. He planted it like a willow by abundant water, 6 and it sprouted and became a low, spreading vine. Its branches turned toward him, but its roots remained under it. So it became a vine and produced branches and put out leafy boughs…</a:t>
            </a:r>
            <a:r>
              <a:rPr lang="en-US" altLang="en-US" sz="2400">
                <a:cs typeface="Arial" charset="0"/>
              </a:rPr>
              <a:t>"</a:t>
            </a:r>
            <a:r>
              <a:rPr lang="en-US" altLang="en-US" sz="2400"/>
              <a:t> </a:t>
            </a:r>
          </a:p>
        </p:txBody>
      </p:sp>
    </p:spTree>
    <p:custDataLst>
      <p:tags r:id="rId1"/>
    </p:custDataLst>
  </p:cSld>
  <p:clrMapOvr>
    <a:masterClrMapping/>
  </p:clrMapOvr>
  <p:transition advTm="6581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checkerboard(across)">
                                      <p:cBhvr>
                                        <p:cTn id="7" dur="5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Not Historical: 2 Samuel 12</a:t>
            </a:r>
          </a:p>
        </p:txBody>
      </p:sp>
      <p:sp>
        <p:nvSpPr>
          <p:cNvPr id="52228" name="Text Box 4"/>
          <p:cNvSpPr txBox="1">
            <a:spLocks noChangeArrowheads="1"/>
          </p:cNvSpPr>
          <p:nvPr/>
        </p:nvSpPr>
        <p:spPr bwMode="auto">
          <a:xfrm>
            <a:off x="685800" y="1600200"/>
            <a:ext cx="78486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1 (NIV) The LORD sent Nathan to David. When he came to him, he said, </a:t>
            </a:r>
            <a:r>
              <a:rPr lang="en-US" altLang="en-US" sz="2400">
                <a:cs typeface="Arial" charset="0"/>
              </a:rPr>
              <a:t>"</a:t>
            </a:r>
            <a:r>
              <a:rPr lang="en-US" altLang="en-US" sz="2400"/>
              <a:t>There were two men in a certain town, one rich and the other poor. 2 The rich man had a very large number of sheep and cattle, 3 but the poor man had nothing except one little ewe lamb he had bought. He raised it, and it grew up with him and his children. It shared his food, drank from his cup and even slept in his arms. It was like a daughter to him. 4 Now a traveler came to the rich man, but the rich man refrained from taking one of his own sheep or cattle to prepare a meal for the traveler who had come to him. Instead, he took the ewe lamb that belonged to the poor man and prepared it for the one who had come to him.</a:t>
            </a:r>
            <a:r>
              <a:rPr lang="en-US" altLang="en-US" sz="2400">
                <a:cs typeface="Arial" charset="0"/>
              </a:rPr>
              <a:t>"</a:t>
            </a:r>
            <a:r>
              <a:rPr lang="en-US" altLang="en-US" sz="2400"/>
              <a:t> </a:t>
            </a:r>
          </a:p>
        </p:txBody>
      </p:sp>
    </p:spTree>
    <p:custDataLst>
      <p:tags r:id="rId1"/>
    </p:custDataLst>
  </p:cSld>
  <p:clrMapOvr>
    <a:masterClrMapping/>
  </p:clrMapOvr>
  <p:transition advTm="353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checkerboard(across)">
                                      <p:cBhvr>
                                        <p:cTn id="7" dur="5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a:t>Some Observations</a:t>
            </a:r>
          </a:p>
        </p:txBody>
      </p:sp>
      <p:sp>
        <p:nvSpPr>
          <p:cNvPr id="54275" name="Rectangle 3"/>
          <p:cNvSpPr>
            <a:spLocks noGrp="1" noChangeArrowheads="1"/>
          </p:cNvSpPr>
          <p:nvPr>
            <p:ph type="body" idx="1"/>
          </p:nvPr>
        </p:nvSpPr>
        <p:spPr/>
        <p:txBody>
          <a:bodyPr/>
          <a:lstStyle/>
          <a:p>
            <a:r>
              <a:rPr lang="en-US" altLang="en-US"/>
              <a:t>Interpretations may be given (Ezek 37:11) or not (Isa 28:24-28), obvious (Isa 20:2-6) or not (Zech 5:5-11).</a:t>
            </a:r>
          </a:p>
          <a:p>
            <a:r>
              <a:rPr lang="en-US" altLang="en-US"/>
              <a:t>Interpretations may be simple and natural (Isa 5:1-6), or peculiar and complex (Ezk 17:11-21).</a:t>
            </a:r>
          </a:p>
        </p:txBody>
      </p:sp>
    </p:spTree>
    <p:custDataLst>
      <p:tags r:id="rId1"/>
    </p:custDataLst>
  </p:cSld>
  <p:clrMapOvr>
    <a:masterClrMapping/>
  </p:clrMapOvr>
  <p:transition advTm="2171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checkerboard(across)">
                                      <p:cBhvr>
                                        <p:cTn id="7" dur="500"/>
                                        <p:tgtEl>
                                          <p:spTgt spid="54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checkerboard(across)">
                                      <p:cBhvr>
                                        <p:cTn id="12" dur="500"/>
                                        <p:tgtEl>
                                          <p:spTgt spid="542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Given: Ezekiel 37</a:t>
            </a:r>
          </a:p>
        </p:txBody>
      </p:sp>
      <p:sp>
        <p:nvSpPr>
          <p:cNvPr id="55300" name="Text Box 4"/>
          <p:cNvSpPr txBox="1">
            <a:spLocks noChangeArrowheads="1"/>
          </p:cNvSpPr>
          <p:nvPr/>
        </p:nvSpPr>
        <p:spPr bwMode="auto">
          <a:xfrm>
            <a:off x="685800" y="1981200"/>
            <a:ext cx="78486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(God has just given Ezekiel the vision of the valley of dry bones.)</a:t>
            </a:r>
          </a:p>
          <a:p>
            <a:r>
              <a:rPr lang="en-US" altLang="en-US" sz="2400"/>
              <a:t>Ezek 37:11 (NIV) Then he said to me: </a:t>
            </a:r>
            <a:r>
              <a:rPr lang="en-US" altLang="en-US" sz="2400">
                <a:cs typeface="Arial" charset="0"/>
              </a:rPr>
              <a:t>"</a:t>
            </a:r>
            <a:r>
              <a:rPr lang="en-US" altLang="en-US" sz="2400"/>
              <a:t>Son of man, these bones are the whole house of Israel. They say, </a:t>
            </a:r>
            <a:r>
              <a:rPr lang="en-US" altLang="en-US" sz="2400">
                <a:cs typeface="Arial" charset="0"/>
              </a:rPr>
              <a:t>'</a:t>
            </a:r>
            <a:r>
              <a:rPr lang="en-US" altLang="en-US" sz="2400"/>
              <a:t>Our bones are dried up and our hope is gone; we are cut off.</a:t>
            </a:r>
            <a:r>
              <a:rPr lang="en-US" altLang="en-US" sz="2400">
                <a:cs typeface="Arial" charset="0"/>
              </a:rPr>
              <a:t>'</a:t>
            </a:r>
            <a:r>
              <a:rPr lang="en-US" altLang="en-US" sz="2400"/>
              <a:t> 12 Therefore prophesy and say to them: </a:t>
            </a:r>
            <a:r>
              <a:rPr lang="en-US" altLang="en-US" sz="2400">
                <a:cs typeface="Arial" charset="0"/>
              </a:rPr>
              <a:t>'</a:t>
            </a:r>
            <a:r>
              <a:rPr lang="en-US" altLang="en-US" sz="2400"/>
              <a:t>This is what the Sovereign LORD says: O my people, I am going to open your graves and bring you up from them; I will bring you back to the land of Israel.</a:t>
            </a:r>
            <a:r>
              <a:rPr lang="en-US" altLang="en-US" sz="2400">
                <a:cs typeface="Arial" charset="0"/>
              </a:rPr>
              <a:t>'"</a:t>
            </a:r>
            <a:r>
              <a:rPr lang="en-US" altLang="en-US" sz="2400"/>
              <a:t> </a:t>
            </a:r>
          </a:p>
        </p:txBody>
      </p:sp>
    </p:spTree>
    <p:custDataLst>
      <p:tags r:id="rId1"/>
    </p:custDataLst>
  </p:cSld>
  <p:clrMapOvr>
    <a:masterClrMapping/>
  </p:clrMapOvr>
  <p:transition advTm="483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5300">
                                            <p:txEl>
                                              <p:pRg st="0" end="0"/>
                                            </p:txEl>
                                          </p:spTgt>
                                        </p:tgtEl>
                                        <p:attrNameLst>
                                          <p:attrName>style.visibility</p:attrName>
                                        </p:attrNameLst>
                                      </p:cBhvr>
                                      <p:to>
                                        <p:strVal val="visible"/>
                                      </p:to>
                                    </p:set>
                                    <p:animEffect transition="in" filter="checkerboard(across)">
                                      <p:cBhvr>
                                        <p:cTn id="7" dur="500"/>
                                        <p:tgtEl>
                                          <p:spTgt spid="55300">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5300">
                                            <p:txEl>
                                              <p:pRg st="1" end="1"/>
                                            </p:txEl>
                                          </p:spTgt>
                                        </p:tgtEl>
                                        <p:attrNameLst>
                                          <p:attrName>style.visibility</p:attrName>
                                        </p:attrNameLst>
                                      </p:cBhvr>
                                      <p:to>
                                        <p:strVal val="visible"/>
                                      </p:to>
                                    </p:set>
                                    <p:animEffect transition="in" filter="checkerboard(across)">
                                      <p:cBhvr>
                                        <p:cTn id="10" dur="500"/>
                                        <p:tgtEl>
                                          <p:spTgt spid="5530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a:t>Not Given: Isaiah 28</a:t>
            </a:r>
          </a:p>
        </p:txBody>
      </p:sp>
      <p:sp>
        <p:nvSpPr>
          <p:cNvPr id="57348" name="Text Box 4"/>
          <p:cNvSpPr txBox="1">
            <a:spLocks noChangeArrowheads="1"/>
          </p:cNvSpPr>
          <p:nvPr/>
        </p:nvSpPr>
        <p:spPr bwMode="auto">
          <a:xfrm>
            <a:off x="533400" y="1447800"/>
            <a:ext cx="82296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24 (NIV) When a farmer plows for planting, does he plow continually? Does he keep on breaking up and harrowing the soil? 25 When he has leveled the surface, does he not sow caraway and scatter cummin? Does he not plant wheat in its place, barley in its plot, and spelt in its field? 26 His God instructs him and teaches him the right way. 27 Caraway is not threshed with a sledge, nor is a cartwheel rolled over cummin; caraway is beaten out with a rod, and cummin with a stick. 28 Grain must be ground to make bread; so one does not go on threshing it forever. Though he drives the wheels of his threshing cart over it, his horses do not grind it. 29 All this also comes from the LORD Almighty, wonderful in counsel and magnificent in wisdom. </a:t>
            </a:r>
          </a:p>
        </p:txBody>
      </p:sp>
    </p:spTree>
    <p:custDataLst>
      <p:tags r:id="rId1"/>
    </p:custDataLst>
  </p:cSld>
  <p:clrMapOvr>
    <a:masterClrMapping/>
  </p:clrMapOvr>
  <p:transition advTm="627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checkerboard(across)">
                                      <p:cBhvr>
                                        <p:cTn id="7" dur="5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a:t>Obvious: Isaiah 20</a:t>
            </a:r>
          </a:p>
        </p:txBody>
      </p:sp>
      <p:sp>
        <p:nvSpPr>
          <p:cNvPr id="59396" name="Text Box 4"/>
          <p:cNvSpPr txBox="1">
            <a:spLocks noChangeArrowheads="1"/>
          </p:cNvSpPr>
          <p:nvPr/>
        </p:nvSpPr>
        <p:spPr bwMode="auto">
          <a:xfrm>
            <a:off x="685800" y="1295400"/>
            <a:ext cx="81534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2 (NIV) at that time the LORD spoke through Isaiah son of Amoz. He said to him, </a:t>
            </a:r>
            <a:r>
              <a:rPr lang="en-US" altLang="en-US" sz="2400">
                <a:cs typeface="Arial" charset="0"/>
              </a:rPr>
              <a:t>"</a:t>
            </a:r>
            <a:r>
              <a:rPr lang="en-US" altLang="en-US" sz="2400"/>
              <a:t>Take off the sackcloth from your body and the sandals from your feet.</a:t>
            </a:r>
            <a:r>
              <a:rPr lang="en-US" altLang="en-US" sz="2400">
                <a:cs typeface="Arial" charset="0"/>
              </a:rPr>
              <a:t>"</a:t>
            </a:r>
            <a:r>
              <a:rPr lang="en-US" altLang="en-US" sz="2400"/>
              <a:t> And he did so, going around stripped and barefoot. 3 Then the LORD said, </a:t>
            </a:r>
            <a:r>
              <a:rPr lang="en-US" altLang="en-US" sz="2400">
                <a:cs typeface="Arial" charset="0"/>
              </a:rPr>
              <a:t>"</a:t>
            </a:r>
            <a:r>
              <a:rPr lang="en-US" altLang="en-US" sz="2400"/>
              <a:t>Just as my servant Isaiah has gone stripped and barefoot for three years, as a sign and portent against Egypt and Cush, 4 so the king of Assyria will lead away stripped and barefoot the Egyptian captives and Cushite exiles, young and old, with buttocks bared</a:t>
            </a:r>
            <a:r>
              <a:rPr lang="en-US" altLang="en-US" sz="2400">
                <a:cs typeface="Arial" charset="0"/>
              </a:rPr>
              <a:t>–</a:t>
            </a:r>
            <a:r>
              <a:rPr lang="en-US" altLang="en-US" sz="2400"/>
              <a:t>to Egypt's shame. 5 Those who trusted in Cush and boasted in Egypt will be afraid and put to shame. 6 In that day the people who live on this coast will say, </a:t>
            </a:r>
            <a:r>
              <a:rPr lang="en-US" altLang="en-US" sz="2400">
                <a:cs typeface="Arial" charset="0"/>
              </a:rPr>
              <a:t>'</a:t>
            </a:r>
            <a:r>
              <a:rPr lang="en-US" altLang="en-US" sz="2400"/>
              <a:t>See what has happened to those we relied on, those we fled to for help and deliverance from the king of Assyria! How then can we escape?</a:t>
            </a:r>
            <a:r>
              <a:rPr lang="en-US" altLang="en-US" sz="2400">
                <a:cs typeface="Arial" charset="0"/>
              </a:rPr>
              <a:t>'"</a:t>
            </a:r>
          </a:p>
        </p:txBody>
      </p:sp>
    </p:spTree>
    <p:custDataLst>
      <p:tags r:id="rId1"/>
    </p:custDataLst>
  </p:cSld>
  <p:clrMapOvr>
    <a:masterClrMapping/>
  </p:clrMapOvr>
  <p:transition advTm="7235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checkerboard(across)">
                                      <p:cBhvr>
                                        <p:cTn id="7" dur="500"/>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t>Not Obvious: Zechariah 5</a:t>
            </a:r>
          </a:p>
        </p:txBody>
      </p:sp>
      <p:sp>
        <p:nvSpPr>
          <p:cNvPr id="61444" name="Text Box 4"/>
          <p:cNvSpPr txBox="1">
            <a:spLocks noChangeArrowheads="1"/>
          </p:cNvSpPr>
          <p:nvPr/>
        </p:nvSpPr>
        <p:spPr bwMode="auto">
          <a:xfrm>
            <a:off x="381000" y="1295400"/>
            <a:ext cx="87630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5 (NIV) Then the angel who was speaking to me came forward and said to me, </a:t>
            </a:r>
            <a:r>
              <a:rPr lang="en-US" altLang="en-US" sz="2400">
                <a:cs typeface="Arial" charset="0"/>
              </a:rPr>
              <a:t>"</a:t>
            </a:r>
            <a:r>
              <a:rPr lang="en-US" altLang="en-US" sz="2400"/>
              <a:t>Look up and see what this is that is appearing.</a:t>
            </a:r>
            <a:r>
              <a:rPr lang="en-US" altLang="en-US" sz="2400">
                <a:cs typeface="Arial" charset="0"/>
              </a:rPr>
              <a:t>"</a:t>
            </a:r>
            <a:r>
              <a:rPr lang="en-US" altLang="en-US" sz="2400"/>
              <a:t> 6 I asked, </a:t>
            </a:r>
            <a:r>
              <a:rPr lang="en-US" altLang="en-US" sz="2400">
                <a:cs typeface="Arial" charset="0"/>
              </a:rPr>
              <a:t>"</a:t>
            </a:r>
            <a:r>
              <a:rPr lang="en-US" altLang="en-US" sz="2400"/>
              <a:t>What is it?</a:t>
            </a:r>
            <a:r>
              <a:rPr lang="en-US" altLang="en-US" sz="2400">
                <a:cs typeface="Arial" charset="0"/>
              </a:rPr>
              <a:t>"</a:t>
            </a:r>
            <a:r>
              <a:rPr lang="en-US" altLang="en-US" sz="2400"/>
              <a:t> He replied, </a:t>
            </a:r>
            <a:r>
              <a:rPr lang="en-US" altLang="en-US" sz="2400">
                <a:cs typeface="Arial" charset="0"/>
              </a:rPr>
              <a:t>"</a:t>
            </a:r>
            <a:r>
              <a:rPr lang="en-US" altLang="en-US" sz="2400"/>
              <a:t>It is a measuring basket.</a:t>
            </a:r>
            <a:r>
              <a:rPr lang="en-US" altLang="en-US" sz="2400">
                <a:cs typeface="Arial" charset="0"/>
              </a:rPr>
              <a:t>"</a:t>
            </a:r>
            <a:r>
              <a:rPr lang="en-US" altLang="en-US" sz="2400"/>
              <a:t>  And he added, </a:t>
            </a:r>
            <a:r>
              <a:rPr lang="en-US" altLang="en-US" sz="2400">
                <a:cs typeface="Arial" charset="0"/>
              </a:rPr>
              <a:t>"</a:t>
            </a:r>
            <a:r>
              <a:rPr lang="en-US" altLang="en-US" sz="2400"/>
              <a:t>This is the iniquity of the people throughout the land.</a:t>
            </a:r>
            <a:r>
              <a:rPr lang="en-US" altLang="en-US" sz="2400">
                <a:cs typeface="Arial" charset="0"/>
              </a:rPr>
              <a:t>"</a:t>
            </a:r>
            <a:r>
              <a:rPr lang="en-US" altLang="en-US" sz="2400"/>
              <a:t> 7 Then the cover of lead was raised, and there in the basket sat a woman! 8 He said, </a:t>
            </a:r>
            <a:r>
              <a:rPr lang="en-US" altLang="en-US" sz="2400">
                <a:cs typeface="Arial" charset="0"/>
              </a:rPr>
              <a:t>"</a:t>
            </a:r>
            <a:r>
              <a:rPr lang="en-US" altLang="en-US" sz="2400"/>
              <a:t>This is wickedness,</a:t>
            </a:r>
            <a:r>
              <a:rPr lang="en-US" altLang="en-US" sz="2400">
                <a:cs typeface="Arial" charset="0"/>
              </a:rPr>
              <a:t>"</a:t>
            </a:r>
            <a:r>
              <a:rPr lang="en-US" altLang="en-US" sz="2400"/>
              <a:t> and he pushed her back into the basket and pushed the lead cover down over its mouth. 9 Then I looked up</a:t>
            </a:r>
            <a:r>
              <a:rPr lang="en-US" altLang="en-US" sz="2400">
                <a:cs typeface="Arial" charset="0"/>
              </a:rPr>
              <a:t>–</a:t>
            </a:r>
            <a:r>
              <a:rPr lang="en-US" altLang="en-US" sz="2400"/>
              <a:t>and there before me were two women, with the wind in their wings! They had wings like those of a stork, and they lifted up the basket between heaven and earth. 10 </a:t>
            </a:r>
            <a:r>
              <a:rPr lang="en-US" altLang="en-US" sz="2400">
                <a:cs typeface="Arial" charset="0"/>
              </a:rPr>
              <a:t>"</a:t>
            </a:r>
            <a:r>
              <a:rPr lang="en-US" altLang="en-US" sz="2400"/>
              <a:t>Where are they taking the basket?</a:t>
            </a:r>
            <a:r>
              <a:rPr lang="en-US" altLang="en-US" sz="2400">
                <a:cs typeface="Arial" charset="0"/>
              </a:rPr>
              <a:t>"</a:t>
            </a:r>
            <a:r>
              <a:rPr lang="en-US" altLang="en-US" sz="2400"/>
              <a:t> I asked the angel who was speaking to me. 11 He replied, </a:t>
            </a:r>
            <a:r>
              <a:rPr lang="en-US" altLang="en-US" sz="2400">
                <a:cs typeface="Arial" charset="0"/>
              </a:rPr>
              <a:t>"</a:t>
            </a:r>
            <a:r>
              <a:rPr lang="en-US" altLang="en-US" sz="2400"/>
              <a:t>To the country of Babylonia to build a house for it. When it is ready, the basket will be set there in its place.</a:t>
            </a:r>
            <a:r>
              <a:rPr lang="en-US" altLang="en-US" sz="2400">
                <a:cs typeface="Arial" charset="0"/>
              </a:rPr>
              <a:t>"</a:t>
            </a:r>
            <a:r>
              <a:rPr lang="en-US" altLang="en-US" sz="2400"/>
              <a:t> </a:t>
            </a:r>
          </a:p>
        </p:txBody>
      </p:sp>
    </p:spTree>
    <p:custDataLst>
      <p:tags r:id="rId1"/>
    </p:custDataLst>
  </p:cSld>
  <p:clrMapOvr>
    <a:masterClrMapping/>
  </p:clrMapOvr>
  <p:transition advTm="669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checkerboard(across)">
                                      <p:cBhvr>
                                        <p:cTn id="7" dur="500"/>
                                        <p:tgtEl>
                                          <p:spTgt spid="61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a:t>Natural: Isaiah 5</a:t>
            </a:r>
          </a:p>
        </p:txBody>
      </p:sp>
      <p:sp>
        <p:nvSpPr>
          <p:cNvPr id="63492" name="Text Box 4"/>
          <p:cNvSpPr txBox="1">
            <a:spLocks noChangeArrowheads="1"/>
          </p:cNvSpPr>
          <p:nvPr/>
        </p:nvSpPr>
        <p:spPr bwMode="auto">
          <a:xfrm>
            <a:off x="381000" y="1289050"/>
            <a:ext cx="87630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1 (NIV) I will sing for the one I love a song about his vine-yard: My loved one had a vineyard on a fertile hillside. 2 He dug it up and cleared it of stones and planted it with the choicest vines. He built a watchtower in it and cut out a wine-press as well. Then he looked for a crop of good grapes, but it yielded only bad fruit. 3 Now you dwellers in Jerusalem and men of Judah, judge between me and my vineyard. 4 What more could have been done for my vineyard than I have done for it? When I looked for good grapes, why did it yield only bad? 5 Now I will tell you what I am going to do to my vineyard: I will take away its hedge, and it will be destroyed; I will break down its wall, and it will be trampled. 6 I will make it a wasteland, neither pruned nor cultivated, and briers and thorns will grow there. I will command the clouds not to rain on it. </a:t>
            </a:r>
          </a:p>
        </p:txBody>
      </p:sp>
    </p:spTree>
    <p:custDataLst>
      <p:tags r:id="rId1"/>
    </p:custDataLst>
  </p:cSld>
  <p:clrMapOvr>
    <a:masterClrMapping/>
  </p:clrMapOvr>
  <p:transition advTm="7541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checkerboard(across)">
                                      <p:cBhvr>
                                        <p:cTn id="7" dur="5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a:t>Peculiar: Ezekiel 17</a:t>
            </a:r>
          </a:p>
        </p:txBody>
      </p:sp>
      <p:sp>
        <p:nvSpPr>
          <p:cNvPr id="65540" name="Text Box 4"/>
          <p:cNvSpPr txBox="1">
            <a:spLocks noChangeArrowheads="1"/>
          </p:cNvSpPr>
          <p:nvPr/>
        </p:nvSpPr>
        <p:spPr bwMode="auto">
          <a:xfrm>
            <a:off x="609600" y="1371600"/>
            <a:ext cx="79248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11 (NIV) Then the word of the LORD came to me: 12 </a:t>
            </a:r>
            <a:r>
              <a:rPr lang="en-US" altLang="en-US" sz="2000">
                <a:cs typeface="Arial" charset="0"/>
              </a:rPr>
              <a:t>"</a:t>
            </a:r>
            <a:r>
              <a:rPr lang="en-US" altLang="en-US" sz="2000"/>
              <a:t>Say to this rebellious house, </a:t>
            </a:r>
            <a:r>
              <a:rPr lang="en-US" altLang="en-US" sz="2000">
                <a:cs typeface="Arial" charset="0"/>
              </a:rPr>
              <a:t>'</a:t>
            </a:r>
            <a:r>
              <a:rPr lang="en-US" altLang="en-US" sz="2000"/>
              <a:t>Do you not know what these things mean?</a:t>
            </a:r>
            <a:r>
              <a:rPr lang="en-US" altLang="en-US" sz="2000">
                <a:cs typeface="Arial" charset="0"/>
              </a:rPr>
              <a:t>'</a:t>
            </a:r>
            <a:r>
              <a:rPr lang="en-US" altLang="en-US" sz="2000"/>
              <a:t> Say to them: </a:t>
            </a:r>
            <a:r>
              <a:rPr lang="en-US" altLang="en-US" sz="2000">
                <a:cs typeface="Arial" charset="0"/>
              </a:rPr>
              <a:t>'</a:t>
            </a:r>
            <a:r>
              <a:rPr lang="en-US" altLang="en-US" sz="2000"/>
              <a:t>The king of Babylon went to Jerusalem and carried off her king and her nobles, bringing them back with him to Babylon. 13 Then he took a member of the royal family and made a treaty with him, putting him under oath. He also carried away the leading men of the land, 14 so that the kingdom would be brought low, unable to rise again, surviving only by keeping his treaty. 15 But the king rebelled against him by sending his envoys to Egypt to get horses and a large army. Will he succeed? Will he who does such things escape? Will he break the treaty and yet escape?</a:t>
            </a:r>
            <a:r>
              <a:rPr lang="en-US" altLang="en-US" sz="2000">
                <a:cs typeface="Arial" charset="0"/>
              </a:rPr>
              <a:t>'</a:t>
            </a:r>
            <a:r>
              <a:rPr lang="en-US" altLang="en-US" sz="2000"/>
              <a:t> 16 ‘As surely as I live,</a:t>
            </a:r>
            <a:r>
              <a:rPr lang="en-US" altLang="en-US" sz="2000">
                <a:cs typeface="Arial" charset="0"/>
              </a:rPr>
              <a:t>'</a:t>
            </a:r>
            <a:r>
              <a:rPr lang="en-US" altLang="en-US" sz="2000"/>
              <a:t> declares the Sovereign LORD, </a:t>
            </a:r>
            <a:r>
              <a:rPr lang="en-US" altLang="en-US" sz="2000">
                <a:cs typeface="Arial" charset="0"/>
              </a:rPr>
              <a:t>'</a:t>
            </a:r>
            <a:r>
              <a:rPr lang="en-US" altLang="en-US" sz="2000"/>
              <a:t>he shall die in Babylon, in the land of the king who put him on the throne, whose oath he despised and whose treaty he broke. 17 Pharaoh with his mighty army and great horde will be of no help to him in war, when ramps are built and siege works erected to destroy many lives.</a:t>
            </a:r>
            <a:r>
              <a:rPr lang="en-US" altLang="en-US" sz="2000">
                <a:cs typeface="Arial" charset="0"/>
              </a:rPr>
              <a:t>'"</a:t>
            </a:r>
            <a:r>
              <a:rPr lang="en-US" altLang="en-US" sz="2000"/>
              <a:t> </a:t>
            </a:r>
          </a:p>
        </p:txBody>
      </p:sp>
    </p:spTree>
    <p:custDataLst>
      <p:tags r:id="rId1"/>
    </p:custDataLst>
  </p:cSld>
  <p:clrMapOvr>
    <a:masterClrMapping/>
  </p:clrMapOvr>
  <p:transition advTm="7345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5540">
                                            <p:txEl>
                                              <p:pRg st="0" end="0"/>
                                            </p:txEl>
                                          </p:spTgt>
                                        </p:tgtEl>
                                        <p:attrNameLst>
                                          <p:attrName>style.visibility</p:attrName>
                                        </p:attrNameLst>
                                      </p:cBhvr>
                                      <p:to>
                                        <p:strVal val="visible"/>
                                      </p:to>
                                    </p:set>
                                    <p:animEffect transition="in" filter="checkerboard(across)">
                                      <p:cBhvr>
                                        <p:cTn id="7" dur="500"/>
                                        <p:tgtEl>
                                          <p:spTgt spid="655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English Definition</a:t>
            </a:r>
          </a:p>
        </p:txBody>
      </p:sp>
      <p:sp>
        <p:nvSpPr>
          <p:cNvPr id="10243" name="Rectangle 3"/>
          <p:cNvSpPr>
            <a:spLocks noGrp="1" noChangeArrowheads="1"/>
          </p:cNvSpPr>
          <p:nvPr>
            <p:ph type="body" idx="1"/>
          </p:nvPr>
        </p:nvSpPr>
        <p:spPr>
          <a:xfrm>
            <a:off x="457200" y="1600200"/>
            <a:ext cx="8229600" cy="4800600"/>
          </a:xfrm>
        </p:spPr>
        <p:txBody>
          <a:bodyPr/>
          <a:lstStyle/>
          <a:p>
            <a:r>
              <a:rPr lang="en-US" altLang="en-US" sz="2800" i="1"/>
              <a:t>Webster</a:t>
            </a:r>
            <a:r>
              <a:rPr lang="en-US" altLang="en-US" sz="2800" i="1">
                <a:cs typeface="Arial" charset="0"/>
              </a:rPr>
              <a:t>'</a:t>
            </a:r>
            <a:r>
              <a:rPr lang="en-US" altLang="en-US" sz="2800" i="1"/>
              <a:t>s New Collegiate Dictionary</a:t>
            </a:r>
            <a:r>
              <a:rPr lang="en-US" altLang="en-US" sz="2800"/>
              <a:t>:</a:t>
            </a:r>
          </a:p>
          <a:p>
            <a:pPr lvl="1"/>
            <a:r>
              <a:rPr lang="en-US" altLang="en-US" sz="2400"/>
              <a:t>A usually short fictitious story that illustrates a moral attitude or a religious principle.</a:t>
            </a:r>
          </a:p>
          <a:p>
            <a:r>
              <a:rPr lang="en-US" altLang="en-US" sz="2800"/>
              <a:t>Common literary definition:</a:t>
            </a:r>
          </a:p>
          <a:p>
            <a:pPr lvl="1"/>
            <a:r>
              <a:rPr lang="en-US" altLang="en-US" sz="2400"/>
              <a:t>An extended simile</a:t>
            </a:r>
          </a:p>
          <a:p>
            <a:pPr lvl="1"/>
            <a:r>
              <a:rPr lang="en-US" altLang="en-US" sz="2400"/>
              <a:t>Since a simile is a figure of speech in which a comparison is explicitly stated, e.g., big </a:t>
            </a:r>
            <a:r>
              <a:rPr lang="en-US" altLang="en-US" sz="2400" i="1"/>
              <a:t>as</a:t>
            </a:r>
            <a:r>
              <a:rPr lang="en-US" altLang="en-US" sz="2400"/>
              <a:t> a barn…</a:t>
            </a:r>
          </a:p>
          <a:p>
            <a:pPr lvl="1"/>
            <a:r>
              <a:rPr lang="en-US" altLang="en-US" sz="2400"/>
              <a:t>… a parable is longer</a:t>
            </a:r>
            <a:r>
              <a:rPr lang="en-US" altLang="en-US" sz="2400">
                <a:cs typeface="Arial" charset="0"/>
              </a:rPr>
              <a:t>–</a:t>
            </a:r>
            <a:r>
              <a:rPr lang="en-US" altLang="en-US" sz="2400"/>
              <a:t>a sentence to a story</a:t>
            </a:r>
            <a:r>
              <a:rPr lang="en-US" altLang="en-US" sz="2400">
                <a:cs typeface="Arial" charset="0"/>
              </a:rPr>
              <a:t>–</a:t>
            </a:r>
            <a:r>
              <a:rPr lang="en-US" altLang="en-US" sz="2400"/>
              <a:t> which makes an explicit comparison.</a:t>
            </a:r>
          </a:p>
          <a:p>
            <a:pPr lvl="1"/>
            <a:r>
              <a:rPr lang="en-US" altLang="en-US" sz="2400"/>
              <a:t>E.g., </a:t>
            </a:r>
            <a:r>
              <a:rPr lang="en-US" altLang="en-US" sz="2400">
                <a:cs typeface="Arial" charset="0"/>
              </a:rPr>
              <a:t>"</a:t>
            </a:r>
            <a:r>
              <a:rPr lang="en-US" altLang="en-US" sz="2400"/>
              <a:t>the kingdom of heaven is </a:t>
            </a:r>
            <a:r>
              <a:rPr lang="en-US" altLang="en-US" sz="2400" i="1"/>
              <a:t>like</a:t>
            </a:r>
            <a:r>
              <a:rPr lang="en-US" altLang="en-US" sz="2400"/>
              <a:t> (this story I</a:t>
            </a:r>
            <a:r>
              <a:rPr lang="en-US" altLang="en-US" sz="2400">
                <a:cs typeface="Arial" charset="0"/>
              </a:rPr>
              <a:t>'</a:t>
            </a:r>
            <a:r>
              <a:rPr lang="en-US" altLang="en-US" sz="2400"/>
              <a:t>m going to tell you)</a:t>
            </a:r>
            <a:r>
              <a:rPr lang="en-US" altLang="en-US" sz="2400">
                <a:cs typeface="Arial" charset="0"/>
              </a:rPr>
              <a:t>"</a:t>
            </a:r>
          </a:p>
        </p:txBody>
      </p:sp>
    </p:spTree>
    <p:custDataLst>
      <p:tags r:id="rId1"/>
    </p:custDataLst>
  </p:cSld>
  <p:clrMapOvr>
    <a:masterClrMapping/>
  </p:clrMapOvr>
  <p:transition advTm="5342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43">
                                            <p:txEl>
                                              <p:pRg st="5" end="5"/>
                                            </p:txEl>
                                          </p:spTgt>
                                        </p:tgtEl>
                                        <p:attrNameLst>
                                          <p:attrName>style.visibility</p:attrName>
                                        </p:attrNameLst>
                                      </p:cBhvr>
                                      <p:to>
                                        <p:strVal val="visible"/>
                                      </p:to>
                                    </p:set>
                                    <p:anim calcmode="lin" valueType="num">
                                      <p:cBhvr additive="base">
                                        <p:cTn id="37"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243">
                                            <p:txEl>
                                              <p:pRg st="6" end="6"/>
                                            </p:txEl>
                                          </p:spTgt>
                                        </p:tgtEl>
                                        <p:attrNameLst>
                                          <p:attrName>style.visibility</p:attrName>
                                        </p:attrNameLst>
                                      </p:cBhvr>
                                      <p:to>
                                        <p:strVal val="visible"/>
                                      </p:to>
                                    </p:set>
                                    <p:anim calcmode="lin" valueType="num">
                                      <p:cBhvr additive="base">
                                        <p:cTn id="43" dur="5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24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sz="4000"/>
              <a:t>Some Observations </a:t>
            </a:r>
            <a:br>
              <a:rPr lang="en-US" altLang="en-US" sz="4000"/>
            </a:br>
            <a:r>
              <a:rPr lang="en-US" altLang="en-US" sz="4000"/>
              <a:t>from Rabbinic Parables</a:t>
            </a:r>
          </a:p>
        </p:txBody>
      </p:sp>
      <p:sp>
        <p:nvSpPr>
          <p:cNvPr id="67587" name="Rectangle 3"/>
          <p:cNvSpPr>
            <a:spLocks noGrp="1" noChangeArrowheads="1"/>
          </p:cNvSpPr>
          <p:nvPr>
            <p:ph type="body" idx="1"/>
          </p:nvPr>
        </p:nvSpPr>
        <p:spPr/>
        <p:txBody>
          <a:bodyPr/>
          <a:lstStyle/>
          <a:p>
            <a:r>
              <a:rPr lang="en-US" altLang="en-US"/>
              <a:t>See my PowerPoint talk, </a:t>
            </a:r>
            <a:r>
              <a:rPr lang="en-US" altLang="en-US">
                <a:cs typeface="Arial" charset="0"/>
              </a:rPr>
              <a:t>"</a:t>
            </a:r>
            <a:r>
              <a:rPr lang="en-US" altLang="en-US"/>
              <a:t>Rabbinic Parables</a:t>
            </a:r>
            <a:r>
              <a:rPr lang="en-US" altLang="en-US">
                <a:cs typeface="Arial" charset="0"/>
              </a:rPr>
              <a:t>"</a:t>
            </a:r>
            <a:r>
              <a:rPr lang="en-US" altLang="en-US"/>
              <a:t> for sample rabbinic parables and some observations about them.</a:t>
            </a:r>
          </a:p>
          <a:p>
            <a:r>
              <a:rPr lang="en-US" altLang="en-US"/>
              <a:t>Parables vary considerably in complexity. Some make only one point, some have several analogies. If no interpretation is given, study the parable structure to see how detailed the fit is likely to be.</a:t>
            </a:r>
          </a:p>
          <a:p>
            <a:endParaRPr lang="en-US" altLang="en-US"/>
          </a:p>
        </p:txBody>
      </p:sp>
    </p:spTree>
    <p:custDataLst>
      <p:tags r:id="rId1"/>
    </p:custDataLst>
  </p:cSld>
  <p:clrMapOvr>
    <a:masterClrMapping/>
  </p:clrMapOvr>
  <p:transition advTm="647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checkerboard(across)">
                                      <p:cBhvr>
                                        <p:cTn id="7" dur="500"/>
                                        <p:tgtEl>
                                          <p:spTgt spid="675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checkerboard(across)">
                                      <p:cBhvr>
                                        <p:cTn id="12" dur="500"/>
                                        <p:tgtEl>
                                          <p:spTgt spid="675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sz="4000"/>
              <a:t>Some Observations </a:t>
            </a:r>
            <a:br>
              <a:rPr lang="en-US" altLang="en-US" sz="4000"/>
            </a:br>
            <a:r>
              <a:rPr lang="en-US" altLang="en-US" sz="4000"/>
              <a:t>from Rabbinic Parables</a:t>
            </a:r>
          </a:p>
        </p:txBody>
      </p:sp>
      <p:sp>
        <p:nvSpPr>
          <p:cNvPr id="68611" name="Rectangle 3"/>
          <p:cNvSpPr>
            <a:spLocks noGrp="1" noChangeArrowheads="1"/>
          </p:cNvSpPr>
          <p:nvPr>
            <p:ph type="body" idx="1"/>
          </p:nvPr>
        </p:nvSpPr>
        <p:spPr/>
        <p:txBody>
          <a:bodyPr/>
          <a:lstStyle/>
          <a:p>
            <a:pPr>
              <a:lnSpc>
                <a:spcPct val="90000"/>
              </a:lnSpc>
            </a:pPr>
            <a:r>
              <a:rPr lang="en-US" altLang="en-US"/>
              <a:t>As oral teaching devices of experienced instructors, the parables of Jesus and the rabbis don</a:t>
            </a:r>
            <a:r>
              <a:rPr lang="en-US" altLang="en-US">
                <a:cs typeface="Arial" charset="0"/>
              </a:rPr>
              <a:t>'</a:t>
            </a:r>
            <a:r>
              <a:rPr lang="en-US" altLang="en-US"/>
              <a:t>t waste words.</a:t>
            </a:r>
          </a:p>
          <a:p>
            <a:pPr lvl="1">
              <a:lnSpc>
                <a:spcPct val="90000"/>
              </a:lnSpc>
            </a:pPr>
            <a:r>
              <a:rPr lang="en-US" altLang="en-US"/>
              <a:t>Presumably, all words used are either for vividness or to develop the analogies.</a:t>
            </a:r>
          </a:p>
          <a:p>
            <a:pPr>
              <a:lnSpc>
                <a:spcPct val="90000"/>
              </a:lnSpc>
            </a:pPr>
            <a:r>
              <a:rPr lang="en-US" altLang="en-US"/>
              <a:t>Parables of Jesus &amp; the rabbis regularly make use of stock similes, most from OT background.</a:t>
            </a:r>
          </a:p>
          <a:p>
            <a:pPr lvl="1">
              <a:lnSpc>
                <a:spcPct val="90000"/>
              </a:lnSpc>
            </a:pPr>
            <a:r>
              <a:rPr lang="en-US" altLang="en-US"/>
              <a:t>You should check for the OT figurative usage of any elements in your parable.</a:t>
            </a:r>
          </a:p>
        </p:txBody>
      </p:sp>
    </p:spTree>
    <p:custDataLst>
      <p:tags r:id="rId1"/>
    </p:custDataLst>
  </p:cSld>
  <p:clrMapOvr>
    <a:masterClrMapping/>
  </p:clrMapOvr>
  <p:transition advTm="932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checkerboard(across)">
                                      <p:cBhvr>
                                        <p:cTn id="7" dur="500"/>
                                        <p:tgtEl>
                                          <p:spTgt spid="686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checkerboard(across)">
                                      <p:cBhvr>
                                        <p:cTn id="12" dur="500"/>
                                        <p:tgtEl>
                                          <p:spTgt spid="686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checkerboard(across)">
                                      <p:cBhvr>
                                        <p:cTn id="17" dur="500"/>
                                        <p:tgtEl>
                                          <p:spTgt spid="686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Effect transition="in" filter="checkerboard(across)">
                                      <p:cBhvr>
                                        <p:cTn id="22" dur="500"/>
                                        <p:tgtEl>
                                          <p:spTgt spid="68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sz="4000"/>
              <a:t>Some Observations </a:t>
            </a:r>
            <a:br>
              <a:rPr lang="en-US" altLang="en-US" sz="4000"/>
            </a:br>
            <a:r>
              <a:rPr lang="en-US" altLang="en-US" sz="4000"/>
              <a:t>from Rabbinic Parables</a:t>
            </a:r>
          </a:p>
        </p:txBody>
      </p:sp>
      <p:sp>
        <p:nvSpPr>
          <p:cNvPr id="69635" name="Rectangle 3"/>
          <p:cNvSpPr>
            <a:spLocks noGrp="1" noChangeArrowheads="1"/>
          </p:cNvSpPr>
          <p:nvPr>
            <p:ph type="body" idx="1"/>
          </p:nvPr>
        </p:nvSpPr>
        <p:spPr/>
        <p:txBody>
          <a:bodyPr/>
          <a:lstStyle/>
          <a:p>
            <a:pPr>
              <a:lnSpc>
                <a:spcPct val="90000"/>
              </a:lnSpc>
            </a:pPr>
            <a:r>
              <a:rPr lang="en-US" altLang="en-US"/>
              <a:t>Parables also make use of features from everyday life familiar to the hearers, but often not to us.</a:t>
            </a:r>
          </a:p>
          <a:p>
            <a:pPr lvl="1">
              <a:lnSpc>
                <a:spcPct val="90000"/>
              </a:lnSpc>
            </a:pPr>
            <a:r>
              <a:rPr lang="en-US" altLang="en-US"/>
              <a:t>We may need to study the cultural elements to aid in interpreting these.</a:t>
            </a:r>
          </a:p>
          <a:p>
            <a:pPr>
              <a:lnSpc>
                <a:spcPct val="90000"/>
              </a:lnSpc>
            </a:pPr>
            <a:r>
              <a:rPr lang="en-US" altLang="en-US"/>
              <a:t>The formula </a:t>
            </a:r>
            <a:r>
              <a:rPr lang="en-US" altLang="en-US">
                <a:cs typeface="Arial" charset="0"/>
              </a:rPr>
              <a:t>"</a:t>
            </a:r>
            <a:r>
              <a:rPr lang="en-US" altLang="en-US"/>
              <a:t>A is like B</a:t>
            </a:r>
            <a:r>
              <a:rPr lang="en-US" altLang="en-US">
                <a:cs typeface="Arial" charset="0"/>
              </a:rPr>
              <a:t>"</a:t>
            </a:r>
            <a:r>
              <a:rPr lang="en-US" altLang="en-US"/>
              <a:t> which often introduces a parable is ambiguous.  Though it often compares A with B, it may instead compare A with the whole story.</a:t>
            </a:r>
          </a:p>
        </p:txBody>
      </p:sp>
    </p:spTree>
    <p:custDataLst>
      <p:tags r:id="rId1"/>
    </p:custDataLst>
  </p:cSld>
  <p:clrMapOvr>
    <a:masterClrMapping/>
  </p:clrMapOvr>
  <p:transition advTm="975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checkerboard(across)">
                                      <p:cBhvr>
                                        <p:cTn id="7" dur="500"/>
                                        <p:tgtEl>
                                          <p:spTgt spid="696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9635">
                                            <p:txEl>
                                              <p:pRg st="1" end="1"/>
                                            </p:txEl>
                                          </p:spTgt>
                                        </p:tgtEl>
                                        <p:attrNameLst>
                                          <p:attrName>style.visibility</p:attrName>
                                        </p:attrNameLst>
                                      </p:cBhvr>
                                      <p:to>
                                        <p:strVal val="visible"/>
                                      </p:to>
                                    </p:set>
                                    <p:animEffect transition="in" filter="checkerboard(across)">
                                      <p:cBhvr>
                                        <p:cTn id="12" dur="500"/>
                                        <p:tgtEl>
                                          <p:spTgt spid="696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9635">
                                            <p:txEl>
                                              <p:pRg st="2" end="2"/>
                                            </p:txEl>
                                          </p:spTgt>
                                        </p:tgtEl>
                                        <p:attrNameLst>
                                          <p:attrName>style.visibility</p:attrName>
                                        </p:attrNameLst>
                                      </p:cBhvr>
                                      <p:to>
                                        <p:strVal val="visible"/>
                                      </p:to>
                                    </p:set>
                                    <p:animEffect transition="in" filter="checkerboard(across)">
                                      <p:cBhvr>
                                        <p:cTn id="17" dur="500"/>
                                        <p:tgtEl>
                                          <p:spTgt spid="696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MCj01940280000[1]"/>
          <p:cNvPicPr>
            <a:picLocks noChangeAspect="1" noChangeArrowheads="1"/>
          </p:cNvPicPr>
          <p:nvPr/>
        </p:nvPicPr>
        <p:blipFill>
          <a:blip r:embed="rId3" cstate="print">
            <a:lum bright="60000" contrast="-60000"/>
            <a:extLst>
              <a:ext uri="{28A0092B-C50C-407E-A947-70E740481C1C}">
                <a14:useLocalDpi xmlns:a14="http://schemas.microsoft.com/office/drawing/2010/main" val="0"/>
              </a:ext>
            </a:extLst>
          </a:blip>
          <a:srcRect/>
          <a:stretch>
            <a:fillRect/>
          </a:stretch>
        </p:blipFill>
        <p:spPr bwMode="auto">
          <a:xfrm>
            <a:off x="2235200" y="1036638"/>
            <a:ext cx="4643438" cy="4754562"/>
          </a:xfrm>
          <a:prstGeom prst="rect">
            <a:avLst/>
          </a:prstGeom>
          <a:noFill/>
          <a:extLst>
            <a:ext uri="{909E8E84-426E-40DD-AFC4-6F175D3DCCD1}">
              <a14:hiddenFill xmlns:a14="http://schemas.microsoft.com/office/drawing/2010/main">
                <a:solidFill>
                  <a:srgbClr val="FFFFFF"/>
                </a:solidFill>
              </a14:hiddenFill>
            </a:ext>
          </a:extLst>
        </p:spPr>
      </p:pic>
      <p:sp>
        <p:nvSpPr>
          <p:cNvPr id="8196" name="Rectangle 4"/>
          <p:cNvSpPr>
            <a:spLocks noGrp="1" noChangeArrowheads="1"/>
          </p:cNvSpPr>
          <p:nvPr>
            <p:ph type="ctrTitle"/>
          </p:nvPr>
        </p:nvSpPr>
        <p:spPr/>
        <p:txBody>
          <a:bodyPr/>
          <a:lstStyle/>
          <a:p>
            <a:r>
              <a:rPr lang="en-US" altLang="en-US"/>
              <a:t>How Do We Apply Them?</a:t>
            </a:r>
          </a:p>
        </p:txBody>
      </p:sp>
      <p:sp>
        <p:nvSpPr>
          <p:cNvPr id="8197"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510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500" fill="hold"/>
                                        <p:tgtEl>
                                          <p:spTgt spid="8196"/>
                                        </p:tgtEl>
                                        <p:attrNameLst>
                                          <p:attrName>ppt_w</p:attrName>
                                        </p:attrNameLst>
                                      </p:cBhvr>
                                      <p:tavLst>
                                        <p:tav tm="0">
                                          <p:val>
                                            <p:fltVal val="0"/>
                                          </p:val>
                                        </p:tav>
                                        <p:tav tm="100000">
                                          <p:val>
                                            <p:strVal val="#ppt_w"/>
                                          </p:val>
                                        </p:tav>
                                      </p:tavLst>
                                    </p:anim>
                                    <p:anim calcmode="lin" valueType="num">
                                      <p:cBhvr>
                                        <p:cTn id="8" dur="500" fill="hold"/>
                                        <p:tgtEl>
                                          <p:spTgt spid="81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sz="4000"/>
              <a:t>How Do We Apply the Parables?</a:t>
            </a:r>
          </a:p>
        </p:txBody>
      </p:sp>
      <p:sp>
        <p:nvSpPr>
          <p:cNvPr id="70659" name="Rectangle 3"/>
          <p:cNvSpPr>
            <a:spLocks noGrp="1" noChangeArrowheads="1"/>
          </p:cNvSpPr>
          <p:nvPr>
            <p:ph type="body" idx="1"/>
          </p:nvPr>
        </p:nvSpPr>
        <p:spPr/>
        <p:txBody>
          <a:bodyPr/>
          <a:lstStyle/>
          <a:p>
            <a:r>
              <a:rPr lang="en-US" altLang="en-US"/>
              <a:t>Explain the parable story first, then apply it.</a:t>
            </a:r>
          </a:p>
          <a:p>
            <a:r>
              <a:rPr lang="en-US" altLang="en-US"/>
              <a:t>Try to recover the vividness &amp; emotional impact the parable had for its original audience.</a:t>
            </a:r>
          </a:p>
          <a:p>
            <a:r>
              <a:rPr lang="en-US" altLang="en-US"/>
              <a:t>Don</a:t>
            </a:r>
            <a:r>
              <a:rPr lang="en-US" altLang="en-US">
                <a:cs typeface="Arial" charset="0"/>
              </a:rPr>
              <a:t>'</a:t>
            </a:r>
            <a:r>
              <a:rPr lang="en-US" altLang="en-US"/>
              <a:t>t leave the congregation feeling the parable has no application to their own situation.</a:t>
            </a:r>
          </a:p>
        </p:txBody>
      </p:sp>
    </p:spTree>
    <p:custDataLst>
      <p:tags r:id="rId1"/>
    </p:custDataLst>
  </p:cSld>
  <p:clrMapOvr>
    <a:masterClrMapping/>
  </p:clrMapOvr>
  <p:transition advTm="7359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0659">
                                            <p:txEl>
                                              <p:pRg st="1" end="1"/>
                                            </p:txEl>
                                          </p:spTgt>
                                        </p:tgtEl>
                                        <p:attrNameLst>
                                          <p:attrName>style.visibility</p:attrName>
                                        </p:attrNameLst>
                                      </p:cBhvr>
                                      <p:to>
                                        <p:strVal val="visible"/>
                                      </p:to>
                                    </p:set>
                                    <p:anim calcmode="lin" valueType="num">
                                      <p:cBhvr additive="base">
                                        <p:cTn id="13" dur="500" fill="hold"/>
                                        <p:tgtEl>
                                          <p:spTgt spid="706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6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0659">
                                            <p:txEl>
                                              <p:pRg st="2" end="2"/>
                                            </p:txEl>
                                          </p:spTgt>
                                        </p:tgtEl>
                                        <p:attrNameLst>
                                          <p:attrName>style.visibility</p:attrName>
                                        </p:attrNameLst>
                                      </p:cBhvr>
                                      <p:to>
                                        <p:strVal val="visible"/>
                                      </p:to>
                                    </p:set>
                                    <p:anim calcmode="lin" valueType="num">
                                      <p:cBhvr additive="base">
                                        <p:cTn id="19" dur="500" fill="hold"/>
                                        <p:tgtEl>
                                          <p:spTgt spid="706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06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a:t>Explain the Parable First</a:t>
            </a:r>
          </a:p>
        </p:txBody>
      </p:sp>
      <p:sp>
        <p:nvSpPr>
          <p:cNvPr id="71683" name="Rectangle 3"/>
          <p:cNvSpPr>
            <a:spLocks noGrp="1" noChangeArrowheads="1"/>
          </p:cNvSpPr>
          <p:nvPr>
            <p:ph type="body" idx="1"/>
          </p:nvPr>
        </p:nvSpPr>
        <p:spPr/>
        <p:txBody>
          <a:bodyPr/>
          <a:lstStyle/>
          <a:p>
            <a:pPr>
              <a:lnSpc>
                <a:spcPct val="80000"/>
              </a:lnSpc>
            </a:pPr>
            <a:r>
              <a:rPr lang="en-US" altLang="en-US" sz="2800"/>
              <a:t>In addition to exhortation, a sermon is also a teaching device.</a:t>
            </a:r>
          </a:p>
          <a:p>
            <a:pPr>
              <a:lnSpc>
                <a:spcPct val="80000"/>
              </a:lnSpc>
            </a:pPr>
            <a:r>
              <a:rPr lang="en-US" altLang="en-US" sz="2800"/>
              <a:t>We want to make the congregation as self-sufficient in Bible study as possible, not spoon-feeding them.</a:t>
            </a:r>
          </a:p>
          <a:p>
            <a:pPr lvl="1">
              <a:lnSpc>
                <a:spcPct val="80000"/>
              </a:lnSpc>
            </a:pPr>
            <a:r>
              <a:rPr lang="en-US" altLang="en-US" sz="2400"/>
              <a:t>Therefore, they need to see where you are getting your lessons from.</a:t>
            </a:r>
          </a:p>
          <a:p>
            <a:pPr>
              <a:lnSpc>
                <a:spcPct val="80000"/>
              </a:lnSpc>
            </a:pPr>
            <a:r>
              <a:rPr lang="en-US" altLang="en-US" sz="2800"/>
              <a:t>If they see how the application arises from the parable, they are more likely to remember it the next time they read the parable.</a:t>
            </a:r>
          </a:p>
          <a:p>
            <a:pPr lvl="1">
              <a:lnSpc>
                <a:spcPct val="80000"/>
              </a:lnSpc>
            </a:pPr>
            <a:r>
              <a:rPr lang="en-US" altLang="en-US" sz="2400"/>
              <a:t>So they can apply it to themselves or to those they are helping.</a:t>
            </a:r>
          </a:p>
        </p:txBody>
      </p:sp>
    </p:spTree>
    <p:custDataLst>
      <p:tags r:id="rId1"/>
    </p:custDataLst>
  </p:cSld>
  <p:clrMapOvr>
    <a:masterClrMapping/>
  </p:clrMapOvr>
  <p:transition advTm="6276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683">
                                            <p:txEl>
                                              <p:pRg st="1" end="1"/>
                                            </p:txEl>
                                          </p:spTgt>
                                        </p:tgtEl>
                                        <p:attrNameLst>
                                          <p:attrName>style.visibility</p:attrName>
                                        </p:attrNameLst>
                                      </p:cBhvr>
                                      <p:to>
                                        <p:strVal val="visible"/>
                                      </p:to>
                                    </p:set>
                                    <p:anim calcmode="lin" valueType="num">
                                      <p:cBhvr additive="base">
                                        <p:cTn id="13" dur="500" fill="hold"/>
                                        <p:tgtEl>
                                          <p:spTgt spid="716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6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683">
                                            <p:txEl>
                                              <p:pRg st="2" end="2"/>
                                            </p:txEl>
                                          </p:spTgt>
                                        </p:tgtEl>
                                        <p:attrNameLst>
                                          <p:attrName>style.visibility</p:attrName>
                                        </p:attrNameLst>
                                      </p:cBhvr>
                                      <p:to>
                                        <p:strVal val="visible"/>
                                      </p:to>
                                    </p:set>
                                    <p:anim calcmode="lin" valueType="num">
                                      <p:cBhvr additive="base">
                                        <p:cTn id="19" dur="500" fill="hold"/>
                                        <p:tgtEl>
                                          <p:spTgt spid="716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6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683">
                                            <p:txEl>
                                              <p:pRg st="3" end="3"/>
                                            </p:txEl>
                                          </p:spTgt>
                                        </p:tgtEl>
                                        <p:attrNameLst>
                                          <p:attrName>style.visibility</p:attrName>
                                        </p:attrNameLst>
                                      </p:cBhvr>
                                      <p:to>
                                        <p:strVal val="visible"/>
                                      </p:to>
                                    </p:set>
                                    <p:anim calcmode="lin" valueType="num">
                                      <p:cBhvr additive="base">
                                        <p:cTn id="25" dur="500" fill="hold"/>
                                        <p:tgtEl>
                                          <p:spTgt spid="716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6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683">
                                            <p:txEl>
                                              <p:pRg st="4" end="4"/>
                                            </p:txEl>
                                          </p:spTgt>
                                        </p:tgtEl>
                                        <p:attrNameLst>
                                          <p:attrName>style.visibility</p:attrName>
                                        </p:attrNameLst>
                                      </p:cBhvr>
                                      <p:to>
                                        <p:strVal val="visible"/>
                                      </p:to>
                                    </p:set>
                                    <p:anim calcmode="lin" valueType="num">
                                      <p:cBhvr additive="base">
                                        <p:cTn id="31" dur="500" fill="hold"/>
                                        <p:tgtEl>
                                          <p:spTgt spid="716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6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a:t>Recover Vividness &amp; Impact</a:t>
            </a:r>
          </a:p>
        </p:txBody>
      </p:sp>
      <p:sp>
        <p:nvSpPr>
          <p:cNvPr id="72707" name="Rectangle 3"/>
          <p:cNvSpPr>
            <a:spLocks noGrp="1" noChangeArrowheads="1"/>
          </p:cNvSpPr>
          <p:nvPr>
            <p:ph type="body" idx="1"/>
          </p:nvPr>
        </p:nvSpPr>
        <p:spPr/>
        <p:txBody>
          <a:bodyPr/>
          <a:lstStyle/>
          <a:p>
            <a:r>
              <a:rPr lang="en-US" altLang="en-US"/>
              <a:t>This makes the parable easier to remember and use, not to mention more interesting.</a:t>
            </a:r>
          </a:p>
          <a:p>
            <a:r>
              <a:rPr lang="en-US" altLang="en-US"/>
              <a:t>Use historical-cultural information:</a:t>
            </a:r>
          </a:p>
          <a:p>
            <a:pPr lvl="1"/>
            <a:r>
              <a:rPr lang="en-US" altLang="en-US"/>
              <a:t>Pharisee &amp; Tax Collector: how viewed then?</a:t>
            </a:r>
          </a:p>
          <a:p>
            <a:pPr lvl="1"/>
            <a:r>
              <a:rPr lang="en-US" altLang="en-US"/>
              <a:t>Prodigal Son: impact of father running to meet</a:t>
            </a:r>
          </a:p>
          <a:p>
            <a:pPr lvl="1"/>
            <a:r>
              <a:rPr lang="en-US" altLang="en-US"/>
              <a:t>Two Debtors: explain relative size of debts</a:t>
            </a:r>
          </a:p>
        </p:txBody>
      </p:sp>
    </p:spTree>
    <p:custDataLst>
      <p:tags r:id="rId1"/>
    </p:custDataLst>
  </p:cSld>
  <p:clrMapOvr>
    <a:masterClrMapping/>
  </p:clrMapOvr>
  <p:transition advTm="4891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additive="base">
                                        <p:cTn id="7" dur="5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27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2707">
                                            <p:txEl>
                                              <p:pRg st="1" end="1"/>
                                            </p:txEl>
                                          </p:spTgt>
                                        </p:tgtEl>
                                        <p:attrNameLst>
                                          <p:attrName>style.visibility</p:attrName>
                                        </p:attrNameLst>
                                      </p:cBhvr>
                                      <p:to>
                                        <p:strVal val="visible"/>
                                      </p:to>
                                    </p:set>
                                    <p:anim calcmode="lin" valueType="num">
                                      <p:cBhvr additive="base">
                                        <p:cTn id="13" dur="500" fill="hold"/>
                                        <p:tgtEl>
                                          <p:spTgt spid="727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27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2707">
                                            <p:txEl>
                                              <p:pRg st="2" end="2"/>
                                            </p:txEl>
                                          </p:spTgt>
                                        </p:tgtEl>
                                        <p:attrNameLst>
                                          <p:attrName>style.visibility</p:attrName>
                                        </p:attrNameLst>
                                      </p:cBhvr>
                                      <p:to>
                                        <p:strVal val="visible"/>
                                      </p:to>
                                    </p:set>
                                    <p:anim calcmode="lin" valueType="num">
                                      <p:cBhvr additive="base">
                                        <p:cTn id="19" dur="500" fill="hold"/>
                                        <p:tgtEl>
                                          <p:spTgt spid="727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27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2707">
                                            <p:txEl>
                                              <p:pRg st="3" end="3"/>
                                            </p:txEl>
                                          </p:spTgt>
                                        </p:tgtEl>
                                        <p:attrNameLst>
                                          <p:attrName>style.visibility</p:attrName>
                                        </p:attrNameLst>
                                      </p:cBhvr>
                                      <p:to>
                                        <p:strVal val="visible"/>
                                      </p:to>
                                    </p:set>
                                    <p:anim calcmode="lin" valueType="num">
                                      <p:cBhvr additive="base">
                                        <p:cTn id="25" dur="500" fill="hold"/>
                                        <p:tgtEl>
                                          <p:spTgt spid="727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27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2707">
                                            <p:txEl>
                                              <p:pRg st="4" end="4"/>
                                            </p:txEl>
                                          </p:spTgt>
                                        </p:tgtEl>
                                        <p:attrNameLst>
                                          <p:attrName>style.visibility</p:attrName>
                                        </p:attrNameLst>
                                      </p:cBhvr>
                                      <p:to>
                                        <p:strVal val="visible"/>
                                      </p:to>
                                    </p:set>
                                    <p:anim calcmode="lin" valueType="num">
                                      <p:cBhvr additive="base">
                                        <p:cTn id="31" dur="500" fill="hold"/>
                                        <p:tgtEl>
                                          <p:spTgt spid="727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27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a:t>Recover Vividness &amp; Impact</a:t>
            </a:r>
          </a:p>
        </p:txBody>
      </p:sp>
      <p:sp>
        <p:nvSpPr>
          <p:cNvPr id="73731" name="Rectangle 3"/>
          <p:cNvSpPr>
            <a:spLocks noGrp="1" noChangeArrowheads="1"/>
          </p:cNvSpPr>
          <p:nvPr>
            <p:ph type="body" idx="1"/>
          </p:nvPr>
        </p:nvSpPr>
        <p:spPr/>
        <p:txBody>
          <a:bodyPr/>
          <a:lstStyle/>
          <a:p>
            <a:r>
              <a:rPr lang="en-US" altLang="en-US"/>
              <a:t>Don</a:t>
            </a:r>
            <a:r>
              <a:rPr lang="en-US" altLang="en-US">
                <a:cs typeface="Arial" charset="0"/>
              </a:rPr>
              <a:t>'</a:t>
            </a:r>
            <a:r>
              <a:rPr lang="en-US" altLang="en-US"/>
              <a:t>t explain away the intended peculiarities!  Surprise is often a main point.</a:t>
            </a:r>
          </a:p>
          <a:p>
            <a:pPr lvl="1"/>
            <a:r>
              <a:rPr lang="en-US" altLang="en-US"/>
              <a:t>Crookedness of steward and judge</a:t>
            </a:r>
          </a:p>
          <a:p>
            <a:pPr lvl="1"/>
            <a:r>
              <a:rPr lang="en-US" altLang="en-US"/>
              <a:t>King</a:t>
            </a:r>
            <a:r>
              <a:rPr lang="en-US" altLang="en-US">
                <a:cs typeface="Arial" charset="0"/>
              </a:rPr>
              <a:t>'</a:t>
            </a:r>
            <a:r>
              <a:rPr lang="en-US" altLang="en-US"/>
              <a:t>s cancellation of forgiveness</a:t>
            </a:r>
          </a:p>
          <a:p>
            <a:pPr lvl="1"/>
            <a:r>
              <a:rPr lang="en-US" altLang="en-US"/>
              <a:t>Owner sending son, tenants killing him</a:t>
            </a:r>
          </a:p>
        </p:txBody>
      </p:sp>
    </p:spTree>
    <p:custDataLst>
      <p:tags r:id="rId1"/>
    </p:custDataLst>
  </p:cSld>
  <p:clrMapOvr>
    <a:masterClrMapping/>
  </p:clrMapOvr>
  <p:transition advTm="507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additive="base">
                                        <p:cTn id="7" dur="500" fill="hold"/>
                                        <p:tgtEl>
                                          <p:spTgt spid="737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3731">
                                            <p:txEl>
                                              <p:pRg st="1" end="1"/>
                                            </p:txEl>
                                          </p:spTgt>
                                        </p:tgtEl>
                                        <p:attrNameLst>
                                          <p:attrName>style.visibility</p:attrName>
                                        </p:attrNameLst>
                                      </p:cBhvr>
                                      <p:to>
                                        <p:strVal val="visible"/>
                                      </p:to>
                                    </p:set>
                                    <p:anim calcmode="lin" valueType="num">
                                      <p:cBhvr additive="base">
                                        <p:cTn id="13" dur="500" fill="hold"/>
                                        <p:tgtEl>
                                          <p:spTgt spid="737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7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3731">
                                            <p:txEl>
                                              <p:pRg st="2" end="2"/>
                                            </p:txEl>
                                          </p:spTgt>
                                        </p:tgtEl>
                                        <p:attrNameLst>
                                          <p:attrName>style.visibility</p:attrName>
                                        </p:attrNameLst>
                                      </p:cBhvr>
                                      <p:to>
                                        <p:strVal val="visible"/>
                                      </p:to>
                                    </p:set>
                                    <p:anim calcmode="lin" valueType="num">
                                      <p:cBhvr additive="base">
                                        <p:cTn id="19" dur="500" fill="hold"/>
                                        <p:tgtEl>
                                          <p:spTgt spid="737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7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3731">
                                            <p:txEl>
                                              <p:pRg st="3" end="3"/>
                                            </p:txEl>
                                          </p:spTgt>
                                        </p:tgtEl>
                                        <p:attrNameLst>
                                          <p:attrName>style.visibility</p:attrName>
                                        </p:attrNameLst>
                                      </p:cBhvr>
                                      <p:to>
                                        <p:strVal val="visible"/>
                                      </p:to>
                                    </p:set>
                                    <p:anim calcmode="lin" valueType="num">
                                      <p:cBhvr additive="base">
                                        <p:cTn id="25" dur="500" fill="hold"/>
                                        <p:tgtEl>
                                          <p:spTgt spid="737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37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a:t>Don</a:t>
            </a:r>
            <a:r>
              <a:rPr lang="en-US" altLang="en-US">
                <a:cs typeface="Arial" charset="0"/>
              </a:rPr>
              <a:t>'</a:t>
            </a:r>
            <a:r>
              <a:rPr lang="en-US" altLang="en-US"/>
              <a:t>t Abandon Congregation</a:t>
            </a:r>
          </a:p>
        </p:txBody>
      </p:sp>
      <p:sp>
        <p:nvSpPr>
          <p:cNvPr id="74755" name="Rectangle 3"/>
          <p:cNvSpPr>
            <a:spLocks noGrp="1" noChangeArrowheads="1"/>
          </p:cNvSpPr>
          <p:nvPr>
            <p:ph type="body" idx="1"/>
          </p:nvPr>
        </p:nvSpPr>
        <p:spPr/>
        <p:txBody>
          <a:bodyPr/>
          <a:lstStyle/>
          <a:p>
            <a:pPr>
              <a:lnSpc>
                <a:spcPct val="90000"/>
              </a:lnSpc>
            </a:pPr>
            <a:r>
              <a:rPr lang="en-US" altLang="en-US"/>
              <a:t>Since your audience is different from Jesus</a:t>
            </a:r>
            <a:r>
              <a:rPr lang="en-US" altLang="en-US">
                <a:cs typeface="Arial" charset="0"/>
              </a:rPr>
              <a:t>'</a:t>
            </a:r>
            <a:r>
              <a:rPr lang="en-US" altLang="en-US"/>
              <a:t> audience, try to figure out the proper generalization.</a:t>
            </a:r>
          </a:p>
          <a:p>
            <a:pPr lvl="1">
              <a:lnSpc>
                <a:spcPct val="90000"/>
              </a:lnSpc>
            </a:pPr>
            <a:r>
              <a:rPr lang="en-US" altLang="en-US"/>
              <a:t>Crooked Business Manager: even unbelievers have sense enough to take action when they see they</a:t>
            </a:r>
            <a:r>
              <a:rPr lang="en-US" altLang="en-US">
                <a:cs typeface="Arial" charset="0"/>
              </a:rPr>
              <a:t>'</a:t>
            </a:r>
            <a:r>
              <a:rPr lang="en-US" altLang="en-US"/>
              <a:t>re going to lose all; do you?</a:t>
            </a:r>
          </a:p>
          <a:p>
            <a:pPr lvl="1">
              <a:lnSpc>
                <a:spcPct val="90000"/>
              </a:lnSpc>
            </a:pPr>
            <a:r>
              <a:rPr lang="en-US" altLang="en-US"/>
              <a:t>Sower: Gospel will receive different responses; which response are you making?</a:t>
            </a:r>
          </a:p>
          <a:p>
            <a:pPr lvl="1">
              <a:lnSpc>
                <a:spcPct val="90000"/>
              </a:lnSpc>
            </a:pPr>
            <a:r>
              <a:rPr lang="en-US" altLang="en-US"/>
              <a:t>Ten Virgins: will the Lord</a:t>
            </a:r>
            <a:r>
              <a:rPr lang="en-US" altLang="en-US">
                <a:cs typeface="Arial" charset="0"/>
              </a:rPr>
              <a:t>'</a:t>
            </a:r>
            <a:r>
              <a:rPr lang="en-US" altLang="en-US"/>
              <a:t>s delay be too long for you?</a:t>
            </a:r>
          </a:p>
        </p:txBody>
      </p:sp>
    </p:spTree>
    <p:custDataLst>
      <p:tags r:id="rId1"/>
    </p:custDataLst>
  </p:cSld>
  <p:clrMapOvr>
    <a:masterClrMapping/>
  </p:clrMapOvr>
  <p:transition advTm="641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4755">
                                            <p:txEl>
                                              <p:pRg st="1" end="1"/>
                                            </p:txEl>
                                          </p:spTgt>
                                        </p:tgtEl>
                                        <p:attrNameLst>
                                          <p:attrName>style.visibility</p:attrName>
                                        </p:attrNameLst>
                                      </p:cBhvr>
                                      <p:to>
                                        <p:strVal val="visible"/>
                                      </p:to>
                                    </p:set>
                                    <p:anim calcmode="lin" valueType="num">
                                      <p:cBhvr additive="base">
                                        <p:cTn id="13" dur="500" fill="hold"/>
                                        <p:tgtEl>
                                          <p:spTgt spid="747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7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4755">
                                            <p:txEl>
                                              <p:pRg st="2" end="2"/>
                                            </p:txEl>
                                          </p:spTgt>
                                        </p:tgtEl>
                                        <p:attrNameLst>
                                          <p:attrName>style.visibility</p:attrName>
                                        </p:attrNameLst>
                                      </p:cBhvr>
                                      <p:to>
                                        <p:strVal val="visible"/>
                                      </p:to>
                                    </p:set>
                                    <p:anim calcmode="lin" valueType="num">
                                      <p:cBhvr additive="base">
                                        <p:cTn id="19" dur="500" fill="hold"/>
                                        <p:tgtEl>
                                          <p:spTgt spid="747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7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4755">
                                            <p:txEl>
                                              <p:pRg st="3" end="3"/>
                                            </p:txEl>
                                          </p:spTgt>
                                        </p:tgtEl>
                                        <p:attrNameLst>
                                          <p:attrName>style.visibility</p:attrName>
                                        </p:attrNameLst>
                                      </p:cBhvr>
                                      <p:to>
                                        <p:strVal val="visible"/>
                                      </p:to>
                                    </p:set>
                                    <p:anim calcmode="lin" valueType="num">
                                      <p:cBhvr additive="base">
                                        <p:cTn id="25" dur="500" fill="hold"/>
                                        <p:tgtEl>
                                          <p:spTgt spid="747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47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a:t>Don</a:t>
            </a:r>
            <a:r>
              <a:rPr lang="en-US" altLang="en-US">
                <a:cs typeface="Arial" charset="0"/>
              </a:rPr>
              <a:t>'</a:t>
            </a:r>
            <a:r>
              <a:rPr lang="en-US" altLang="en-US"/>
              <a:t>t Abandon Congregation</a:t>
            </a:r>
          </a:p>
        </p:txBody>
      </p:sp>
      <p:sp>
        <p:nvSpPr>
          <p:cNvPr id="75779" name="Rectangle 3"/>
          <p:cNvSpPr>
            <a:spLocks noGrp="1" noChangeArrowheads="1"/>
          </p:cNvSpPr>
          <p:nvPr>
            <p:ph type="body" idx="1"/>
          </p:nvPr>
        </p:nvSpPr>
        <p:spPr/>
        <p:txBody>
          <a:bodyPr/>
          <a:lstStyle/>
          <a:p>
            <a:r>
              <a:rPr lang="en-US" altLang="en-US"/>
              <a:t>Proper Generalizations:</a:t>
            </a:r>
          </a:p>
          <a:p>
            <a:pPr lvl="1"/>
            <a:r>
              <a:rPr lang="en-US" altLang="en-US"/>
              <a:t>Two Debtors: have you really been forgiven?  Does your life show it?</a:t>
            </a:r>
          </a:p>
          <a:p>
            <a:pPr lvl="1"/>
            <a:r>
              <a:rPr lang="en-US" altLang="en-US"/>
              <a:t>Vineyard Workers: Is God unjust in not giving you what others get?</a:t>
            </a:r>
          </a:p>
          <a:p>
            <a:pPr lvl="1"/>
            <a:r>
              <a:rPr lang="en-US" altLang="en-US"/>
              <a:t>Wheat &amp; Weeds:  no perfect world, no perfect church till Christ returns; are you wheat or weed?</a:t>
            </a:r>
          </a:p>
        </p:txBody>
      </p:sp>
    </p:spTree>
    <p:custDataLst>
      <p:tags r:id="rId1"/>
    </p:custDataLst>
  </p:cSld>
  <p:clrMapOvr>
    <a:masterClrMapping/>
  </p:clrMapOvr>
  <p:transition advTm="994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additive="base">
                                        <p:cTn id="7" dur="500" fill="hold"/>
                                        <p:tgtEl>
                                          <p:spTgt spid="757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5779">
                                            <p:txEl>
                                              <p:pRg st="1" end="1"/>
                                            </p:txEl>
                                          </p:spTgt>
                                        </p:tgtEl>
                                        <p:attrNameLst>
                                          <p:attrName>style.visibility</p:attrName>
                                        </p:attrNameLst>
                                      </p:cBhvr>
                                      <p:to>
                                        <p:strVal val="visible"/>
                                      </p:to>
                                    </p:set>
                                    <p:anim calcmode="lin" valueType="num">
                                      <p:cBhvr additive="base">
                                        <p:cTn id="13" dur="500" fill="hold"/>
                                        <p:tgtEl>
                                          <p:spTgt spid="757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7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5779">
                                            <p:txEl>
                                              <p:pRg st="2" end="2"/>
                                            </p:txEl>
                                          </p:spTgt>
                                        </p:tgtEl>
                                        <p:attrNameLst>
                                          <p:attrName>style.visibility</p:attrName>
                                        </p:attrNameLst>
                                      </p:cBhvr>
                                      <p:to>
                                        <p:strVal val="visible"/>
                                      </p:to>
                                    </p:set>
                                    <p:anim calcmode="lin" valueType="num">
                                      <p:cBhvr additive="base">
                                        <p:cTn id="19" dur="500" fill="hold"/>
                                        <p:tgtEl>
                                          <p:spTgt spid="757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7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5779">
                                            <p:txEl>
                                              <p:pRg st="3" end="3"/>
                                            </p:txEl>
                                          </p:spTgt>
                                        </p:tgtEl>
                                        <p:attrNameLst>
                                          <p:attrName>style.visibility</p:attrName>
                                        </p:attrNameLst>
                                      </p:cBhvr>
                                      <p:to>
                                        <p:strVal val="visible"/>
                                      </p:to>
                                    </p:set>
                                    <p:anim calcmode="lin" valueType="num">
                                      <p:cBhvr additive="base">
                                        <p:cTn id="25" dur="500" fill="hold"/>
                                        <p:tgtEl>
                                          <p:spTgt spid="757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77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The NT Word </a:t>
            </a:r>
            <a:r>
              <a:rPr lang="en-US" altLang="en-US" i="1"/>
              <a:t>Parabole</a:t>
            </a:r>
            <a:endParaRPr lang="en-US" altLang="en-US"/>
          </a:p>
        </p:txBody>
      </p:sp>
      <p:sp>
        <p:nvSpPr>
          <p:cNvPr id="11267" name="Rectangle 3"/>
          <p:cNvSpPr>
            <a:spLocks noGrp="1" noChangeArrowheads="1"/>
          </p:cNvSpPr>
          <p:nvPr>
            <p:ph type="body" idx="1"/>
          </p:nvPr>
        </p:nvSpPr>
        <p:spPr/>
        <p:txBody>
          <a:bodyPr/>
          <a:lstStyle/>
          <a:p>
            <a:r>
              <a:rPr lang="en-US" altLang="en-US"/>
              <a:t>As used in the NT, this word has a broader meaning than the English word </a:t>
            </a:r>
            <a:r>
              <a:rPr lang="en-US" altLang="en-US">
                <a:cs typeface="Arial" charset="0"/>
              </a:rPr>
              <a:t>'</a:t>
            </a:r>
            <a:r>
              <a:rPr lang="en-US" altLang="en-US"/>
              <a:t>parable.</a:t>
            </a:r>
            <a:r>
              <a:rPr lang="en-US" altLang="en-US">
                <a:cs typeface="Arial" charset="0"/>
              </a:rPr>
              <a:t>'</a:t>
            </a:r>
          </a:p>
          <a:p>
            <a:r>
              <a:rPr lang="en-US" altLang="en-US"/>
              <a:t>It includes proverb (Luke 4:23) and paradox (Mark 7:17) as well as various types of illustrative stories.</a:t>
            </a:r>
          </a:p>
          <a:p>
            <a:r>
              <a:rPr lang="en-US" altLang="en-US"/>
              <a:t>This is probably due to the influence of the OT word </a:t>
            </a:r>
            <a:r>
              <a:rPr lang="en-US" altLang="en-US" i="1"/>
              <a:t>mashal</a:t>
            </a:r>
            <a:r>
              <a:rPr lang="en-US" altLang="en-US"/>
              <a:t> which we will discuss by and by.</a:t>
            </a:r>
          </a:p>
        </p:txBody>
      </p:sp>
    </p:spTree>
    <p:custDataLst>
      <p:tags r:id="rId1"/>
    </p:custDataLst>
  </p:cSld>
  <p:clrMapOvr>
    <a:masterClrMapping/>
  </p:clrMapOvr>
  <p:transition advTm="2778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8" name="Picture 8" descr="MCj01940280000[1]"/>
          <p:cNvPicPr>
            <a:picLocks noChangeAspect="1" noChangeArrowheads="1"/>
          </p:cNvPicPr>
          <p:nvPr/>
        </p:nvPicPr>
        <p:blipFill>
          <a:blip r:embed="rId3" cstate="print">
            <a:lum bright="60000" contrast="-60000"/>
            <a:extLst>
              <a:ext uri="{28A0092B-C50C-407E-A947-70E740481C1C}">
                <a14:useLocalDpi xmlns:a14="http://schemas.microsoft.com/office/drawing/2010/main" val="0"/>
              </a:ext>
            </a:extLst>
          </a:blip>
          <a:srcRect/>
          <a:stretch>
            <a:fillRect/>
          </a:stretch>
        </p:blipFill>
        <p:spPr bwMode="auto">
          <a:xfrm>
            <a:off x="2235200" y="1036638"/>
            <a:ext cx="3898900" cy="3992562"/>
          </a:xfrm>
          <a:prstGeom prst="rect">
            <a:avLst/>
          </a:prstGeom>
          <a:noFill/>
          <a:extLst>
            <a:ext uri="{909E8E84-426E-40DD-AFC4-6F175D3DCCD1}">
              <a14:hiddenFill xmlns:a14="http://schemas.microsoft.com/office/drawing/2010/main">
                <a:solidFill>
                  <a:srgbClr val="FFFFFF"/>
                </a:solidFill>
              </a14:hiddenFill>
            </a:ext>
          </a:extLst>
        </p:spPr>
      </p:pic>
      <p:sp>
        <p:nvSpPr>
          <p:cNvPr id="76804" name="Rectangle 4"/>
          <p:cNvSpPr>
            <a:spLocks noGrp="1" noChangeArrowheads="1"/>
          </p:cNvSpPr>
          <p:nvPr>
            <p:ph type="ctrTitle"/>
          </p:nvPr>
        </p:nvSpPr>
        <p:spPr/>
        <p:txBody>
          <a:bodyPr/>
          <a:lstStyle/>
          <a:p>
            <a:r>
              <a:rPr lang="en-US" altLang="en-US"/>
              <a:t>The End</a:t>
            </a:r>
          </a:p>
        </p:txBody>
      </p:sp>
      <p:sp>
        <p:nvSpPr>
          <p:cNvPr id="76805" name="Rectangle 5"/>
          <p:cNvSpPr>
            <a:spLocks noGrp="1" noChangeArrowheads="1"/>
          </p:cNvSpPr>
          <p:nvPr>
            <p:ph type="subTitle" idx="1"/>
          </p:nvPr>
        </p:nvSpPr>
        <p:spPr/>
        <p:txBody>
          <a:bodyPr/>
          <a:lstStyle/>
          <a:p>
            <a:pPr algn="l"/>
            <a:r>
              <a:rPr lang="en-US" altLang="en-US"/>
              <a:t>May God help us to properly interpret and apply Jesus</a:t>
            </a:r>
            <a:r>
              <a:rPr lang="en-US" altLang="en-US">
                <a:cs typeface="Arial" charset="0"/>
              </a:rPr>
              <a:t>'</a:t>
            </a:r>
            <a:r>
              <a:rPr lang="en-US" altLang="en-US"/>
              <a:t> parables!</a:t>
            </a:r>
          </a:p>
        </p:txBody>
      </p:sp>
      <p:pic>
        <p:nvPicPr>
          <p:cNvPr id="76807" name="Picture 7" descr="MCj039777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2100" y="3352800"/>
            <a:ext cx="1978025" cy="304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911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6804"/>
                                        </p:tgtEl>
                                        <p:attrNameLst>
                                          <p:attrName>style.visibility</p:attrName>
                                        </p:attrNameLst>
                                      </p:cBhvr>
                                      <p:to>
                                        <p:strVal val="visible"/>
                                      </p:to>
                                    </p:set>
                                    <p:anim calcmode="lin" valueType="num">
                                      <p:cBhvr>
                                        <p:cTn id="7" dur="500" fill="hold"/>
                                        <p:tgtEl>
                                          <p:spTgt spid="76804"/>
                                        </p:tgtEl>
                                        <p:attrNameLst>
                                          <p:attrName>ppt_w</p:attrName>
                                        </p:attrNameLst>
                                      </p:cBhvr>
                                      <p:tavLst>
                                        <p:tav tm="0">
                                          <p:val>
                                            <p:fltVal val="0"/>
                                          </p:val>
                                        </p:tav>
                                        <p:tav tm="100000">
                                          <p:val>
                                            <p:strVal val="#ppt_w"/>
                                          </p:val>
                                        </p:tav>
                                      </p:tavLst>
                                    </p:anim>
                                    <p:anim calcmode="lin" valueType="num">
                                      <p:cBhvr>
                                        <p:cTn id="8" dur="500" fill="hold"/>
                                        <p:tgtEl>
                                          <p:spTgt spid="7680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76805">
                                            <p:txEl>
                                              <p:pRg st="0" end="0"/>
                                            </p:txEl>
                                          </p:spTgt>
                                        </p:tgtEl>
                                        <p:attrNameLst>
                                          <p:attrName>style.visibility</p:attrName>
                                        </p:attrNameLst>
                                      </p:cBhvr>
                                      <p:to>
                                        <p:strVal val="visible"/>
                                      </p:to>
                                    </p:set>
                                    <p:animEffect transition="in" filter="checkerboard(across)">
                                      <p:cBhvr>
                                        <p:cTn id="13" dur="500"/>
                                        <p:tgtEl>
                                          <p:spTgt spid="768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p:bldP spid="7680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Other Uses of </a:t>
            </a:r>
            <a:r>
              <a:rPr lang="en-US" altLang="en-US" i="1"/>
              <a:t>Parabole</a:t>
            </a:r>
            <a:endParaRPr lang="en-US" altLang="en-US"/>
          </a:p>
        </p:txBody>
      </p:sp>
      <p:sp>
        <p:nvSpPr>
          <p:cNvPr id="12291" name="Rectangle 3"/>
          <p:cNvSpPr>
            <a:spLocks noGrp="1" noChangeArrowheads="1"/>
          </p:cNvSpPr>
          <p:nvPr>
            <p:ph type="body" idx="1"/>
          </p:nvPr>
        </p:nvSpPr>
        <p:spPr/>
        <p:txBody>
          <a:bodyPr/>
          <a:lstStyle/>
          <a:p>
            <a:pPr>
              <a:lnSpc>
                <a:spcPct val="90000"/>
              </a:lnSpc>
            </a:pPr>
            <a:r>
              <a:rPr lang="en-US" altLang="en-US" sz="2800"/>
              <a:t>Proverb: Luke 4:23 (NIV) Jesus said to them, </a:t>
            </a:r>
            <a:r>
              <a:rPr lang="en-US" altLang="en-US" sz="2800">
                <a:cs typeface="Arial" charset="0"/>
              </a:rPr>
              <a:t>"</a:t>
            </a:r>
            <a:r>
              <a:rPr lang="en-US" altLang="en-US" sz="2800"/>
              <a:t>Surely you will quote this proverb [</a:t>
            </a:r>
            <a:r>
              <a:rPr lang="en-US" altLang="en-US" sz="2800" i="1"/>
              <a:t>parabole</a:t>
            </a:r>
            <a:r>
              <a:rPr lang="en-US" altLang="en-US" sz="2800"/>
              <a:t>] to me: </a:t>
            </a:r>
            <a:r>
              <a:rPr lang="en-US" altLang="en-US" sz="2800">
                <a:cs typeface="Arial" charset="0"/>
              </a:rPr>
              <a:t>'</a:t>
            </a:r>
            <a:r>
              <a:rPr lang="en-US" altLang="en-US" sz="2800"/>
              <a:t>Physician, heal yourself! Do here in your hometown what we have heard that you did in Capernaum.</a:t>
            </a:r>
            <a:r>
              <a:rPr lang="en-US" altLang="en-US" sz="2800">
                <a:cs typeface="Arial" charset="0"/>
              </a:rPr>
              <a:t>'"</a:t>
            </a:r>
            <a:r>
              <a:rPr lang="en-US" altLang="en-US" sz="2800"/>
              <a:t> </a:t>
            </a:r>
          </a:p>
          <a:p>
            <a:pPr>
              <a:lnSpc>
                <a:spcPct val="90000"/>
              </a:lnSpc>
            </a:pPr>
            <a:r>
              <a:rPr lang="en-US" altLang="en-US" sz="2800"/>
              <a:t>Paradox: Mark 7:15 (NIV) </a:t>
            </a:r>
            <a:r>
              <a:rPr lang="en-US" altLang="en-US" sz="2800">
                <a:cs typeface="Arial" charset="0"/>
              </a:rPr>
              <a:t>"</a:t>
            </a:r>
            <a:r>
              <a:rPr lang="en-US" altLang="en-US" sz="2800"/>
              <a:t>Nothing outside a man can make him </a:t>
            </a:r>
            <a:r>
              <a:rPr lang="en-US" altLang="en-US" sz="2800">
                <a:cs typeface="Arial" charset="0"/>
              </a:rPr>
              <a:t>'</a:t>
            </a:r>
            <a:r>
              <a:rPr lang="en-US" altLang="en-US" sz="2800"/>
              <a:t>unclean</a:t>
            </a:r>
            <a:r>
              <a:rPr lang="en-US" altLang="en-US" sz="2800">
                <a:cs typeface="Arial" charset="0"/>
              </a:rPr>
              <a:t>'</a:t>
            </a:r>
            <a:r>
              <a:rPr lang="en-US" altLang="en-US" sz="2800"/>
              <a:t> by going into him. Rather, it is what comes out of a man that makes him </a:t>
            </a:r>
            <a:r>
              <a:rPr lang="en-US" altLang="en-US" sz="2800">
                <a:cs typeface="Arial" charset="0"/>
              </a:rPr>
              <a:t>'</a:t>
            </a:r>
            <a:r>
              <a:rPr lang="en-US" altLang="en-US" sz="2800"/>
              <a:t>unclean</a:t>
            </a:r>
            <a:r>
              <a:rPr lang="en-US" altLang="en-US" sz="2800">
                <a:cs typeface="Arial" charset="0"/>
              </a:rPr>
              <a:t>'"</a:t>
            </a:r>
            <a:r>
              <a:rPr lang="en-US" altLang="en-US" sz="2800"/>
              <a:t> …17 After he had left the crowd and entered the house, his disciples asked him about this parable [</a:t>
            </a:r>
            <a:r>
              <a:rPr lang="en-US" altLang="en-US" sz="2800" i="1"/>
              <a:t>parabole</a:t>
            </a:r>
            <a:r>
              <a:rPr lang="en-US" altLang="en-US" sz="2800"/>
              <a:t>]. </a:t>
            </a:r>
          </a:p>
        </p:txBody>
      </p:sp>
    </p:spTree>
    <p:custDataLst>
      <p:tags r:id="rId1"/>
    </p:custDataLst>
  </p:cSld>
  <p:clrMapOvr>
    <a:masterClrMapping/>
  </p:clrMapOvr>
  <p:transition advTm="4923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checkerboard(across)">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checkerboard(across)">
                                      <p:cBhvr>
                                        <p:cTn id="12" dur="500"/>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The OT Word </a:t>
            </a:r>
            <a:r>
              <a:rPr lang="en-US" altLang="en-US" i="1"/>
              <a:t>Mashal</a:t>
            </a:r>
          </a:p>
        </p:txBody>
      </p:sp>
      <p:sp>
        <p:nvSpPr>
          <p:cNvPr id="13315" name="Rectangle 3"/>
          <p:cNvSpPr>
            <a:spLocks noGrp="1" noChangeArrowheads="1"/>
          </p:cNvSpPr>
          <p:nvPr>
            <p:ph type="body" idx="1"/>
          </p:nvPr>
        </p:nvSpPr>
        <p:spPr/>
        <p:txBody>
          <a:bodyPr/>
          <a:lstStyle/>
          <a:p>
            <a:r>
              <a:rPr lang="en-US" altLang="en-US"/>
              <a:t>This is the general Hebrew word for a comparative figure of speech.</a:t>
            </a:r>
          </a:p>
          <a:p>
            <a:r>
              <a:rPr lang="en-US" altLang="en-US"/>
              <a:t>It includes:</a:t>
            </a:r>
          </a:p>
          <a:p>
            <a:pPr lvl="1"/>
            <a:r>
              <a:rPr lang="en-US" altLang="en-US"/>
              <a:t>Proverb (1 Sam 10:12, title of Proverbs)</a:t>
            </a:r>
          </a:p>
          <a:p>
            <a:pPr lvl="1"/>
            <a:r>
              <a:rPr lang="en-US" altLang="en-US"/>
              <a:t>By-word (Psalm 44:14, 69:11)</a:t>
            </a:r>
          </a:p>
          <a:p>
            <a:pPr lvl="1"/>
            <a:r>
              <a:rPr lang="en-US" altLang="en-US"/>
              <a:t>Parable (Ezekiel 17:2, 24:3)</a:t>
            </a:r>
          </a:p>
          <a:p>
            <a:pPr lvl="1"/>
            <a:r>
              <a:rPr lang="en-US" altLang="en-US"/>
              <a:t>Prophetic poem (Numbers 23:7)</a:t>
            </a:r>
          </a:p>
          <a:p>
            <a:pPr lvl="1"/>
            <a:r>
              <a:rPr lang="en-US" altLang="en-US"/>
              <a:t>Taunt-song (Micah 2:4)</a:t>
            </a:r>
          </a:p>
        </p:txBody>
      </p:sp>
    </p:spTree>
    <p:custDataLst>
      <p:tags r:id="rId1"/>
    </p:custDataLst>
  </p:cSld>
  <p:clrMapOvr>
    <a:masterClrMapping/>
  </p:clrMapOvr>
  <p:transition advTm="3754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315">
                                            <p:txEl>
                                              <p:pRg st="6" end="6"/>
                                            </p:txEl>
                                          </p:spTgt>
                                        </p:tgtEl>
                                        <p:attrNameLst>
                                          <p:attrName>style.visibility</p:attrName>
                                        </p:attrNameLst>
                                      </p:cBhvr>
                                      <p:to>
                                        <p:strVal val="visible"/>
                                      </p:to>
                                    </p:set>
                                    <p:anim calcmode="lin" valueType="num">
                                      <p:cBhvr additive="base">
                                        <p:cTn id="43" dur="5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The OT Word </a:t>
            </a:r>
            <a:r>
              <a:rPr lang="en-US" altLang="en-US" i="1"/>
              <a:t>Mashal</a:t>
            </a:r>
          </a:p>
        </p:txBody>
      </p:sp>
      <p:sp>
        <p:nvSpPr>
          <p:cNvPr id="27651" name="Rectangle 3"/>
          <p:cNvSpPr>
            <a:spLocks noGrp="1" noChangeArrowheads="1"/>
          </p:cNvSpPr>
          <p:nvPr>
            <p:ph type="body" idx="1"/>
          </p:nvPr>
        </p:nvSpPr>
        <p:spPr/>
        <p:txBody>
          <a:bodyPr/>
          <a:lstStyle/>
          <a:p>
            <a:pPr>
              <a:lnSpc>
                <a:spcPct val="90000"/>
              </a:lnSpc>
            </a:pPr>
            <a:r>
              <a:rPr lang="en-US" altLang="en-US" sz="2800"/>
              <a:t>Proverb: 1Sam 10:12 (NIV) A man who lived there answered, "And who is their father?" So it became a saying [</a:t>
            </a:r>
            <a:r>
              <a:rPr lang="en-US" altLang="en-US" sz="2800" i="1"/>
              <a:t>mashal</a:t>
            </a:r>
            <a:r>
              <a:rPr lang="en-US" altLang="en-US" sz="2800"/>
              <a:t>]: "Is Saul also among the prophets?" </a:t>
            </a:r>
          </a:p>
          <a:p>
            <a:pPr>
              <a:lnSpc>
                <a:spcPct val="90000"/>
              </a:lnSpc>
            </a:pPr>
            <a:r>
              <a:rPr lang="en-US" altLang="en-US" sz="2800"/>
              <a:t>By-word: Psal 44:13 (NIV) You have made us a reproach to our neighbors, the scorn and derision of those around us. 14 You have made us a byword [</a:t>
            </a:r>
            <a:r>
              <a:rPr lang="en-US" altLang="en-US" sz="2800" i="1"/>
              <a:t>mashal</a:t>
            </a:r>
            <a:r>
              <a:rPr lang="en-US" altLang="en-US" sz="2800"/>
              <a:t>] among the nations; the peoples shake their heads at us. 15 My disgrace is before me all day long, and my face is covered with shame. </a:t>
            </a:r>
          </a:p>
        </p:txBody>
      </p:sp>
    </p:spTree>
    <p:custDataLst>
      <p:tags r:id="rId1"/>
    </p:custDataLst>
  </p:cSld>
  <p:clrMapOvr>
    <a:masterClrMapping/>
  </p:clrMapOvr>
  <p:transition advTm="564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checkerboard(across)">
                                      <p:cBhvr>
                                        <p:cTn id="7" dur="5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checkerboard(across)">
                                      <p:cBhvr>
                                        <p:cTn id="12" dur="500"/>
                                        <p:tgtEl>
                                          <p:spTgt spid="276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The OT Word </a:t>
            </a:r>
            <a:r>
              <a:rPr lang="en-US" altLang="en-US" i="1"/>
              <a:t>Mashal</a:t>
            </a:r>
          </a:p>
        </p:txBody>
      </p:sp>
      <p:sp>
        <p:nvSpPr>
          <p:cNvPr id="28675" name="Rectangle 3"/>
          <p:cNvSpPr>
            <a:spLocks noGrp="1" noChangeArrowheads="1"/>
          </p:cNvSpPr>
          <p:nvPr>
            <p:ph type="body" idx="1"/>
          </p:nvPr>
        </p:nvSpPr>
        <p:spPr/>
        <p:txBody>
          <a:bodyPr/>
          <a:lstStyle/>
          <a:p>
            <a:pPr>
              <a:lnSpc>
                <a:spcPct val="80000"/>
              </a:lnSpc>
            </a:pPr>
            <a:r>
              <a:rPr lang="en-US" altLang="en-US" sz="2800"/>
              <a:t>Parable: Ezek 17:1 (NIV) The word of the LORD came to me: 2 </a:t>
            </a:r>
            <a:r>
              <a:rPr lang="en-US" altLang="en-US" sz="2800">
                <a:cs typeface="Arial" charset="0"/>
              </a:rPr>
              <a:t>"</a:t>
            </a:r>
            <a:r>
              <a:rPr lang="en-US" altLang="en-US" sz="2800"/>
              <a:t>Son of man, set forth an allegory and tell the house of Israel a parable [</a:t>
            </a:r>
            <a:r>
              <a:rPr lang="en-US" altLang="en-US" sz="2800" i="1"/>
              <a:t>mashal</a:t>
            </a:r>
            <a:r>
              <a:rPr lang="en-US" altLang="en-US" sz="2800"/>
              <a:t>]. 3 Say to them, </a:t>
            </a:r>
            <a:r>
              <a:rPr lang="en-US" altLang="en-US" sz="2800">
                <a:cs typeface="Arial" charset="0"/>
              </a:rPr>
              <a:t>'</a:t>
            </a:r>
            <a:r>
              <a:rPr lang="en-US" altLang="en-US" sz="2800"/>
              <a:t>This is what the Sovereign LORD says: A great eagle with powerful wings, long feathers and full plumage of varied colors came to Lebanon…</a:t>
            </a:r>
            <a:r>
              <a:rPr lang="en-US" altLang="en-US" sz="2800">
                <a:cs typeface="Arial" charset="0"/>
              </a:rPr>
              <a:t>'"</a:t>
            </a:r>
          </a:p>
          <a:p>
            <a:pPr>
              <a:lnSpc>
                <a:spcPct val="80000"/>
              </a:lnSpc>
            </a:pPr>
            <a:r>
              <a:rPr lang="en-US" altLang="en-US" sz="2800"/>
              <a:t>Prophetic poem: Numb 23:7 (NIV) Then Balaam uttered his oracle [</a:t>
            </a:r>
            <a:r>
              <a:rPr lang="en-US" altLang="en-US" sz="2800" i="1"/>
              <a:t>mashal</a:t>
            </a:r>
            <a:r>
              <a:rPr lang="en-US" altLang="en-US" sz="2800"/>
              <a:t>]: </a:t>
            </a:r>
            <a:r>
              <a:rPr lang="en-US" altLang="en-US" sz="2800">
                <a:cs typeface="Arial" charset="0"/>
              </a:rPr>
              <a:t>"</a:t>
            </a:r>
            <a:r>
              <a:rPr lang="en-US" altLang="en-US" sz="2800"/>
              <a:t>Balak brought me from Aram, the king of Moab from the eastern mountains. </a:t>
            </a:r>
            <a:r>
              <a:rPr lang="en-US" altLang="en-US" sz="2800">
                <a:cs typeface="Arial" charset="0"/>
              </a:rPr>
              <a:t>'</a:t>
            </a:r>
            <a:r>
              <a:rPr lang="en-US" altLang="en-US" sz="2800"/>
              <a:t>Come,</a:t>
            </a:r>
            <a:r>
              <a:rPr lang="en-US" altLang="en-US" sz="2800">
                <a:cs typeface="Arial" charset="0"/>
              </a:rPr>
              <a:t>'</a:t>
            </a:r>
            <a:r>
              <a:rPr lang="en-US" altLang="en-US" sz="2800"/>
              <a:t> he said, </a:t>
            </a:r>
            <a:r>
              <a:rPr lang="en-US" altLang="en-US" sz="2800">
                <a:cs typeface="Arial" charset="0"/>
              </a:rPr>
              <a:t>'</a:t>
            </a:r>
            <a:r>
              <a:rPr lang="en-US" altLang="en-US" sz="2800"/>
              <a:t>curse Jacob for me; come, denounce Israel</a:t>
            </a:r>
            <a:r>
              <a:rPr lang="en-US" altLang="en-US" sz="2800">
                <a:cs typeface="Arial" charset="0"/>
              </a:rPr>
              <a:t>'</a:t>
            </a:r>
            <a:r>
              <a:rPr lang="en-US" altLang="en-US" sz="2800"/>
              <a:t>…</a:t>
            </a:r>
            <a:r>
              <a:rPr lang="en-US" altLang="en-US" sz="2800">
                <a:cs typeface="Arial" charset="0"/>
              </a:rPr>
              <a:t>"</a:t>
            </a:r>
            <a:r>
              <a:rPr lang="en-US" altLang="en-US" sz="2800"/>
              <a:t> </a:t>
            </a:r>
          </a:p>
        </p:txBody>
      </p:sp>
    </p:spTree>
    <p:custDataLst>
      <p:tags r:id="rId1"/>
    </p:custDataLst>
  </p:cSld>
  <p:clrMapOvr>
    <a:masterClrMapping/>
  </p:clrMapOvr>
  <p:transition advTm="4642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checkerboard(across)">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checkerboard(across)">
                                      <p:cBhvr>
                                        <p:cTn id="12" dur="500"/>
                                        <p:tgtEl>
                                          <p:spTgt spid="28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3.6"/>
</p:tagLst>
</file>

<file path=ppt/tags/tag10.xml><?xml version="1.0" encoding="utf-8"?>
<p:tagLst xmlns:a="http://schemas.openxmlformats.org/drawingml/2006/main" xmlns:r="http://schemas.openxmlformats.org/officeDocument/2006/relationships" xmlns:p="http://schemas.openxmlformats.org/presentationml/2006/main">
  <p:tag name="TIMING" val="|0.6"/>
</p:tagLst>
</file>

<file path=ppt/tags/tag11.xml><?xml version="1.0" encoding="utf-8"?>
<p:tagLst xmlns:a="http://schemas.openxmlformats.org/drawingml/2006/main" xmlns:r="http://schemas.openxmlformats.org/officeDocument/2006/relationships" xmlns:p="http://schemas.openxmlformats.org/presentationml/2006/main">
  <p:tag name="TIMING" val="|3.8|4.9|15"/>
</p:tagLst>
</file>

<file path=ppt/tags/tag12.xml><?xml version="1.0" encoding="utf-8"?>
<p:tagLst xmlns:a="http://schemas.openxmlformats.org/drawingml/2006/main" xmlns:r="http://schemas.openxmlformats.org/officeDocument/2006/relationships" xmlns:p="http://schemas.openxmlformats.org/presentationml/2006/main">
  <p:tag name="TIMING" val="|0.3|11.5|12.8"/>
</p:tagLst>
</file>

<file path=ppt/tags/tag13.xml><?xml version="1.0" encoding="utf-8"?>
<p:tagLst xmlns:a="http://schemas.openxmlformats.org/drawingml/2006/main" xmlns:r="http://schemas.openxmlformats.org/officeDocument/2006/relationships" xmlns:p="http://schemas.openxmlformats.org/presentationml/2006/main">
  <p:tag name="TIMING" val="|0.4"/>
</p:tagLst>
</file>

<file path=ppt/tags/tag14.xml><?xml version="1.0" encoding="utf-8"?>
<p:tagLst xmlns:a="http://schemas.openxmlformats.org/drawingml/2006/main" xmlns:r="http://schemas.openxmlformats.org/officeDocument/2006/relationships" xmlns:p="http://schemas.openxmlformats.org/presentationml/2006/main">
  <p:tag name="TIMING" val="|0.4"/>
</p:tagLst>
</file>

<file path=ppt/tags/tag15.xml><?xml version="1.0" encoding="utf-8"?>
<p:tagLst xmlns:a="http://schemas.openxmlformats.org/drawingml/2006/main" xmlns:r="http://schemas.openxmlformats.org/officeDocument/2006/relationships" xmlns:p="http://schemas.openxmlformats.org/presentationml/2006/main">
  <p:tag name="TIMING" val="|0.7"/>
</p:tagLst>
</file>

<file path=ppt/tags/tag16.xml><?xml version="1.0" encoding="utf-8"?>
<p:tagLst xmlns:a="http://schemas.openxmlformats.org/drawingml/2006/main" xmlns:r="http://schemas.openxmlformats.org/officeDocument/2006/relationships" xmlns:p="http://schemas.openxmlformats.org/presentationml/2006/main">
  <p:tag name="TIMING" val="|0.6"/>
</p:tagLst>
</file>

<file path=ppt/tags/tag17.xml><?xml version="1.0" encoding="utf-8"?>
<p:tagLst xmlns:a="http://schemas.openxmlformats.org/drawingml/2006/main" xmlns:r="http://schemas.openxmlformats.org/officeDocument/2006/relationships" xmlns:p="http://schemas.openxmlformats.org/presentationml/2006/main">
  <p:tag name="TIMING" val="|0.8"/>
</p:tagLst>
</file>

<file path=ppt/tags/tag18.xml><?xml version="1.0" encoding="utf-8"?>
<p:tagLst xmlns:a="http://schemas.openxmlformats.org/drawingml/2006/main" xmlns:r="http://schemas.openxmlformats.org/officeDocument/2006/relationships" xmlns:p="http://schemas.openxmlformats.org/presentationml/2006/main">
  <p:tag name="TIMING" val="|0.4|6.8|21.9|19|16.1|19.1|7.9"/>
</p:tagLst>
</file>

<file path=ppt/tags/tag19.xml><?xml version="1.0" encoding="utf-8"?>
<p:tagLst xmlns:a="http://schemas.openxmlformats.org/drawingml/2006/main" xmlns:r="http://schemas.openxmlformats.org/officeDocument/2006/relationships" xmlns:p="http://schemas.openxmlformats.org/presentationml/2006/main">
  <p:tag name="TIMING" val="|1.9"/>
</p:tagLst>
</file>

<file path=ppt/tags/tag2.xml><?xml version="1.0" encoding="utf-8"?>
<p:tagLst xmlns:a="http://schemas.openxmlformats.org/drawingml/2006/main" xmlns:r="http://schemas.openxmlformats.org/officeDocument/2006/relationships" xmlns:p="http://schemas.openxmlformats.org/presentationml/2006/main">
  <p:tag name="TIMING" val="|2.8|5.8|2.3|1.9|1.4"/>
</p:tagLst>
</file>

<file path=ppt/tags/tag20.xml><?xml version="1.0" encoding="utf-8"?>
<p:tagLst xmlns:a="http://schemas.openxmlformats.org/drawingml/2006/main" xmlns:r="http://schemas.openxmlformats.org/officeDocument/2006/relationships" xmlns:p="http://schemas.openxmlformats.org/presentationml/2006/main">
  <p:tag name="TIMING" val="|0.4"/>
</p:tagLst>
</file>

<file path=ppt/tags/tag21.xml><?xml version="1.0" encoding="utf-8"?>
<p:tagLst xmlns:a="http://schemas.openxmlformats.org/drawingml/2006/main" xmlns:r="http://schemas.openxmlformats.org/officeDocument/2006/relationships" xmlns:p="http://schemas.openxmlformats.org/presentationml/2006/main">
  <p:tag name="TIMING" val="|0.5"/>
</p:tagLst>
</file>

<file path=ppt/tags/tag22.xml><?xml version="1.0" encoding="utf-8"?>
<p:tagLst xmlns:a="http://schemas.openxmlformats.org/drawingml/2006/main" xmlns:r="http://schemas.openxmlformats.org/officeDocument/2006/relationships" xmlns:p="http://schemas.openxmlformats.org/presentationml/2006/main">
  <p:tag name="TIMING" val="|0.3"/>
</p:tagLst>
</file>

<file path=ppt/tags/tag23.xml><?xml version="1.0" encoding="utf-8"?>
<p:tagLst xmlns:a="http://schemas.openxmlformats.org/drawingml/2006/main" xmlns:r="http://schemas.openxmlformats.org/officeDocument/2006/relationships" xmlns:p="http://schemas.openxmlformats.org/presentationml/2006/main">
  <p:tag name="TIMING" val="|0.4"/>
</p:tagLst>
</file>

<file path=ppt/tags/tag24.xml><?xml version="1.0" encoding="utf-8"?>
<p:tagLst xmlns:a="http://schemas.openxmlformats.org/drawingml/2006/main" xmlns:r="http://schemas.openxmlformats.org/officeDocument/2006/relationships" xmlns:p="http://schemas.openxmlformats.org/presentationml/2006/main">
  <p:tag name="TIMING" val="|0.6"/>
</p:tagLst>
</file>

<file path=ppt/tags/tag25.xml><?xml version="1.0" encoding="utf-8"?>
<p:tagLst xmlns:a="http://schemas.openxmlformats.org/drawingml/2006/main" xmlns:r="http://schemas.openxmlformats.org/officeDocument/2006/relationships" xmlns:p="http://schemas.openxmlformats.org/presentationml/2006/main">
  <p:tag name="TIMING" val="|4.6|20.3|9.2|15.4"/>
</p:tagLst>
</file>

<file path=ppt/tags/tag26.xml><?xml version="1.0" encoding="utf-8"?>
<p:tagLst xmlns:a="http://schemas.openxmlformats.org/drawingml/2006/main" xmlns:r="http://schemas.openxmlformats.org/officeDocument/2006/relationships" xmlns:p="http://schemas.openxmlformats.org/presentationml/2006/main">
  <p:tag name="TIMING" val="|0.6|3.8|60.3|2.7"/>
</p:tagLst>
</file>

<file path=ppt/tags/tag27.xml><?xml version="1.0" encoding="utf-8"?>
<p:tagLst xmlns:a="http://schemas.openxmlformats.org/drawingml/2006/main" xmlns:r="http://schemas.openxmlformats.org/officeDocument/2006/relationships" xmlns:p="http://schemas.openxmlformats.org/presentationml/2006/main">
  <p:tag name="TIMING" val="|0.3"/>
</p:tagLst>
</file>

<file path=ppt/tags/tag28.xml><?xml version="1.0" encoding="utf-8"?>
<p:tagLst xmlns:a="http://schemas.openxmlformats.org/drawingml/2006/main" xmlns:r="http://schemas.openxmlformats.org/officeDocument/2006/relationships" xmlns:p="http://schemas.openxmlformats.org/presentationml/2006/main">
  <p:tag name="TIMING" val="|0.3|2.5|5.3|16.3|3.4|19.8"/>
</p:tagLst>
</file>

<file path=ppt/tags/tag29.xml><?xml version="1.0" encoding="utf-8"?>
<p:tagLst xmlns:a="http://schemas.openxmlformats.org/drawingml/2006/main" xmlns:r="http://schemas.openxmlformats.org/officeDocument/2006/relationships" xmlns:p="http://schemas.openxmlformats.org/presentationml/2006/main">
  <p:tag name="TIMING" val="|0.5|6.9|11.7"/>
</p:tagLst>
</file>

<file path=ppt/tags/tag3.xml><?xml version="1.0" encoding="utf-8"?>
<p:tagLst xmlns:a="http://schemas.openxmlformats.org/drawingml/2006/main" xmlns:r="http://schemas.openxmlformats.org/officeDocument/2006/relationships" xmlns:p="http://schemas.openxmlformats.org/presentationml/2006/main">
  <p:tag name="TIMING" val="|0.5"/>
</p:tagLst>
</file>

<file path=ppt/tags/tag30.xml><?xml version="1.0" encoding="utf-8"?>
<p:tagLst xmlns:a="http://schemas.openxmlformats.org/drawingml/2006/main" xmlns:r="http://schemas.openxmlformats.org/officeDocument/2006/relationships" xmlns:p="http://schemas.openxmlformats.org/presentationml/2006/main">
  <p:tag name="TIMING" val="|0.2"/>
</p:tagLst>
</file>

<file path=ppt/tags/tag31.xml><?xml version="1.0" encoding="utf-8"?>
<p:tagLst xmlns:a="http://schemas.openxmlformats.org/drawingml/2006/main" xmlns:r="http://schemas.openxmlformats.org/officeDocument/2006/relationships" xmlns:p="http://schemas.openxmlformats.org/presentationml/2006/main">
  <p:tag name="TIMING" val="|0.6"/>
</p:tagLst>
</file>

<file path=ppt/tags/tag32.xml><?xml version="1.0" encoding="utf-8"?>
<p:tagLst xmlns:a="http://schemas.openxmlformats.org/drawingml/2006/main" xmlns:r="http://schemas.openxmlformats.org/officeDocument/2006/relationships" xmlns:p="http://schemas.openxmlformats.org/presentationml/2006/main">
  <p:tag name="TIMING" val="|0.4"/>
</p:tagLst>
</file>

<file path=ppt/tags/tag33.xml><?xml version="1.0" encoding="utf-8"?>
<p:tagLst xmlns:a="http://schemas.openxmlformats.org/drawingml/2006/main" xmlns:r="http://schemas.openxmlformats.org/officeDocument/2006/relationships" xmlns:p="http://schemas.openxmlformats.org/presentationml/2006/main">
  <p:tag name="TIMING" val="|0.2|11.1"/>
</p:tagLst>
</file>

<file path=ppt/tags/tag34.xml><?xml version="1.0" encoding="utf-8"?>
<p:tagLst xmlns:a="http://schemas.openxmlformats.org/drawingml/2006/main" xmlns:r="http://schemas.openxmlformats.org/officeDocument/2006/relationships" xmlns:p="http://schemas.openxmlformats.org/presentationml/2006/main">
  <p:tag name="TIMING" val="|0.3"/>
</p:tagLst>
</file>

<file path=ppt/tags/tag35.xml><?xml version="1.0" encoding="utf-8"?>
<p:tagLst xmlns:a="http://schemas.openxmlformats.org/drawingml/2006/main" xmlns:r="http://schemas.openxmlformats.org/officeDocument/2006/relationships" xmlns:p="http://schemas.openxmlformats.org/presentationml/2006/main">
  <p:tag name="TIMING" val="|0.4"/>
</p:tagLst>
</file>

<file path=ppt/tags/tag36.xml><?xml version="1.0" encoding="utf-8"?>
<p:tagLst xmlns:a="http://schemas.openxmlformats.org/drawingml/2006/main" xmlns:r="http://schemas.openxmlformats.org/officeDocument/2006/relationships" xmlns:p="http://schemas.openxmlformats.org/presentationml/2006/main">
  <p:tag name="TIMING" val="|0.4"/>
</p:tagLst>
</file>

<file path=ppt/tags/tag37.xml><?xml version="1.0" encoding="utf-8"?>
<p:tagLst xmlns:a="http://schemas.openxmlformats.org/drawingml/2006/main" xmlns:r="http://schemas.openxmlformats.org/officeDocument/2006/relationships" xmlns:p="http://schemas.openxmlformats.org/presentationml/2006/main">
  <p:tag name="TIMING" val="|1.4"/>
</p:tagLst>
</file>

<file path=ppt/tags/tag38.xml><?xml version="1.0" encoding="utf-8"?>
<p:tagLst xmlns:a="http://schemas.openxmlformats.org/drawingml/2006/main" xmlns:r="http://schemas.openxmlformats.org/officeDocument/2006/relationships" xmlns:p="http://schemas.openxmlformats.org/presentationml/2006/main">
  <p:tag name="TIMING" val="|0.4"/>
</p:tagLst>
</file>

<file path=ppt/tags/tag39.xml><?xml version="1.0" encoding="utf-8"?>
<p:tagLst xmlns:a="http://schemas.openxmlformats.org/drawingml/2006/main" xmlns:r="http://schemas.openxmlformats.org/officeDocument/2006/relationships" xmlns:p="http://schemas.openxmlformats.org/presentationml/2006/main">
  <p:tag name="TIMING" val="|0.6"/>
</p:tagLst>
</file>

<file path=ppt/tags/tag4.xml><?xml version="1.0" encoding="utf-8"?>
<p:tagLst xmlns:a="http://schemas.openxmlformats.org/drawingml/2006/main" xmlns:r="http://schemas.openxmlformats.org/officeDocument/2006/relationships" xmlns:p="http://schemas.openxmlformats.org/presentationml/2006/main">
  <p:tag name="TIMING" val="|0.5|4.7|8.5|3.4|3.8|11.8|9.3"/>
</p:tagLst>
</file>

<file path=ppt/tags/tag40.xml><?xml version="1.0" encoding="utf-8"?>
<p:tagLst xmlns:a="http://schemas.openxmlformats.org/drawingml/2006/main" xmlns:r="http://schemas.openxmlformats.org/officeDocument/2006/relationships" xmlns:p="http://schemas.openxmlformats.org/presentationml/2006/main">
  <p:tag name="TIMING" val="|0.5|49.6"/>
</p:tagLst>
</file>

<file path=ppt/tags/tag41.xml><?xml version="1.0" encoding="utf-8"?>
<p:tagLst xmlns:a="http://schemas.openxmlformats.org/drawingml/2006/main" xmlns:r="http://schemas.openxmlformats.org/officeDocument/2006/relationships" xmlns:p="http://schemas.openxmlformats.org/presentationml/2006/main">
  <p:tag name="TIMING" val="|0.2|7.6|20.1|50.1"/>
</p:tagLst>
</file>

<file path=ppt/tags/tag42.xml><?xml version="1.0" encoding="utf-8"?>
<p:tagLst xmlns:a="http://schemas.openxmlformats.org/drawingml/2006/main" xmlns:r="http://schemas.openxmlformats.org/officeDocument/2006/relationships" xmlns:p="http://schemas.openxmlformats.org/presentationml/2006/main">
  <p:tag name="TIMING" val="|0.6|27.3|39.9"/>
</p:tagLst>
</file>

<file path=ppt/tags/tag43.xml><?xml version="1.0" encoding="utf-8"?>
<p:tagLst xmlns:a="http://schemas.openxmlformats.org/drawingml/2006/main" xmlns:r="http://schemas.openxmlformats.org/officeDocument/2006/relationships" xmlns:p="http://schemas.openxmlformats.org/presentationml/2006/main">
  <p:tag name="TIMING" val="|0.5"/>
</p:tagLst>
</file>

<file path=ppt/tags/tag44.xml><?xml version="1.0" encoding="utf-8"?>
<p:tagLst xmlns:a="http://schemas.openxmlformats.org/drawingml/2006/main" xmlns:r="http://schemas.openxmlformats.org/officeDocument/2006/relationships" xmlns:p="http://schemas.openxmlformats.org/presentationml/2006/main">
  <p:tag name="TIMING" val="|0.3|15.2|48.5"/>
</p:tagLst>
</file>

<file path=ppt/tags/tag45.xml><?xml version="1.0" encoding="utf-8"?>
<p:tagLst xmlns:a="http://schemas.openxmlformats.org/drawingml/2006/main" xmlns:r="http://schemas.openxmlformats.org/officeDocument/2006/relationships" xmlns:p="http://schemas.openxmlformats.org/presentationml/2006/main">
  <p:tag name="TIMING" val="|0.3|7.5|10.6|22.8|7.4"/>
</p:tagLst>
</file>

<file path=ppt/tags/tag46.xml><?xml version="1.0" encoding="utf-8"?>
<p:tagLst xmlns:a="http://schemas.openxmlformats.org/drawingml/2006/main" xmlns:r="http://schemas.openxmlformats.org/officeDocument/2006/relationships" xmlns:p="http://schemas.openxmlformats.org/presentationml/2006/main">
  <p:tag name="TIMING" val="|2|8.6|2.8|6.3|7.8"/>
</p:tagLst>
</file>

<file path=ppt/tags/tag47.xml><?xml version="1.0" encoding="utf-8"?>
<p:tagLst xmlns:a="http://schemas.openxmlformats.org/drawingml/2006/main" xmlns:r="http://schemas.openxmlformats.org/officeDocument/2006/relationships" xmlns:p="http://schemas.openxmlformats.org/presentationml/2006/main">
  <p:tag name="TIMING" val="|1.1|17.2|12.3|8"/>
</p:tagLst>
</file>

<file path=ppt/tags/tag48.xml><?xml version="1.0" encoding="utf-8"?>
<p:tagLst xmlns:a="http://schemas.openxmlformats.org/drawingml/2006/main" xmlns:r="http://schemas.openxmlformats.org/officeDocument/2006/relationships" xmlns:p="http://schemas.openxmlformats.org/presentationml/2006/main">
  <p:tag name="TIMING" val="|0.3|9.9|19.7|10"/>
</p:tagLst>
</file>

<file path=ppt/tags/tag49.xml><?xml version="1.0" encoding="utf-8"?>
<p:tagLst xmlns:a="http://schemas.openxmlformats.org/drawingml/2006/main" xmlns:r="http://schemas.openxmlformats.org/officeDocument/2006/relationships" xmlns:p="http://schemas.openxmlformats.org/presentationml/2006/main">
  <p:tag name="TIMING" val="|0.4|15|29.5|31.3"/>
</p:tagLst>
</file>

<file path=ppt/tags/tag5.xml><?xml version="1.0" encoding="utf-8"?>
<p:tagLst xmlns:a="http://schemas.openxmlformats.org/drawingml/2006/main" xmlns:r="http://schemas.openxmlformats.org/officeDocument/2006/relationships" xmlns:p="http://schemas.openxmlformats.org/presentationml/2006/main">
  <p:tag name="TIMING" val="|3.3|5.6|10.1"/>
</p:tagLst>
</file>

<file path=ppt/tags/tag50.xml><?xml version="1.0" encoding="utf-8"?>
<p:tagLst xmlns:a="http://schemas.openxmlformats.org/drawingml/2006/main" xmlns:r="http://schemas.openxmlformats.org/officeDocument/2006/relationships" xmlns:p="http://schemas.openxmlformats.org/presentationml/2006/main">
  <p:tag name="TIMING" val="|0.9|2.2"/>
</p:tagLst>
</file>

<file path=ppt/tags/tag6.xml><?xml version="1.0" encoding="utf-8"?>
<p:tagLst xmlns:a="http://schemas.openxmlformats.org/drawingml/2006/main" xmlns:r="http://schemas.openxmlformats.org/officeDocument/2006/relationships" xmlns:p="http://schemas.openxmlformats.org/presentationml/2006/main">
  <p:tag name="TIMING" val="|0.3|20.3"/>
</p:tagLst>
</file>

<file path=ppt/tags/tag7.xml><?xml version="1.0" encoding="utf-8"?>
<p:tagLst xmlns:a="http://schemas.openxmlformats.org/drawingml/2006/main" xmlns:r="http://schemas.openxmlformats.org/officeDocument/2006/relationships" xmlns:p="http://schemas.openxmlformats.org/presentationml/2006/main">
  <p:tag name="TIMING" val="|2.7|3.3|1.1|9.1|7.9|5.5|2.4"/>
</p:tagLst>
</file>

<file path=ppt/tags/tag8.xml><?xml version="1.0" encoding="utf-8"?>
<p:tagLst xmlns:a="http://schemas.openxmlformats.org/drawingml/2006/main" xmlns:r="http://schemas.openxmlformats.org/officeDocument/2006/relationships" xmlns:p="http://schemas.openxmlformats.org/presentationml/2006/main">
  <p:tag name="TIMING" val="|0.3|28.6"/>
</p:tagLst>
</file>

<file path=ppt/tags/tag9.xml><?xml version="1.0" encoding="utf-8"?>
<p:tagLst xmlns:a="http://schemas.openxmlformats.org/drawingml/2006/main" xmlns:r="http://schemas.openxmlformats.org/officeDocument/2006/relationships" xmlns:p="http://schemas.openxmlformats.org/presentationml/2006/main">
  <p:tag name="TIMING" val="|0.2|23.7"/>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4554</Words>
  <Application>Microsoft Office PowerPoint</Application>
  <PresentationFormat>On-screen Show (4:3)</PresentationFormat>
  <Paragraphs>168</Paragraphs>
  <Slides>50</Slides>
  <Notes>0</Notes>
  <HiddenSlides>0</HiddenSlides>
  <MMClips>1</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Default Design</vt:lpstr>
      <vt:lpstr>Preaching The Parables</vt:lpstr>
      <vt:lpstr>Preaching the Parables</vt:lpstr>
      <vt:lpstr>What Are Parables?</vt:lpstr>
      <vt:lpstr>English Definition</vt:lpstr>
      <vt:lpstr>The NT Word Parabole</vt:lpstr>
      <vt:lpstr>Other Uses of Parabole</vt:lpstr>
      <vt:lpstr>The OT Word Mashal</vt:lpstr>
      <vt:lpstr>The OT Word Mashal</vt:lpstr>
      <vt:lpstr>The OT Word Mashal</vt:lpstr>
      <vt:lpstr>The OT Word Mashal</vt:lpstr>
      <vt:lpstr>Types of Stories Called Parables</vt:lpstr>
      <vt:lpstr>Types of Stories Called Parables</vt:lpstr>
      <vt:lpstr>Similitude</vt:lpstr>
      <vt:lpstr>Parable Proper</vt:lpstr>
      <vt:lpstr>Allegory</vt:lpstr>
      <vt:lpstr>Paradigm</vt:lpstr>
      <vt:lpstr>Acted Parable</vt:lpstr>
      <vt:lpstr>Uses of Parables</vt:lpstr>
      <vt:lpstr>Sneak by Defenses</vt:lpstr>
      <vt:lpstr>Impress a Lesson</vt:lpstr>
      <vt:lpstr>Change Way of Looking</vt:lpstr>
      <vt:lpstr>Mystify Opponents</vt:lpstr>
      <vt:lpstr>Provoke Further Thought</vt:lpstr>
      <vt:lpstr>How Do We Interpret Them?</vt:lpstr>
      <vt:lpstr>By Observation</vt:lpstr>
      <vt:lpstr>Misconceptions</vt:lpstr>
      <vt:lpstr>Matthew 13</vt:lpstr>
      <vt:lpstr>Misconceptions</vt:lpstr>
      <vt:lpstr>Some Observations</vt:lpstr>
      <vt:lpstr>Realistic: 1 Kings 20</vt:lpstr>
      <vt:lpstr>Contrived: Ezekiel 17</vt:lpstr>
      <vt:lpstr>Not Historical: 2 Samuel 12</vt:lpstr>
      <vt:lpstr>Some Observations</vt:lpstr>
      <vt:lpstr>Given: Ezekiel 37</vt:lpstr>
      <vt:lpstr>Not Given: Isaiah 28</vt:lpstr>
      <vt:lpstr>Obvious: Isaiah 20</vt:lpstr>
      <vt:lpstr>Not Obvious: Zechariah 5</vt:lpstr>
      <vt:lpstr>Natural: Isaiah 5</vt:lpstr>
      <vt:lpstr>Peculiar: Ezekiel 17</vt:lpstr>
      <vt:lpstr>Some Observations  from Rabbinic Parables</vt:lpstr>
      <vt:lpstr>Some Observations  from Rabbinic Parables</vt:lpstr>
      <vt:lpstr>Some Observations  from Rabbinic Parables</vt:lpstr>
      <vt:lpstr>How Do We Apply Them?</vt:lpstr>
      <vt:lpstr>How Do We Apply the Parables?</vt:lpstr>
      <vt:lpstr>Explain the Parable First</vt:lpstr>
      <vt:lpstr>Recover Vividness &amp; Impact</vt:lpstr>
      <vt:lpstr>Recover Vividness &amp; Impact</vt:lpstr>
      <vt:lpstr>Don't Abandon Congregation</vt:lpstr>
      <vt:lpstr>Don't Abandon Congregation</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Preaching The Parables</dc:title>
  <dc:creator>rnewman</dc:creator>
  <cp:lastModifiedBy>Newman</cp:lastModifiedBy>
  <cp:revision>159</cp:revision>
  <dcterms:created xsi:type="dcterms:W3CDTF">2007-10-23T00:08:50Z</dcterms:created>
  <dcterms:modified xsi:type="dcterms:W3CDTF">2015-07-07T14:16:21Z</dcterms:modified>
</cp:coreProperties>
</file>