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sldIdLst>
    <p:sldId id="256" r:id="rId2"/>
    <p:sldId id="257" r:id="rId3"/>
    <p:sldId id="28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8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5842"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3"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altLang="en-US" noProof="0" smtClean="0"/>
              <a:t>Click to edit Master title style</a:t>
            </a:r>
          </a:p>
        </p:txBody>
      </p:sp>
      <p:sp>
        <p:nvSpPr>
          <p:cNvPr id="3584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US" altLang="en-US" noProof="0" smtClean="0"/>
              <a:t>Click to edit Master subtitle style</a:t>
            </a:r>
          </a:p>
        </p:txBody>
      </p:sp>
      <p:sp>
        <p:nvSpPr>
          <p:cNvPr id="35845" name="Rectangle 5"/>
          <p:cNvSpPr>
            <a:spLocks noGrp="1" noChangeArrowheads="1"/>
          </p:cNvSpPr>
          <p:nvPr>
            <p:ph type="dt" sz="half" idx="2"/>
          </p:nvPr>
        </p:nvSpPr>
        <p:spPr/>
        <p:txBody>
          <a:bodyPr/>
          <a:lstStyle>
            <a:lvl1pPr>
              <a:defRPr/>
            </a:lvl1pPr>
          </a:lstStyle>
          <a:p>
            <a:endParaRPr lang="en-US" altLang="en-US"/>
          </a:p>
        </p:txBody>
      </p:sp>
      <p:sp>
        <p:nvSpPr>
          <p:cNvPr id="35846" name="Rectangle 6"/>
          <p:cNvSpPr>
            <a:spLocks noGrp="1" noChangeArrowheads="1"/>
          </p:cNvSpPr>
          <p:nvPr>
            <p:ph type="ftr" sz="quarter" idx="3"/>
          </p:nvPr>
        </p:nvSpPr>
        <p:spPr/>
        <p:txBody>
          <a:bodyPr/>
          <a:lstStyle>
            <a:lvl1pPr>
              <a:defRPr/>
            </a:lvl1pPr>
          </a:lstStyle>
          <a:p>
            <a:endParaRPr lang="en-US" altLang="en-US"/>
          </a:p>
        </p:txBody>
      </p:sp>
      <p:sp>
        <p:nvSpPr>
          <p:cNvPr id="35847" name="Rectangle 7"/>
          <p:cNvSpPr>
            <a:spLocks noGrp="1" noChangeArrowheads="1"/>
          </p:cNvSpPr>
          <p:nvPr>
            <p:ph type="sldNum" sz="quarter" idx="4"/>
          </p:nvPr>
        </p:nvSpPr>
        <p:spPr/>
        <p:txBody>
          <a:bodyPr/>
          <a:lstStyle>
            <a:lvl1pPr>
              <a:defRPr/>
            </a:lvl1pPr>
          </a:lstStyle>
          <a:p>
            <a:fld id="{F040F00C-DF1F-4E1F-9359-C404990FEEE5}" type="slidenum">
              <a:rPr lang="en-US" altLang="en-US"/>
              <a:pPr/>
              <a:t>‹#›</a:t>
            </a:fld>
            <a:endParaRPr lang="en-US" altLang="en-US"/>
          </a:p>
        </p:txBody>
      </p:sp>
      <p:grpSp>
        <p:nvGrpSpPr>
          <p:cNvPr id="35848" name="Group 8"/>
          <p:cNvGrpSpPr>
            <a:grpSpLocks/>
          </p:cNvGrpSpPr>
          <p:nvPr/>
        </p:nvGrpSpPr>
        <p:grpSpPr bwMode="auto">
          <a:xfrm>
            <a:off x="7493000" y="2992438"/>
            <a:ext cx="1338263" cy="2189162"/>
            <a:chOff x="4704" y="1885"/>
            <a:chExt cx="843" cy="1379"/>
          </a:xfrm>
        </p:grpSpPr>
        <p:sp>
          <p:nvSpPr>
            <p:cNvPr id="35849"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0"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1"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2"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3"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4"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5"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6"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7"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8"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9"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60"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61"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62"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63"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64"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65"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66"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67"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68"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69"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70"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71"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72"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73"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74"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75"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76"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77"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78"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79"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880"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353D0F2-82BB-413D-9E70-69B6EF7D87BA}" type="slidenum">
              <a:rPr lang="en-US" altLang="en-US"/>
              <a:pPr/>
              <a:t>‹#›</a:t>
            </a:fld>
            <a:endParaRPr lang="en-US" altLang="en-US"/>
          </a:p>
        </p:txBody>
      </p:sp>
    </p:spTree>
    <p:extLst>
      <p:ext uri="{BB962C8B-B14F-4D97-AF65-F5344CB8AC3E}">
        <p14:creationId xmlns:p14="http://schemas.microsoft.com/office/powerpoint/2010/main" val="1568006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760ED25-31BA-455C-8091-E643074FEA35}" type="slidenum">
              <a:rPr lang="en-US" altLang="en-US"/>
              <a:pPr/>
              <a:t>‹#›</a:t>
            </a:fld>
            <a:endParaRPr lang="en-US" altLang="en-US"/>
          </a:p>
        </p:txBody>
      </p:sp>
    </p:spTree>
    <p:extLst>
      <p:ext uri="{BB962C8B-B14F-4D97-AF65-F5344CB8AC3E}">
        <p14:creationId xmlns:p14="http://schemas.microsoft.com/office/powerpoint/2010/main" val="378416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665AD3D-04F5-4149-A7B7-BBA9E1462508}" type="slidenum">
              <a:rPr lang="en-US" altLang="en-US"/>
              <a:pPr/>
              <a:t>‹#›</a:t>
            </a:fld>
            <a:endParaRPr lang="en-US" altLang="en-US"/>
          </a:p>
        </p:txBody>
      </p:sp>
    </p:spTree>
    <p:extLst>
      <p:ext uri="{BB962C8B-B14F-4D97-AF65-F5344CB8AC3E}">
        <p14:creationId xmlns:p14="http://schemas.microsoft.com/office/powerpoint/2010/main" val="3887707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77B7A72-7002-4591-A00A-14ACA2F4AF1F}" type="slidenum">
              <a:rPr lang="en-US" altLang="en-US"/>
              <a:pPr/>
              <a:t>‹#›</a:t>
            </a:fld>
            <a:endParaRPr lang="en-US" altLang="en-US"/>
          </a:p>
        </p:txBody>
      </p:sp>
    </p:spTree>
    <p:extLst>
      <p:ext uri="{BB962C8B-B14F-4D97-AF65-F5344CB8AC3E}">
        <p14:creationId xmlns:p14="http://schemas.microsoft.com/office/powerpoint/2010/main" val="2698667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BC3E38E-B44B-4ADC-B0B4-BC97C1003D7B}" type="slidenum">
              <a:rPr lang="en-US" altLang="en-US"/>
              <a:pPr/>
              <a:t>‹#›</a:t>
            </a:fld>
            <a:endParaRPr lang="en-US" altLang="en-US"/>
          </a:p>
        </p:txBody>
      </p:sp>
    </p:spTree>
    <p:extLst>
      <p:ext uri="{BB962C8B-B14F-4D97-AF65-F5344CB8AC3E}">
        <p14:creationId xmlns:p14="http://schemas.microsoft.com/office/powerpoint/2010/main" val="3010463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CCCBB8CA-7254-4322-8C54-B70EAF3D10B5}" type="slidenum">
              <a:rPr lang="en-US" altLang="en-US"/>
              <a:pPr/>
              <a:t>‹#›</a:t>
            </a:fld>
            <a:endParaRPr lang="en-US" altLang="en-US"/>
          </a:p>
        </p:txBody>
      </p:sp>
    </p:spTree>
    <p:extLst>
      <p:ext uri="{BB962C8B-B14F-4D97-AF65-F5344CB8AC3E}">
        <p14:creationId xmlns:p14="http://schemas.microsoft.com/office/powerpoint/2010/main" val="3384395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070C6222-6EBC-4CF3-B201-C109C0D7C472}" type="slidenum">
              <a:rPr lang="en-US" altLang="en-US"/>
              <a:pPr/>
              <a:t>‹#›</a:t>
            </a:fld>
            <a:endParaRPr lang="en-US" altLang="en-US"/>
          </a:p>
        </p:txBody>
      </p:sp>
    </p:spTree>
    <p:extLst>
      <p:ext uri="{BB962C8B-B14F-4D97-AF65-F5344CB8AC3E}">
        <p14:creationId xmlns:p14="http://schemas.microsoft.com/office/powerpoint/2010/main" val="3520543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205BDA6B-A242-4F25-8074-16ADDEA1B716}" type="slidenum">
              <a:rPr lang="en-US" altLang="en-US"/>
              <a:pPr/>
              <a:t>‹#›</a:t>
            </a:fld>
            <a:endParaRPr lang="en-US" altLang="en-US"/>
          </a:p>
        </p:txBody>
      </p:sp>
    </p:spTree>
    <p:extLst>
      <p:ext uri="{BB962C8B-B14F-4D97-AF65-F5344CB8AC3E}">
        <p14:creationId xmlns:p14="http://schemas.microsoft.com/office/powerpoint/2010/main" val="1453263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0145335-891C-446C-833C-01513C2AB79B}" type="slidenum">
              <a:rPr lang="en-US" altLang="en-US"/>
              <a:pPr/>
              <a:t>‹#›</a:t>
            </a:fld>
            <a:endParaRPr lang="en-US" altLang="en-US"/>
          </a:p>
        </p:txBody>
      </p:sp>
    </p:spTree>
    <p:extLst>
      <p:ext uri="{BB962C8B-B14F-4D97-AF65-F5344CB8AC3E}">
        <p14:creationId xmlns:p14="http://schemas.microsoft.com/office/powerpoint/2010/main" val="4154011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59E57E4-74FF-4E14-8C61-482F05A3DB70}" type="slidenum">
              <a:rPr lang="en-US" altLang="en-US"/>
              <a:pPr/>
              <a:t>‹#›</a:t>
            </a:fld>
            <a:endParaRPr lang="en-US" altLang="en-US"/>
          </a:p>
        </p:txBody>
      </p:sp>
    </p:spTree>
    <p:extLst>
      <p:ext uri="{BB962C8B-B14F-4D97-AF65-F5344CB8AC3E}">
        <p14:creationId xmlns:p14="http://schemas.microsoft.com/office/powerpoint/2010/main" val="348408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19"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4820"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4821"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en-US" altLang="en-US"/>
          </a:p>
        </p:txBody>
      </p:sp>
      <p:sp>
        <p:nvSpPr>
          <p:cNvPr id="34822"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US" altLang="en-US"/>
          </a:p>
        </p:txBody>
      </p:sp>
      <p:sp>
        <p:nvSpPr>
          <p:cNvPr id="34823"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4328B5DF-D1C5-4D66-8B0F-C04AF7DF7EF4}" type="slidenum">
              <a:rPr lang="en-US" altLang="en-US"/>
              <a:pPr/>
              <a:t>‹#›</a:t>
            </a:fld>
            <a:endParaRPr lang="en-US" altLang="en-US"/>
          </a:p>
        </p:txBody>
      </p:sp>
      <p:grpSp>
        <p:nvGrpSpPr>
          <p:cNvPr id="34824" name="Group 8"/>
          <p:cNvGrpSpPr>
            <a:grpSpLocks/>
          </p:cNvGrpSpPr>
          <p:nvPr/>
        </p:nvGrpSpPr>
        <p:grpSpPr bwMode="auto">
          <a:xfrm>
            <a:off x="8153400" y="152400"/>
            <a:ext cx="792163" cy="1295400"/>
            <a:chOff x="5136" y="960"/>
            <a:chExt cx="528" cy="864"/>
          </a:xfrm>
        </p:grpSpPr>
        <p:sp>
          <p:nvSpPr>
            <p:cNvPr id="34825"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6"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7"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8"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9"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0"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1"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2"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3"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4"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5"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6"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7"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8"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9"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0"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1"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2"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3"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4"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5"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6"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7"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8"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9"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50"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51"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52"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53"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54"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55"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txStyles>
    <p:title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defRPr>
      </a:lvl2pPr>
      <a:lvl3pPr algn="l" rtl="0" fontAlgn="base">
        <a:spcBef>
          <a:spcPct val="0"/>
        </a:spcBef>
        <a:spcAft>
          <a:spcPct val="0"/>
        </a:spcAft>
        <a:defRPr sz="3900" b="1">
          <a:solidFill>
            <a:schemeClr val="tx2"/>
          </a:solidFill>
          <a:latin typeface="Arial" charset="0"/>
        </a:defRPr>
      </a:lvl3pPr>
      <a:lvl4pPr algn="l" rtl="0" fontAlgn="base">
        <a:spcBef>
          <a:spcPct val="0"/>
        </a:spcBef>
        <a:spcAft>
          <a:spcPct val="0"/>
        </a:spcAft>
        <a:defRPr sz="3900" b="1">
          <a:solidFill>
            <a:schemeClr val="tx2"/>
          </a:solidFill>
          <a:latin typeface="Arial" charset="0"/>
        </a:defRPr>
      </a:lvl4pPr>
      <a:lvl5pPr algn="l" rtl="0" fontAlgn="base">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5.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6.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3.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a:t>Prophecy, </a:t>
            </a:r>
            <a:br>
              <a:rPr lang="en-US" altLang="en-US"/>
            </a:br>
            <a:r>
              <a:rPr lang="en-US" altLang="en-US"/>
              <a:t>Probability &amp; God</a:t>
            </a:r>
          </a:p>
        </p:txBody>
      </p:sp>
      <p:sp>
        <p:nvSpPr>
          <p:cNvPr id="2051" name="Rectangle 3"/>
          <p:cNvSpPr>
            <a:spLocks noGrp="1" noChangeArrowheads="1"/>
          </p:cNvSpPr>
          <p:nvPr>
            <p:ph type="subTitle" idx="1"/>
          </p:nvPr>
        </p:nvSpPr>
        <p:spPr/>
        <p:txBody>
          <a:bodyPr/>
          <a:lstStyle/>
          <a:p>
            <a:r>
              <a:rPr lang="en-US" altLang="en-US"/>
              <a:t>Robert C. Newman</a:t>
            </a:r>
          </a:p>
        </p:txBody>
      </p:sp>
      <p:pic>
        <p:nvPicPr>
          <p:cNvPr id="2" name="Proph-Prob.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609600" y="5715000"/>
            <a:ext cx="609600" cy="609600"/>
          </a:xfrm>
          <a:prstGeom prst="rect">
            <a:avLst/>
          </a:prstGeom>
        </p:spPr>
      </p:pic>
    </p:spTree>
    <p:custDataLst>
      <p:tags r:id="rId1"/>
    </p:custDataLst>
  </p:cSld>
  <p:clrMapOvr>
    <a:masterClrMapping/>
  </p:clrMapOvr>
  <p:transition advTm="26398"/>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8"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t>The Time of the Messiah</a:t>
            </a:r>
          </a:p>
        </p:txBody>
      </p:sp>
      <p:sp>
        <p:nvSpPr>
          <p:cNvPr id="47114" name="Rectangle 10"/>
          <p:cNvSpPr>
            <a:spLocks noChangeArrowheads="1"/>
          </p:cNvSpPr>
          <p:nvPr/>
        </p:nvSpPr>
        <p:spPr bwMode="auto">
          <a:xfrm>
            <a:off x="1143000" y="2895600"/>
            <a:ext cx="6477000" cy="609600"/>
          </a:xfrm>
          <a:prstGeom prst="rect">
            <a:avLst/>
          </a:prstGeom>
          <a:solidFill>
            <a:srgbClr val="99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400">
                <a:solidFill>
                  <a:srgbClr val="000000"/>
                </a:solidFill>
                <a:latin typeface="Tahoma" pitchFamily="34" charset="0"/>
              </a:rPr>
              <a:t>    1          2          3          4         5         6</a:t>
            </a:r>
          </a:p>
        </p:txBody>
      </p:sp>
      <p:sp>
        <p:nvSpPr>
          <p:cNvPr id="47115" name="Rectangle 11"/>
          <p:cNvSpPr>
            <a:spLocks noChangeArrowheads="1"/>
          </p:cNvSpPr>
          <p:nvPr/>
        </p:nvSpPr>
        <p:spPr bwMode="auto">
          <a:xfrm>
            <a:off x="1219200" y="4267200"/>
            <a:ext cx="6477000" cy="609600"/>
          </a:xfrm>
          <a:prstGeom prst="rect">
            <a:avLst/>
          </a:prstGeom>
          <a:solidFill>
            <a:srgbClr val="99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r>
              <a:rPr lang="en-US" altLang="en-US" sz="2400">
                <a:solidFill>
                  <a:srgbClr val="000000"/>
                </a:solidFill>
                <a:latin typeface="Tahoma" pitchFamily="34" charset="0"/>
              </a:rPr>
              <a:t> 65         66        67         68        69   </a:t>
            </a:r>
          </a:p>
        </p:txBody>
      </p:sp>
      <p:sp>
        <p:nvSpPr>
          <p:cNvPr id="47116" name="Text Box 12"/>
          <p:cNvSpPr txBox="1">
            <a:spLocks noChangeArrowheads="1"/>
          </p:cNvSpPr>
          <p:nvPr/>
        </p:nvSpPr>
        <p:spPr bwMode="auto">
          <a:xfrm>
            <a:off x="685800" y="2209800"/>
            <a:ext cx="7924800" cy="457200"/>
          </a:xfrm>
          <a:prstGeom prst="rect">
            <a:avLst/>
          </a:prstGeom>
          <a:noFill/>
          <a:ln>
            <a:noFill/>
          </a:ln>
          <a:effectLst/>
          <a:extLst>
            <a:ext uri="{909E8E84-426E-40DD-AFC4-6F175D3DCCD1}">
              <a14:hiddenFill xmlns:a14="http://schemas.microsoft.com/office/drawing/2010/main">
                <a:solidFill>
                  <a:srgbClr val="00E4A8"/>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rgbClr val="000000"/>
                </a:solidFill>
                <a:latin typeface="Tahoma" pitchFamily="34" charset="0"/>
              </a:rPr>
              <a:t>449       442       435       428      421     414     407 BC</a:t>
            </a:r>
          </a:p>
        </p:txBody>
      </p:sp>
      <p:sp>
        <p:nvSpPr>
          <p:cNvPr id="47117" name="Text Box 13"/>
          <p:cNvSpPr txBox="1">
            <a:spLocks noChangeArrowheads="1"/>
          </p:cNvSpPr>
          <p:nvPr/>
        </p:nvSpPr>
        <p:spPr bwMode="auto">
          <a:xfrm>
            <a:off x="2152650" y="3657600"/>
            <a:ext cx="5751513" cy="457200"/>
          </a:xfrm>
          <a:prstGeom prst="rect">
            <a:avLst/>
          </a:prstGeom>
          <a:noFill/>
          <a:ln>
            <a:noFill/>
          </a:ln>
          <a:effectLst/>
          <a:extLst>
            <a:ext uri="{909E8E84-426E-40DD-AFC4-6F175D3DCCD1}">
              <a14:hiddenFill xmlns:a14="http://schemas.microsoft.com/office/drawing/2010/main">
                <a:solidFill>
                  <a:srgbClr val="00E4A8"/>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en-US" sz="2400">
                <a:solidFill>
                  <a:srgbClr val="000000"/>
                </a:solidFill>
                <a:latin typeface="Tahoma" pitchFamily="34" charset="0"/>
              </a:rPr>
              <a:t>… AD 7         14         21        28        35</a:t>
            </a:r>
          </a:p>
        </p:txBody>
      </p:sp>
      <p:sp>
        <p:nvSpPr>
          <p:cNvPr id="47118" name="Text Box 14"/>
          <p:cNvSpPr txBox="1">
            <a:spLocks noChangeArrowheads="1"/>
          </p:cNvSpPr>
          <p:nvPr/>
        </p:nvSpPr>
        <p:spPr bwMode="auto">
          <a:xfrm>
            <a:off x="1660525" y="5138738"/>
            <a:ext cx="4178300" cy="457200"/>
          </a:xfrm>
          <a:prstGeom prst="rect">
            <a:avLst/>
          </a:prstGeom>
          <a:noFill/>
          <a:ln>
            <a:noFill/>
          </a:ln>
          <a:effectLst/>
          <a:extLst>
            <a:ext uri="{909E8E84-426E-40DD-AFC4-6F175D3DCCD1}">
              <a14:hiddenFill xmlns:a14="http://schemas.microsoft.com/office/drawing/2010/main">
                <a:solidFill>
                  <a:srgbClr val="00E4A8"/>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000000"/>
                </a:solidFill>
                <a:latin typeface="Tahoma" pitchFamily="34" charset="0"/>
                <a:sym typeface="Wingdings" pitchFamily="2" charset="2"/>
              </a:rPr>
              <a:t> Artaxerxes</a:t>
            </a:r>
            <a:r>
              <a:rPr lang="en-US" altLang="en-US" sz="2400">
                <a:solidFill>
                  <a:srgbClr val="000000"/>
                </a:solidFill>
                <a:latin typeface="Tahoma" pitchFamily="34" charset="0"/>
                <a:cs typeface="Tahoma" pitchFamily="34" charset="0"/>
                <a:sym typeface="Wingdings" pitchFamily="2" charset="2"/>
              </a:rPr>
              <a:t>'</a:t>
            </a:r>
            <a:r>
              <a:rPr lang="en-US" altLang="en-US" sz="2400">
                <a:solidFill>
                  <a:srgbClr val="000000"/>
                </a:solidFill>
                <a:latin typeface="Tahoma" pitchFamily="34" charset="0"/>
                <a:sym typeface="Wingdings" pitchFamily="2" charset="2"/>
              </a:rPr>
              <a:t> decree, 445 BC</a:t>
            </a:r>
            <a:endParaRPr lang="en-US" altLang="en-US" sz="2400">
              <a:solidFill>
                <a:srgbClr val="000000"/>
              </a:solidFill>
              <a:latin typeface="Tahoma" pitchFamily="34" charset="0"/>
            </a:endParaRPr>
          </a:p>
        </p:txBody>
      </p:sp>
      <p:sp>
        <p:nvSpPr>
          <p:cNvPr id="47119" name="Text Box 15"/>
          <p:cNvSpPr txBox="1">
            <a:spLocks noChangeArrowheads="1"/>
          </p:cNvSpPr>
          <p:nvPr/>
        </p:nvSpPr>
        <p:spPr bwMode="auto">
          <a:xfrm>
            <a:off x="1676400" y="5715000"/>
            <a:ext cx="3756025" cy="457200"/>
          </a:xfrm>
          <a:prstGeom prst="rect">
            <a:avLst/>
          </a:prstGeom>
          <a:noFill/>
          <a:ln>
            <a:noFill/>
          </a:ln>
          <a:effectLst/>
          <a:extLst>
            <a:ext uri="{909E8E84-426E-40DD-AFC4-6F175D3DCCD1}">
              <a14:hiddenFill xmlns:a14="http://schemas.microsoft.com/office/drawing/2010/main">
                <a:solidFill>
                  <a:srgbClr val="00E4A8"/>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000000"/>
                </a:solidFill>
                <a:latin typeface="Tahoma" pitchFamily="34" charset="0"/>
                <a:sym typeface="Wingdings" pitchFamily="2" charset="2"/>
              </a:rPr>
              <a:t> Jesus</a:t>
            </a:r>
            <a:r>
              <a:rPr lang="en-US" altLang="en-US" sz="2400">
                <a:solidFill>
                  <a:srgbClr val="000000"/>
                </a:solidFill>
                <a:latin typeface="Tahoma" pitchFamily="34" charset="0"/>
                <a:cs typeface="Tahoma" pitchFamily="34" charset="0"/>
                <a:sym typeface="Wingdings" pitchFamily="2" charset="2"/>
              </a:rPr>
              <a:t>'</a:t>
            </a:r>
            <a:r>
              <a:rPr lang="en-US" altLang="en-US" sz="2400">
                <a:solidFill>
                  <a:srgbClr val="000000"/>
                </a:solidFill>
                <a:latin typeface="Tahoma" pitchFamily="34" charset="0"/>
                <a:sym typeface="Wingdings" pitchFamily="2" charset="2"/>
              </a:rPr>
              <a:t> crucifixion, 30 AD</a:t>
            </a:r>
            <a:endParaRPr lang="en-US" altLang="en-US" sz="2400">
              <a:solidFill>
                <a:srgbClr val="000000"/>
              </a:solidFill>
              <a:latin typeface="Tahoma" pitchFamily="34" charset="0"/>
            </a:endParaRPr>
          </a:p>
        </p:txBody>
      </p:sp>
      <p:sp>
        <p:nvSpPr>
          <p:cNvPr id="47120" name="Text Box 16"/>
          <p:cNvSpPr txBox="1">
            <a:spLocks noChangeArrowheads="1"/>
          </p:cNvSpPr>
          <p:nvPr/>
        </p:nvSpPr>
        <p:spPr bwMode="auto">
          <a:xfrm>
            <a:off x="1524000" y="2365375"/>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000000"/>
                </a:solidFill>
                <a:sym typeface="Wingdings" pitchFamily="2" charset="2"/>
              </a:rPr>
              <a:t></a:t>
            </a:r>
          </a:p>
        </p:txBody>
      </p:sp>
      <p:sp>
        <p:nvSpPr>
          <p:cNvPr id="47121" name="Text Box 17"/>
          <p:cNvSpPr txBox="1">
            <a:spLocks noChangeArrowheads="1"/>
          </p:cNvSpPr>
          <p:nvPr/>
        </p:nvSpPr>
        <p:spPr bwMode="auto">
          <a:xfrm>
            <a:off x="6883400" y="3813175"/>
            <a:ext cx="411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000000"/>
                </a:solidFill>
                <a:sym typeface="Wingdings" pitchFamily="2" charset="2"/>
              </a:rPr>
              <a:t></a:t>
            </a:r>
          </a:p>
        </p:txBody>
      </p:sp>
      <p:sp>
        <p:nvSpPr>
          <p:cNvPr id="47122" name="Line 18"/>
          <p:cNvSpPr>
            <a:spLocks noChangeShapeType="1"/>
          </p:cNvSpPr>
          <p:nvPr/>
        </p:nvSpPr>
        <p:spPr bwMode="auto">
          <a:xfrm>
            <a:off x="3429000" y="2895600"/>
            <a:ext cx="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7123" name="Line 19"/>
          <p:cNvSpPr>
            <a:spLocks noChangeShapeType="1"/>
          </p:cNvSpPr>
          <p:nvPr/>
        </p:nvSpPr>
        <p:spPr bwMode="auto">
          <a:xfrm>
            <a:off x="2286000" y="2895600"/>
            <a:ext cx="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7124" name="Line 20"/>
          <p:cNvSpPr>
            <a:spLocks noChangeShapeType="1"/>
          </p:cNvSpPr>
          <p:nvPr/>
        </p:nvSpPr>
        <p:spPr bwMode="auto">
          <a:xfrm>
            <a:off x="4572000" y="2895600"/>
            <a:ext cx="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7125" name="Line 21"/>
          <p:cNvSpPr>
            <a:spLocks noChangeShapeType="1"/>
          </p:cNvSpPr>
          <p:nvPr/>
        </p:nvSpPr>
        <p:spPr bwMode="auto">
          <a:xfrm>
            <a:off x="5638800" y="2895600"/>
            <a:ext cx="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7126" name="Line 22"/>
          <p:cNvSpPr>
            <a:spLocks noChangeShapeType="1"/>
          </p:cNvSpPr>
          <p:nvPr/>
        </p:nvSpPr>
        <p:spPr bwMode="auto">
          <a:xfrm>
            <a:off x="6629400" y="2895600"/>
            <a:ext cx="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7127" name="Line 23"/>
          <p:cNvSpPr>
            <a:spLocks noChangeShapeType="1"/>
          </p:cNvSpPr>
          <p:nvPr/>
        </p:nvSpPr>
        <p:spPr bwMode="auto">
          <a:xfrm>
            <a:off x="6553200" y="4267200"/>
            <a:ext cx="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7128" name="Line 24"/>
          <p:cNvSpPr>
            <a:spLocks noChangeShapeType="1"/>
          </p:cNvSpPr>
          <p:nvPr/>
        </p:nvSpPr>
        <p:spPr bwMode="auto">
          <a:xfrm>
            <a:off x="5410200" y="4267200"/>
            <a:ext cx="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7129" name="Line 25"/>
          <p:cNvSpPr>
            <a:spLocks noChangeShapeType="1"/>
          </p:cNvSpPr>
          <p:nvPr/>
        </p:nvSpPr>
        <p:spPr bwMode="auto">
          <a:xfrm>
            <a:off x="4267200" y="4267200"/>
            <a:ext cx="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7130" name="Line 26"/>
          <p:cNvSpPr>
            <a:spLocks noChangeShapeType="1"/>
          </p:cNvSpPr>
          <p:nvPr/>
        </p:nvSpPr>
        <p:spPr bwMode="auto">
          <a:xfrm>
            <a:off x="3124200" y="4267200"/>
            <a:ext cx="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7131" name="Line 27"/>
          <p:cNvSpPr>
            <a:spLocks noChangeShapeType="1"/>
          </p:cNvSpPr>
          <p:nvPr/>
        </p:nvSpPr>
        <p:spPr bwMode="auto">
          <a:xfrm>
            <a:off x="1981200" y="4267200"/>
            <a:ext cx="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ransition advTm="38395"/>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a:t>The Time of the Messiah</a:t>
            </a:r>
          </a:p>
        </p:txBody>
      </p:sp>
      <p:sp>
        <p:nvSpPr>
          <p:cNvPr id="49155" name="Rectangle 3"/>
          <p:cNvSpPr>
            <a:spLocks noGrp="1" noChangeArrowheads="1"/>
          </p:cNvSpPr>
          <p:nvPr>
            <p:ph type="body" idx="1"/>
          </p:nvPr>
        </p:nvSpPr>
        <p:spPr/>
        <p:txBody>
          <a:bodyPr/>
          <a:lstStyle/>
          <a:p>
            <a:r>
              <a:rPr lang="en-US" altLang="en-US"/>
              <a:t>Jesus was </a:t>
            </a:r>
            <a:r>
              <a:rPr lang="en-US" altLang="en-US">
                <a:cs typeface="Arial" charset="0"/>
              </a:rPr>
              <a:t>'</a:t>
            </a:r>
            <a:r>
              <a:rPr lang="en-US" altLang="en-US"/>
              <a:t>cut off</a:t>
            </a:r>
            <a:r>
              <a:rPr lang="en-US" altLang="en-US">
                <a:cs typeface="Arial" charset="0"/>
              </a:rPr>
              <a:t>'</a:t>
            </a:r>
            <a:r>
              <a:rPr lang="en-US" altLang="en-US"/>
              <a:t> by a religious trial &amp; subsequent Roman execution about AD 30, certainly between AD 28 and 35.</a:t>
            </a:r>
          </a:p>
          <a:p>
            <a:r>
              <a:rPr lang="en-US" altLang="en-US"/>
              <a:t>Liberal interpretations (which claim this was a fake prophecy written after the event for the Maccabean period) are off by many years.</a:t>
            </a:r>
          </a:p>
          <a:p>
            <a:r>
              <a:rPr lang="en-US" altLang="en-US"/>
              <a:t>So the only Jewish person who started a world religion (&amp; claimed to be the Messiah) was cut off at the right time!</a:t>
            </a:r>
          </a:p>
        </p:txBody>
      </p:sp>
    </p:spTree>
    <p:custDataLst>
      <p:tags r:id="rId1"/>
    </p:custDataLst>
  </p:cSld>
  <p:clrMapOvr>
    <a:masterClrMapping/>
  </p:clrMapOvr>
  <p:transition advTm="4584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155">
                                            <p:txEl>
                                              <p:pRg st="1" end="1"/>
                                            </p:txEl>
                                          </p:spTgt>
                                        </p:tgtEl>
                                        <p:attrNameLst>
                                          <p:attrName>style.visibility</p:attrName>
                                        </p:attrNameLst>
                                      </p:cBhvr>
                                      <p:to>
                                        <p:strVal val="visible"/>
                                      </p:to>
                                    </p:set>
                                    <p:anim calcmode="lin" valueType="num">
                                      <p:cBhvr additive="base">
                                        <p:cTn id="13" dur="500" fill="hold"/>
                                        <p:tgtEl>
                                          <p:spTgt spid="491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1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9155">
                                            <p:txEl>
                                              <p:pRg st="2" end="2"/>
                                            </p:txEl>
                                          </p:spTgt>
                                        </p:tgtEl>
                                        <p:attrNameLst>
                                          <p:attrName>style.visibility</p:attrName>
                                        </p:attrNameLst>
                                      </p:cBhvr>
                                      <p:to>
                                        <p:strVal val="visible"/>
                                      </p:to>
                                    </p:set>
                                    <p:anim calcmode="lin" valueType="num">
                                      <p:cBhvr additive="base">
                                        <p:cTn id="19" dur="500" fill="hold"/>
                                        <p:tgtEl>
                                          <p:spTgt spid="491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915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a:t>Israel</a:t>
            </a:r>
            <a:r>
              <a:rPr lang="en-US" altLang="en-US">
                <a:cs typeface="Arial" charset="0"/>
              </a:rPr>
              <a:t>'</a:t>
            </a:r>
            <a:r>
              <a:rPr lang="en-US" altLang="en-US"/>
              <a:t>s Future</a:t>
            </a:r>
          </a:p>
        </p:txBody>
      </p:sp>
      <p:sp>
        <p:nvSpPr>
          <p:cNvPr id="50179" name="Rectangle 3"/>
          <p:cNvSpPr>
            <a:spLocks noGrp="1" noChangeArrowheads="1"/>
          </p:cNvSpPr>
          <p:nvPr>
            <p:ph type="body" idx="1"/>
          </p:nvPr>
        </p:nvSpPr>
        <p:spPr/>
        <p:txBody>
          <a:bodyPr/>
          <a:lstStyle/>
          <a:p>
            <a:r>
              <a:rPr lang="en-US" altLang="en-US"/>
              <a:t>The first part of the prophecy of Hosea 1-3 involves Hosea living out an acted parable, in which he represents God, and his unfaithful wife Gomer represents Israel.</a:t>
            </a:r>
          </a:p>
          <a:p>
            <a:r>
              <a:rPr lang="en-US" altLang="en-US"/>
              <a:t>After she abandons Hosea, he is to buy her back for many days but not to have sexual relations with her.</a:t>
            </a:r>
          </a:p>
          <a:p>
            <a:r>
              <a:rPr lang="en-US" altLang="en-US"/>
              <a:t>So God will have Israel for many days without the usual relations between them.</a:t>
            </a:r>
          </a:p>
        </p:txBody>
      </p:sp>
    </p:spTree>
    <p:custDataLst>
      <p:tags r:id="rId1"/>
    </p:custDataLst>
  </p:cSld>
  <p:clrMapOvr>
    <a:masterClrMapping/>
  </p:clrMapOvr>
  <p:transition advTm="5938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0179">
                                            <p:txEl>
                                              <p:pRg st="1" end="1"/>
                                            </p:txEl>
                                          </p:spTgt>
                                        </p:tgtEl>
                                        <p:attrNameLst>
                                          <p:attrName>style.visibility</p:attrName>
                                        </p:attrNameLst>
                                      </p:cBhvr>
                                      <p:to>
                                        <p:strVal val="visible"/>
                                      </p:to>
                                    </p:set>
                                    <p:anim calcmode="lin" valueType="num">
                                      <p:cBhvr additive="base">
                                        <p:cTn id="13" dur="500" fill="hold"/>
                                        <p:tgtEl>
                                          <p:spTgt spid="501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01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0179">
                                            <p:txEl>
                                              <p:pRg st="2" end="2"/>
                                            </p:txEl>
                                          </p:spTgt>
                                        </p:tgtEl>
                                        <p:attrNameLst>
                                          <p:attrName>style.visibility</p:attrName>
                                        </p:attrNameLst>
                                      </p:cBhvr>
                                      <p:to>
                                        <p:strVal val="visible"/>
                                      </p:to>
                                    </p:set>
                                    <p:anim calcmode="lin" valueType="num">
                                      <p:cBhvr additive="base">
                                        <p:cTn id="19" dur="500" fill="hold"/>
                                        <p:tgtEl>
                                          <p:spTgt spid="501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017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a:t>Israel</a:t>
            </a:r>
            <a:r>
              <a:rPr lang="en-US" altLang="en-US">
                <a:cs typeface="Arial" charset="0"/>
              </a:rPr>
              <a:t>'</a:t>
            </a:r>
            <a:r>
              <a:rPr lang="en-US" altLang="en-US"/>
              <a:t>s Future</a:t>
            </a:r>
          </a:p>
        </p:txBody>
      </p:sp>
      <p:sp>
        <p:nvSpPr>
          <p:cNvPr id="51204" name="Text Box 4"/>
          <p:cNvSpPr txBox="1">
            <a:spLocks noChangeArrowheads="1"/>
          </p:cNvSpPr>
          <p:nvPr/>
        </p:nvSpPr>
        <p:spPr bwMode="auto">
          <a:xfrm>
            <a:off x="685800" y="1828800"/>
            <a:ext cx="77724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Hosea 3:3-5 (NIV) Then I told her, "You are to live with me many days; you must not be a prostitute or be intimate with any man, and I will live with you." 4 For the Israelites will live many days without king or prince, without sacrifice or sacred stones, without ephod or idol. 5 Afterward the Israelites will return and seek the LORD their God and David their king. They will come trembling to the LORD and to his blessings in the last days. </a:t>
            </a:r>
          </a:p>
        </p:txBody>
      </p:sp>
    </p:spTree>
    <p:custDataLst>
      <p:tags r:id="rId1"/>
    </p:custDataLst>
  </p:cSld>
  <p:clrMapOvr>
    <a:masterClrMapping/>
  </p:clrMapOvr>
  <p:transition advTm="3097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checkerboard(across)">
                                      <p:cBhvr>
                                        <p:cTn id="7" dur="500"/>
                                        <p:tgtEl>
                                          <p:spTgt spid="5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a:t>Israel</a:t>
            </a:r>
            <a:r>
              <a:rPr lang="en-US" altLang="en-US">
                <a:cs typeface="Arial" charset="0"/>
              </a:rPr>
              <a:t>'</a:t>
            </a:r>
            <a:r>
              <a:rPr lang="en-US" altLang="en-US"/>
              <a:t>s Future</a:t>
            </a:r>
          </a:p>
        </p:txBody>
      </p:sp>
      <p:sp>
        <p:nvSpPr>
          <p:cNvPr id="53251" name="Rectangle 3"/>
          <p:cNvSpPr>
            <a:spLocks noGrp="1" noChangeArrowheads="1"/>
          </p:cNvSpPr>
          <p:nvPr>
            <p:ph type="body" idx="1"/>
          </p:nvPr>
        </p:nvSpPr>
        <p:spPr/>
        <p:txBody>
          <a:bodyPr/>
          <a:lstStyle/>
          <a:p>
            <a:r>
              <a:rPr lang="en-US" altLang="en-US" sz="2600"/>
              <a:t>So Israel is for many days to be without: </a:t>
            </a:r>
          </a:p>
          <a:p>
            <a:pPr lvl="1"/>
            <a:r>
              <a:rPr lang="en-US" altLang="en-US" sz="2200"/>
              <a:t>King or prince,</a:t>
            </a:r>
          </a:p>
          <a:p>
            <a:pPr lvl="1"/>
            <a:r>
              <a:rPr lang="en-US" altLang="en-US" sz="2200"/>
              <a:t>Sacrifice or sacred pillar,</a:t>
            </a:r>
          </a:p>
          <a:p>
            <a:pPr lvl="1"/>
            <a:r>
              <a:rPr lang="en-US" altLang="en-US" sz="2200"/>
              <a:t>Ephod or idol.</a:t>
            </a:r>
          </a:p>
          <a:p>
            <a:r>
              <a:rPr lang="en-US" altLang="en-US" sz="2600"/>
              <a:t>The Hebrew word </a:t>
            </a:r>
            <a:r>
              <a:rPr lang="en-US" altLang="en-US" sz="2600">
                <a:cs typeface="Arial" charset="0"/>
              </a:rPr>
              <a:t>'</a:t>
            </a:r>
            <a:r>
              <a:rPr lang="en-US" altLang="en-US" sz="2600"/>
              <a:t>prince</a:t>
            </a:r>
            <a:r>
              <a:rPr lang="en-US" altLang="en-US" sz="2600">
                <a:cs typeface="Arial" charset="0"/>
              </a:rPr>
              <a:t>'</a:t>
            </a:r>
            <a:r>
              <a:rPr lang="en-US" altLang="en-US" sz="2600"/>
              <a:t> is broader than our translation, more like </a:t>
            </a:r>
            <a:r>
              <a:rPr lang="en-US" altLang="en-US" sz="2600">
                <a:cs typeface="Arial" charset="0"/>
              </a:rPr>
              <a:t>'</a:t>
            </a:r>
            <a:r>
              <a:rPr lang="en-US" altLang="en-US" sz="2600"/>
              <a:t>government official.</a:t>
            </a:r>
            <a:r>
              <a:rPr lang="en-US" altLang="en-US" sz="2600">
                <a:cs typeface="Arial" charset="0"/>
              </a:rPr>
              <a:t>'</a:t>
            </a:r>
          </a:p>
          <a:p>
            <a:r>
              <a:rPr lang="en-US" altLang="en-US" sz="2600"/>
              <a:t>The ephod is a garment worn by the high priest. </a:t>
            </a:r>
          </a:p>
          <a:p>
            <a:r>
              <a:rPr lang="en-US" altLang="en-US" sz="2600"/>
              <a:t>What has happened to Israel since Hosea wrote these words, some centuries before the time of Jesus?</a:t>
            </a:r>
          </a:p>
        </p:txBody>
      </p:sp>
    </p:spTree>
    <p:custDataLst>
      <p:tags r:id="rId1"/>
    </p:custDataLst>
  </p:cSld>
  <p:clrMapOvr>
    <a:masterClrMapping/>
  </p:clrMapOvr>
  <p:transition advTm="3960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additive="base">
                                        <p:cTn id="7" dur="500" fill="hold"/>
                                        <p:tgtEl>
                                          <p:spTgt spid="532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3251">
                                            <p:txEl>
                                              <p:pRg st="1" end="1"/>
                                            </p:txEl>
                                          </p:spTgt>
                                        </p:tgtEl>
                                        <p:attrNameLst>
                                          <p:attrName>style.visibility</p:attrName>
                                        </p:attrNameLst>
                                      </p:cBhvr>
                                      <p:to>
                                        <p:strVal val="visible"/>
                                      </p:to>
                                    </p:set>
                                    <p:anim calcmode="lin" valueType="num">
                                      <p:cBhvr additive="base">
                                        <p:cTn id="13" dur="500" fill="hold"/>
                                        <p:tgtEl>
                                          <p:spTgt spid="532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32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3251">
                                            <p:txEl>
                                              <p:pRg st="2" end="2"/>
                                            </p:txEl>
                                          </p:spTgt>
                                        </p:tgtEl>
                                        <p:attrNameLst>
                                          <p:attrName>style.visibility</p:attrName>
                                        </p:attrNameLst>
                                      </p:cBhvr>
                                      <p:to>
                                        <p:strVal val="visible"/>
                                      </p:to>
                                    </p:set>
                                    <p:anim calcmode="lin" valueType="num">
                                      <p:cBhvr additive="base">
                                        <p:cTn id="19" dur="500" fill="hold"/>
                                        <p:tgtEl>
                                          <p:spTgt spid="532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32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3251">
                                            <p:txEl>
                                              <p:pRg st="3" end="3"/>
                                            </p:txEl>
                                          </p:spTgt>
                                        </p:tgtEl>
                                        <p:attrNameLst>
                                          <p:attrName>style.visibility</p:attrName>
                                        </p:attrNameLst>
                                      </p:cBhvr>
                                      <p:to>
                                        <p:strVal val="visible"/>
                                      </p:to>
                                    </p:set>
                                    <p:anim calcmode="lin" valueType="num">
                                      <p:cBhvr additive="base">
                                        <p:cTn id="25" dur="500" fill="hold"/>
                                        <p:tgtEl>
                                          <p:spTgt spid="532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32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3251">
                                            <p:txEl>
                                              <p:pRg st="4" end="4"/>
                                            </p:txEl>
                                          </p:spTgt>
                                        </p:tgtEl>
                                        <p:attrNameLst>
                                          <p:attrName>style.visibility</p:attrName>
                                        </p:attrNameLst>
                                      </p:cBhvr>
                                      <p:to>
                                        <p:strVal val="visible"/>
                                      </p:to>
                                    </p:set>
                                    <p:anim calcmode="lin" valueType="num">
                                      <p:cBhvr additive="base">
                                        <p:cTn id="31" dur="500" fill="hold"/>
                                        <p:tgtEl>
                                          <p:spTgt spid="5325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32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3251">
                                            <p:txEl>
                                              <p:pRg st="5" end="5"/>
                                            </p:txEl>
                                          </p:spTgt>
                                        </p:tgtEl>
                                        <p:attrNameLst>
                                          <p:attrName>style.visibility</p:attrName>
                                        </p:attrNameLst>
                                      </p:cBhvr>
                                      <p:to>
                                        <p:strVal val="visible"/>
                                      </p:to>
                                    </p:set>
                                    <p:anim calcmode="lin" valueType="num">
                                      <p:cBhvr additive="base">
                                        <p:cTn id="37" dur="500" fill="hold"/>
                                        <p:tgtEl>
                                          <p:spTgt spid="5325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325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3251">
                                            <p:txEl>
                                              <p:pRg st="6" end="6"/>
                                            </p:txEl>
                                          </p:spTgt>
                                        </p:tgtEl>
                                        <p:attrNameLst>
                                          <p:attrName>style.visibility</p:attrName>
                                        </p:attrNameLst>
                                      </p:cBhvr>
                                      <p:to>
                                        <p:strVal val="visible"/>
                                      </p:to>
                                    </p:set>
                                    <p:anim calcmode="lin" valueType="num">
                                      <p:cBhvr additive="base">
                                        <p:cTn id="43" dur="500" fill="hold"/>
                                        <p:tgtEl>
                                          <p:spTgt spid="5325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325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a:t>Israel</a:t>
            </a:r>
            <a:r>
              <a:rPr lang="en-US" altLang="en-US">
                <a:cs typeface="Arial" charset="0"/>
              </a:rPr>
              <a:t>'</a:t>
            </a:r>
            <a:r>
              <a:rPr lang="en-US" altLang="en-US"/>
              <a:t>s Future</a:t>
            </a:r>
          </a:p>
        </p:txBody>
      </p:sp>
      <p:sp>
        <p:nvSpPr>
          <p:cNvPr id="54275" name="Rectangle 3"/>
          <p:cNvSpPr>
            <a:spLocks noGrp="1" noChangeArrowheads="1"/>
          </p:cNvSpPr>
          <p:nvPr>
            <p:ph type="body" idx="1"/>
          </p:nvPr>
        </p:nvSpPr>
        <p:spPr/>
        <p:txBody>
          <a:bodyPr/>
          <a:lstStyle/>
          <a:p>
            <a:r>
              <a:rPr lang="en-US" altLang="en-US" sz="2600"/>
              <a:t>King or prince:</a:t>
            </a:r>
          </a:p>
          <a:p>
            <a:pPr lvl="1"/>
            <a:r>
              <a:rPr lang="en-US" altLang="en-US" sz="2200"/>
              <a:t>Israel has had no king since 587 BC (Davidic king) or since AD 44 (Jewish king of any sort).</a:t>
            </a:r>
          </a:p>
          <a:p>
            <a:pPr lvl="1"/>
            <a:r>
              <a:rPr lang="en-US" altLang="en-US" sz="2200"/>
              <a:t>No </a:t>
            </a:r>
            <a:r>
              <a:rPr lang="en-US" altLang="en-US" sz="2200">
                <a:cs typeface="Arial" charset="0"/>
              </a:rPr>
              <a:t>'</a:t>
            </a:r>
            <a:r>
              <a:rPr lang="en-US" altLang="en-US" sz="2200"/>
              <a:t>prince</a:t>
            </a:r>
            <a:r>
              <a:rPr lang="en-US" altLang="en-US" sz="2200">
                <a:cs typeface="Arial" charset="0"/>
              </a:rPr>
              <a:t>'</a:t>
            </a:r>
            <a:r>
              <a:rPr lang="en-US" altLang="en-US" sz="2200"/>
              <a:t> since AD 70 (until 1948)</a:t>
            </a:r>
          </a:p>
          <a:p>
            <a:r>
              <a:rPr lang="en-US" altLang="en-US" sz="2600"/>
              <a:t>Sacrifice or sacred pillar:</a:t>
            </a:r>
          </a:p>
          <a:p>
            <a:pPr lvl="1"/>
            <a:r>
              <a:rPr lang="en-US" altLang="en-US" sz="2200"/>
              <a:t>No sacrifice since AD 70</a:t>
            </a:r>
          </a:p>
          <a:p>
            <a:pPr lvl="1"/>
            <a:r>
              <a:rPr lang="en-US" altLang="en-US" sz="2200"/>
              <a:t>No pillar since perhaps 500 BC</a:t>
            </a:r>
          </a:p>
          <a:p>
            <a:r>
              <a:rPr lang="en-US" altLang="en-US" sz="2600"/>
              <a:t>Ephod or idol:</a:t>
            </a:r>
          </a:p>
          <a:p>
            <a:pPr lvl="1"/>
            <a:r>
              <a:rPr lang="en-US" altLang="en-US" sz="2200"/>
              <a:t>Israel has had no priesthood since AD 70.</a:t>
            </a:r>
          </a:p>
          <a:p>
            <a:pPr lvl="1"/>
            <a:r>
              <a:rPr lang="en-US" altLang="en-US" sz="2200"/>
              <a:t>No idols since about 500 BC</a:t>
            </a:r>
          </a:p>
        </p:txBody>
      </p:sp>
    </p:spTree>
    <p:custDataLst>
      <p:tags r:id="rId1"/>
    </p:custDataLst>
  </p:cSld>
  <p:clrMapOvr>
    <a:masterClrMapping/>
  </p:clrMapOvr>
  <p:transition advTm="9673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4275">
                                            <p:txEl>
                                              <p:pRg st="1" end="1"/>
                                            </p:txEl>
                                          </p:spTgt>
                                        </p:tgtEl>
                                        <p:attrNameLst>
                                          <p:attrName>style.visibility</p:attrName>
                                        </p:attrNameLst>
                                      </p:cBhvr>
                                      <p:to>
                                        <p:strVal val="visible"/>
                                      </p:to>
                                    </p:set>
                                    <p:anim calcmode="lin" valueType="num">
                                      <p:cBhvr additive="base">
                                        <p:cTn id="13" dur="500" fill="hold"/>
                                        <p:tgtEl>
                                          <p:spTgt spid="542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2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4275">
                                            <p:txEl>
                                              <p:pRg st="2" end="2"/>
                                            </p:txEl>
                                          </p:spTgt>
                                        </p:tgtEl>
                                        <p:attrNameLst>
                                          <p:attrName>style.visibility</p:attrName>
                                        </p:attrNameLst>
                                      </p:cBhvr>
                                      <p:to>
                                        <p:strVal val="visible"/>
                                      </p:to>
                                    </p:set>
                                    <p:anim calcmode="lin" valueType="num">
                                      <p:cBhvr additive="base">
                                        <p:cTn id="19" dur="500" fill="hold"/>
                                        <p:tgtEl>
                                          <p:spTgt spid="542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42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4275">
                                            <p:txEl>
                                              <p:pRg st="3" end="3"/>
                                            </p:txEl>
                                          </p:spTgt>
                                        </p:tgtEl>
                                        <p:attrNameLst>
                                          <p:attrName>style.visibility</p:attrName>
                                        </p:attrNameLst>
                                      </p:cBhvr>
                                      <p:to>
                                        <p:strVal val="visible"/>
                                      </p:to>
                                    </p:set>
                                    <p:anim calcmode="lin" valueType="num">
                                      <p:cBhvr additive="base">
                                        <p:cTn id="25" dur="500" fill="hold"/>
                                        <p:tgtEl>
                                          <p:spTgt spid="542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42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4275">
                                            <p:txEl>
                                              <p:pRg st="4" end="4"/>
                                            </p:txEl>
                                          </p:spTgt>
                                        </p:tgtEl>
                                        <p:attrNameLst>
                                          <p:attrName>style.visibility</p:attrName>
                                        </p:attrNameLst>
                                      </p:cBhvr>
                                      <p:to>
                                        <p:strVal val="visible"/>
                                      </p:to>
                                    </p:set>
                                    <p:anim calcmode="lin" valueType="num">
                                      <p:cBhvr additive="base">
                                        <p:cTn id="31" dur="500" fill="hold"/>
                                        <p:tgtEl>
                                          <p:spTgt spid="542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42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4275">
                                            <p:txEl>
                                              <p:pRg st="5" end="5"/>
                                            </p:txEl>
                                          </p:spTgt>
                                        </p:tgtEl>
                                        <p:attrNameLst>
                                          <p:attrName>style.visibility</p:attrName>
                                        </p:attrNameLst>
                                      </p:cBhvr>
                                      <p:to>
                                        <p:strVal val="visible"/>
                                      </p:to>
                                    </p:set>
                                    <p:anim calcmode="lin" valueType="num">
                                      <p:cBhvr additive="base">
                                        <p:cTn id="37" dur="500" fill="hold"/>
                                        <p:tgtEl>
                                          <p:spTgt spid="5427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42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4275">
                                            <p:txEl>
                                              <p:pRg st="6" end="6"/>
                                            </p:txEl>
                                          </p:spTgt>
                                        </p:tgtEl>
                                        <p:attrNameLst>
                                          <p:attrName>style.visibility</p:attrName>
                                        </p:attrNameLst>
                                      </p:cBhvr>
                                      <p:to>
                                        <p:strVal val="visible"/>
                                      </p:to>
                                    </p:set>
                                    <p:anim calcmode="lin" valueType="num">
                                      <p:cBhvr additive="base">
                                        <p:cTn id="43" dur="500" fill="hold"/>
                                        <p:tgtEl>
                                          <p:spTgt spid="5427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427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4275">
                                            <p:txEl>
                                              <p:pRg st="7" end="7"/>
                                            </p:txEl>
                                          </p:spTgt>
                                        </p:tgtEl>
                                        <p:attrNameLst>
                                          <p:attrName>style.visibility</p:attrName>
                                        </p:attrNameLst>
                                      </p:cBhvr>
                                      <p:to>
                                        <p:strVal val="visible"/>
                                      </p:to>
                                    </p:set>
                                    <p:anim calcmode="lin" valueType="num">
                                      <p:cBhvr additive="base">
                                        <p:cTn id="49" dur="500" fill="hold"/>
                                        <p:tgtEl>
                                          <p:spTgt spid="5427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427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4275">
                                            <p:txEl>
                                              <p:pRg st="8" end="8"/>
                                            </p:txEl>
                                          </p:spTgt>
                                        </p:tgtEl>
                                        <p:attrNameLst>
                                          <p:attrName>style.visibility</p:attrName>
                                        </p:attrNameLst>
                                      </p:cBhvr>
                                      <p:to>
                                        <p:strVal val="visible"/>
                                      </p:to>
                                    </p:set>
                                    <p:anim calcmode="lin" valueType="num">
                                      <p:cBhvr additive="base">
                                        <p:cTn id="55" dur="500" fill="hold"/>
                                        <p:tgtEl>
                                          <p:spTgt spid="5427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427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a:t>Israel</a:t>
            </a:r>
            <a:r>
              <a:rPr lang="en-US" altLang="en-US">
                <a:cs typeface="Arial" charset="0"/>
              </a:rPr>
              <a:t>'</a:t>
            </a:r>
            <a:r>
              <a:rPr lang="en-US" altLang="en-US"/>
              <a:t>s Future</a:t>
            </a:r>
          </a:p>
        </p:txBody>
      </p:sp>
      <p:sp>
        <p:nvSpPr>
          <p:cNvPr id="55299" name="Rectangle 3"/>
          <p:cNvSpPr>
            <a:spLocks noGrp="1" noChangeArrowheads="1"/>
          </p:cNvSpPr>
          <p:nvPr>
            <p:ph type="body" idx="1"/>
          </p:nvPr>
        </p:nvSpPr>
        <p:spPr/>
        <p:txBody>
          <a:bodyPr/>
          <a:lstStyle/>
          <a:p>
            <a:pPr>
              <a:lnSpc>
                <a:spcPct val="90000"/>
              </a:lnSpc>
            </a:pPr>
            <a:r>
              <a:rPr lang="en-US" altLang="en-US"/>
              <a:t>Thus this passage has predicted six very significant sociological features of the Jewish nation for centuries.</a:t>
            </a:r>
          </a:p>
          <a:p>
            <a:pPr>
              <a:lnSpc>
                <a:spcPct val="90000"/>
              </a:lnSpc>
            </a:pPr>
            <a:r>
              <a:rPr lang="en-US" altLang="en-US"/>
              <a:t>They have been without their God-ordained government, or any national government.</a:t>
            </a:r>
          </a:p>
          <a:p>
            <a:pPr>
              <a:lnSpc>
                <a:spcPct val="90000"/>
              </a:lnSpc>
            </a:pPr>
            <a:r>
              <a:rPr lang="en-US" altLang="en-US"/>
              <a:t>They have been without their Sinai-religion and without idolatry, which was such a problem for centuries.</a:t>
            </a:r>
          </a:p>
          <a:p>
            <a:pPr>
              <a:lnSpc>
                <a:spcPct val="90000"/>
              </a:lnSpc>
            </a:pPr>
            <a:r>
              <a:rPr lang="en-US" altLang="en-US"/>
              <a:t>How likely would these have been?</a:t>
            </a:r>
          </a:p>
        </p:txBody>
      </p:sp>
    </p:spTree>
    <p:custDataLst>
      <p:tags r:id="rId1"/>
    </p:custDataLst>
  </p:cSld>
  <p:clrMapOvr>
    <a:masterClrMapping/>
  </p:clrMapOvr>
  <p:transition advTm="3761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5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5299">
                                            <p:txEl>
                                              <p:pRg st="1" end="1"/>
                                            </p:txEl>
                                          </p:spTgt>
                                        </p:tgtEl>
                                        <p:attrNameLst>
                                          <p:attrName>style.visibility</p:attrName>
                                        </p:attrNameLst>
                                      </p:cBhvr>
                                      <p:to>
                                        <p:strVal val="visible"/>
                                      </p:to>
                                    </p:set>
                                    <p:anim calcmode="lin" valueType="num">
                                      <p:cBhvr additive="base">
                                        <p:cTn id="13" dur="500" fill="hold"/>
                                        <p:tgtEl>
                                          <p:spTgt spid="552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5299">
                                            <p:txEl>
                                              <p:pRg st="2" end="2"/>
                                            </p:txEl>
                                          </p:spTgt>
                                        </p:tgtEl>
                                        <p:attrNameLst>
                                          <p:attrName>style.visibility</p:attrName>
                                        </p:attrNameLst>
                                      </p:cBhvr>
                                      <p:to>
                                        <p:strVal val="visible"/>
                                      </p:to>
                                    </p:set>
                                    <p:anim calcmode="lin" valueType="num">
                                      <p:cBhvr additive="base">
                                        <p:cTn id="19" dur="5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2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5299">
                                            <p:txEl>
                                              <p:pRg st="3" end="3"/>
                                            </p:txEl>
                                          </p:spTgt>
                                        </p:tgtEl>
                                        <p:attrNameLst>
                                          <p:attrName>style.visibility</p:attrName>
                                        </p:attrNameLst>
                                      </p:cBhvr>
                                      <p:to>
                                        <p:strVal val="visible"/>
                                      </p:to>
                                    </p:set>
                                    <p:anim calcmode="lin" valueType="num">
                                      <p:cBhvr additive="base">
                                        <p:cTn id="25" dur="500" fill="hold"/>
                                        <p:tgtEl>
                                          <p:spTgt spid="552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529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a:t>Twin Cities</a:t>
            </a:r>
          </a:p>
        </p:txBody>
      </p:sp>
      <p:sp>
        <p:nvSpPr>
          <p:cNvPr id="56323" name="Rectangle 3"/>
          <p:cNvSpPr>
            <a:spLocks noGrp="1" noChangeArrowheads="1"/>
          </p:cNvSpPr>
          <p:nvPr>
            <p:ph type="body" idx="1"/>
          </p:nvPr>
        </p:nvSpPr>
        <p:spPr/>
        <p:txBody>
          <a:bodyPr/>
          <a:lstStyle/>
          <a:p>
            <a:pPr>
              <a:lnSpc>
                <a:spcPct val="90000"/>
              </a:lnSpc>
            </a:pPr>
            <a:r>
              <a:rPr lang="en-US" altLang="en-US"/>
              <a:t>In scientific and medical research, investigators sometimes use controls.</a:t>
            </a:r>
          </a:p>
          <a:p>
            <a:pPr lvl="1">
              <a:lnSpc>
                <a:spcPct val="90000"/>
              </a:lnSpc>
            </a:pPr>
            <a:r>
              <a:rPr lang="en-US" altLang="en-US"/>
              <a:t>E.g., some patients get the real medicine being tested, others just get a placebo.</a:t>
            </a:r>
          </a:p>
          <a:p>
            <a:pPr>
              <a:lnSpc>
                <a:spcPct val="90000"/>
              </a:lnSpc>
            </a:pPr>
            <a:r>
              <a:rPr lang="en-US" altLang="en-US"/>
              <a:t>Here we consider biblical predictions about a number of </a:t>
            </a:r>
            <a:r>
              <a:rPr lang="en-US" altLang="en-US">
                <a:cs typeface="Arial" charset="0"/>
              </a:rPr>
              <a:t>'</a:t>
            </a:r>
            <a:r>
              <a:rPr lang="en-US" altLang="en-US"/>
              <a:t>twin cities,</a:t>
            </a:r>
            <a:r>
              <a:rPr lang="en-US" altLang="en-US">
                <a:cs typeface="Arial" charset="0"/>
              </a:rPr>
              <a:t>'</a:t>
            </a:r>
            <a:r>
              <a:rPr lang="en-US" altLang="en-US"/>
              <a:t> which have very different predictions made about them, but are otherwise very similar.  We could not have switched the names and had good predictions.</a:t>
            </a:r>
          </a:p>
        </p:txBody>
      </p:sp>
    </p:spTree>
    <p:custDataLst>
      <p:tags r:id="rId1"/>
    </p:custDataLst>
  </p:cSld>
  <p:clrMapOvr>
    <a:masterClrMapping/>
  </p:clrMapOvr>
  <p:transition advTm="5743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 calcmode="lin" valueType="num">
                                      <p:cBhvr additive="base">
                                        <p:cTn id="13" dur="5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3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6323">
                                            <p:txEl>
                                              <p:pRg st="2" end="2"/>
                                            </p:txEl>
                                          </p:spTgt>
                                        </p:tgtEl>
                                        <p:attrNameLst>
                                          <p:attrName>style.visibility</p:attrName>
                                        </p:attrNameLst>
                                      </p:cBhvr>
                                      <p:to>
                                        <p:strVal val="visible"/>
                                      </p:to>
                                    </p:set>
                                    <p:anim calcmode="lin" valueType="num">
                                      <p:cBhvr additive="base">
                                        <p:cTn id="19" dur="5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63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a:t>Twin Cities</a:t>
            </a:r>
          </a:p>
        </p:txBody>
      </p:sp>
      <p:sp>
        <p:nvSpPr>
          <p:cNvPr id="57347" name="Rectangle 3"/>
          <p:cNvSpPr>
            <a:spLocks noGrp="1" noChangeArrowheads="1"/>
          </p:cNvSpPr>
          <p:nvPr>
            <p:ph type="body" idx="1"/>
          </p:nvPr>
        </p:nvSpPr>
        <p:spPr/>
        <p:txBody>
          <a:bodyPr/>
          <a:lstStyle/>
          <a:p>
            <a:pPr>
              <a:buFont typeface="Wingdings" pitchFamily="2" charset="2"/>
              <a:buNone/>
            </a:pPr>
            <a:r>
              <a:rPr lang="en-US" altLang="en-US" sz="2600"/>
              <a:t>These cities are:</a:t>
            </a:r>
          </a:p>
          <a:p>
            <a:r>
              <a:rPr lang="en-US" altLang="en-US" sz="2600"/>
              <a:t>Memphis &amp; Thebes: two of ancient Egypt</a:t>
            </a:r>
            <a:r>
              <a:rPr lang="en-US" altLang="en-US" sz="2600">
                <a:cs typeface="Arial" charset="0"/>
              </a:rPr>
              <a:t>'</a:t>
            </a:r>
            <a:r>
              <a:rPr lang="en-US" altLang="en-US" sz="2600"/>
              <a:t>s national capitals</a:t>
            </a:r>
          </a:p>
          <a:p>
            <a:r>
              <a:rPr lang="en-US" altLang="en-US" sz="2600"/>
              <a:t>Tyre &amp; Sidon: two of the major Phoenician city-states and maritime trading centers</a:t>
            </a:r>
          </a:p>
          <a:p>
            <a:r>
              <a:rPr lang="en-US" altLang="en-US" sz="2600"/>
              <a:t>Babylon &amp; Nineveh: capital cities of the two major world empires of the first millennium BC</a:t>
            </a:r>
          </a:p>
          <a:p>
            <a:r>
              <a:rPr lang="en-US" altLang="en-US" sz="2600"/>
              <a:t>Capernaum &amp; Nazareth: two cities of Galilee at the time of Jesus</a:t>
            </a:r>
          </a:p>
        </p:txBody>
      </p:sp>
    </p:spTree>
    <p:custDataLst>
      <p:tags r:id="rId1"/>
    </p:custDataLst>
  </p:cSld>
  <p:clrMapOvr>
    <a:masterClrMapping/>
  </p:clrMapOvr>
  <p:transition advTm="3163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7347">
                                            <p:txEl>
                                              <p:pRg st="1" end="1"/>
                                            </p:txEl>
                                          </p:spTgt>
                                        </p:tgtEl>
                                        <p:attrNameLst>
                                          <p:attrName>style.visibility</p:attrName>
                                        </p:attrNameLst>
                                      </p:cBhvr>
                                      <p:to>
                                        <p:strVal val="visible"/>
                                      </p:to>
                                    </p:set>
                                    <p:anim calcmode="lin" valueType="num">
                                      <p:cBhvr additive="base">
                                        <p:cTn id="13" dur="500" fill="hold"/>
                                        <p:tgtEl>
                                          <p:spTgt spid="573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7347">
                                            <p:txEl>
                                              <p:pRg st="2" end="2"/>
                                            </p:txEl>
                                          </p:spTgt>
                                        </p:tgtEl>
                                        <p:attrNameLst>
                                          <p:attrName>style.visibility</p:attrName>
                                        </p:attrNameLst>
                                      </p:cBhvr>
                                      <p:to>
                                        <p:strVal val="visible"/>
                                      </p:to>
                                    </p:set>
                                    <p:anim calcmode="lin" valueType="num">
                                      <p:cBhvr additive="base">
                                        <p:cTn id="19" dur="5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73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7347">
                                            <p:txEl>
                                              <p:pRg st="3" end="3"/>
                                            </p:txEl>
                                          </p:spTgt>
                                        </p:tgtEl>
                                        <p:attrNameLst>
                                          <p:attrName>style.visibility</p:attrName>
                                        </p:attrNameLst>
                                      </p:cBhvr>
                                      <p:to>
                                        <p:strVal val="visible"/>
                                      </p:to>
                                    </p:set>
                                    <p:anim calcmode="lin" valueType="num">
                                      <p:cBhvr additive="base">
                                        <p:cTn id="25" dur="500" fill="hold"/>
                                        <p:tgtEl>
                                          <p:spTgt spid="573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73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7347">
                                            <p:txEl>
                                              <p:pRg st="4" end="4"/>
                                            </p:txEl>
                                          </p:spTgt>
                                        </p:tgtEl>
                                        <p:attrNameLst>
                                          <p:attrName>style.visibility</p:attrName>
                                        </p:attrNameLst>
                                      </p:cBhvr>
                                      <p:to>
                                        <p:strVal val="visible"/>
                                      </p:to>
                                    </p:set>
                                    <p:anim calcmode="lin" valueType="num">
                                      <p:cBhvr additive="base">
                                        <p:cTn id="31" dur="500" fill="hold"/>
                                        <p:tgtEl>
                                          <p:spTgt spid="573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734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a:t>Memphis &amp; Thebes</a:t>
            </a:r>
          </a:p>
        </p:txBody>
      </p:sp>
      <p:sp>
        <p:nvSpPr>
          <p:cNvPr id="58372" name="Text Box 4"/>
          <p:cNvSpPr txBox="1">
            <a:spLocks noChangeArrowheads="1"/>
          </p:cNvSpPr>
          <p:nvPr/>
        </p:nvSpPr>
        <p:spPr bwMode="auto">
          <a:xfrm>
            <a:off x="838200" y="2133600"/>
            <a:ext cx="74676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Ezekiel 30:13-16 (NIV) This is what the Sovereign LORD says: </a:t>
            </a:r>
          </a:p>
          <a:p>
            <a:r>
              <a:rPr lang="en-US" altLang="en-US" sz="2400">
                <a:cs typeface="Arial" charset="0"/>
              </a:rPr>
              <a:t>"</a:t>
            </a:r>
            <a:r>
              <a:rPr lang="en-US" altLang="en-US" sz="2400"/>
              <a:t>I will destroy the idols and put an end to the images in Memphis. No longer will there be a prince in Egypt, and I will spread fear throughout the land. 14 I will lay waste Upper Egypt, set fire to Zoan and inflict punishment on Thebes. 15 I will pour out my wrath on Pelusium, the stronghold of Egypt, and cut off the hordes of Thebes. 16 I will set fire to Egypt; Pelusium will writhe in agony. Thebes will be taken by storm; </a:t>
            </a:r>
          </a:p>
          <a:p>
            <a:r>
              <a:rPr lang="en-US" altLang="en-US" sz="2400"/>
              <a:t>Memphis will be in constant distress.</a:t>
            </a:r>
            <a:r>
              <a:rPr lang="en-US" altLang="en-US" sz="2400">
                <a:cs typeface="Arial" charset="0"/>
              </a:rPr>
              <a:t>"</a:t>
            </a:r>
            <a:r>
              <a:rPr lang="en-US" altLang="en-US" sz="2400"/>
              <a:t> </a:t>
            </a:r>
          </a:p>
        </p:txBody>
      </p:sp>
    </p:spTree>
    <p:custDataLst>
      <p:tags r:id="rId1"/>
    </p:custDataLst>
  </p:cSld>
  <p:clrMapOvr>
    <a:masterClrMapping/>
  </p:clrMapOvr>
  <p:transition advTm="3543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checkerboard(across)">
                                      <p:cBhvr>
                                        <p:cTn id="7" dur="5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God?</a:t>
            </a:r>
          </a:p>
        </p:txBody>
      </p:sp>
      <p:sp>
        <p:nvSpPr>
          <p:cNvPr id="36867" name="Rectangle 3"/>
          <p:cNvSpPr>
            <a:spLocks noGrp="1" noChangeArrowheads="1"/>
          </p:cNvSpPr>
          <p:nvPr>
            <p:ph type="body" idx="1"/>
          </p:nvPr>
        </p:nvSpPr>
        <p:spPr>
          <a:xfrm>
            <a:off x="457200" y="1719263"/>
            <a:ext cx="8229600" cy="4681537"/>
          </a:xfrm>
        </p:spPr>
        <p:txBody>
          <a:bodyPr/>
          <a:lstStyle/>
          <a:p>
            <a:pPr>
              <a:lnSpc>
                <a:spcPct val="90000"/>
              </a:lnSpc>
            </a:pPr>
            <a:r>
              <a:rPr lang="en-US" altLang="en-US"/>
              <a:t>How does one attempt to decide whether God exists?</a:t>
            </a:r>
          </a:p>
          <a:p>
            <a:pPr>
              <a:lnSpc>
                <a:spcPct val="90000"/>
              </a:lnSpc>
            </a:pPr>
            <a:r>
              <a:rPr lang="en-US" altLang="en-US"/>
              <a:t>And if God actually does exist, which religion/book (if any) is a revelation from God?</a:t>
            </a:r>
          </a:p>
          <a:p>
            <a:pPr>
              <a:lnSpc>
                <a:spcPct val="90000"/>
              </a:lnSpc>
            </a:pPr>
            <a:r>
              <a:rPr lang="en-US" altLang="en-US"/>
              <a:t>Here we attempt to sketch some of the evidence from fulfilled prophecy that is provided by the Bible.</a:t>
            </a:r>
          </a:p>
          <a:p>
            <a:pPr>
              <a:lnSpc>
                <a:spcPct val="90000"/>
              </a:lnSpc>
            </a:pPr>
            <a:r>
              <a:rPr lang="en-US" altLang="en-US"/>
              <a:t>This is only a part of the case for the truth of biblical Christianity.</a:t>
            </a:r>
          </a:p>
        </p:txBody>
      </p:sp>
    </p:spTree>
    <p:custDataLst>
      <p:tags r:id="rId1"/>
    </p:custDataLst>
  </p:cSld>
  <p:clrMapOvr>
    <a:masterClrMapping/>
  </p:clrMapOvr>
  <p:transition advTm="1866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 calcmode="lin" valueType="num">
                                      <p:cBhvr additive="base">
                                        <p:cTn id="19"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867">
                                            <p:txEl>
                                              <p:pRg st="3" end="3"/>
                                            </p:txEl>
                                          </p:spTgt>
                                        </p:tgtEl>
                                        <p:attrNameLst>
                                          <p:attrName>style.visibility</p:attrName>
                                        </p:attrNameLst>
                                      </p:cBhvr>
                                      <p:to>
                                        <p:strVal val="visible"/>
                                      </p:to>
                                    </p:set>
                                    <p:anim calcmode="lin" valueType="num">
                                      <p:cBhvr additive="base">
                                        <p:cTn id="25" dur="5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86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a:t>Memphis &amp; Thebes</a:t>
            </a:r>
          </a:p>
        </p:txBody>
      </p:sp>
      <p:sp>
        <p:nvSpPr>
          <p:cNvPr id="60419" name="Rectangle 3"/>
          <p:cNvSpPr>
            <a:spLocks noGrp="1" noChangeArrowheads="1"/>
          </p:cNvSpPr>
          <p:nvPr>
            <p:ph type="body" idx="1"/>
          </p:nvPr>
        </p:nvSpPr>
        <p:spPr/>
        <p:txBody>
          <a:bodyPr/>
          <a:lstStyle/>
          <a:p>
            <a:pPr>
              <a:lnSpc>
                <a:spcPct val="90000"/>
              </a:lnSpc>
            </a:pPr>
            <a:r>
              <a:rPr lang="en-US" altLang="en-US" sz="2600"/>
              <a:t>Ezekiel predicts that God will: </a:t>
            </a:r>
          </a:p>
          <a:p>
            <a:pPr lvl="1">
              <a:lnSpc>
                <a:spcPct val="90000"/>
              </a:lnSpc>
            </a:pPr>
            <a:r>
              <a:rPr lang="en-US" altLang="en-US" sz="2200"/>
              <a:t>Destroy the idols of Memphis,</a:t>
            </a:r>
          </a:p>
          <a:p>
            <a:pPr lvl="1">
              <a:lnSpc>
                <a:spcPct val="90000"/>
              </a:lnSpc>
            </a:pPr>
            <a:r>
              <a:rPr lang="en-US" altLang="en-US" sz="2200"/>
              <a:t>Cut off the hordes of Thebes.</a:t>
            </a:r>
          </a:p>
          <a:p>
            <a:pPr>
              <a:lnSpc>
                <a:spcPct val="90000"/>
              </a:lnSpc>
            </a:pPr>
            <a:r>
              <a:rPr lang="en-US" altLang="en-US" sz="2600"/>
              <a:t>In the centuries that followed Ezekiel’s prophecy:</a:t>
            </a:r>
          </a:p>
          <a:p>
            <a:pPr lvl="1">
              <a:lnSpc>
                <a:spcPct val="90000"/>
              </a:lnSpc>
            </a:pPr>
            <a:r>
              <a:rPr lang="en-US" altLang="en-US" sz="2200"/>
              <a:t>The site of Memphis became a quarry for constructing nearby Cairo, built by the Muslims, who hated idols.</a:t>
            </a:r>
          </a:p>
          <a:p>
            <a:pPr lvl="1">
              <a:lnSpc>
                <a:spcPct val="90000"/>
              </a:lnSpc>
            </a:pPr>
            <a:r>
              <a:rPr lang="en-US" altLang="en-US" sz="2200"/>
              <a:t>Thebes was reduced from being a major city to a few small villages.</a:t>
            </a:r>
          </a:p>
          <a:p>
            <a:pPr>
              <a:lnSpc>
                <a:spcPct val="90000"/>
              </a:lnSpc>
            </a:pPr>
            <a:r>
              <a:rPr lang="en-US" altLang="en-US" sz="2600"/>
              <a:t>No good if names in the prophecies were switched: </a:t>
            </a:r>
          </a:p>
          <a:p>
            <a:pPr lvl="1">
              <a:lnSpc>
                <a:spcPct val="90000"/>
              </a:lnSpc>
            </a:pPr>
            <a:r>
              <a:rPr lang="en-US" altLang="en-US" sz="2200"/>
              <a:t>Many idols have been found at Thebes, </a:t>
            </a:r>
          </a:p>
          <a:p>
            <a:pPr lvl="1">
              <a:lnSpc>
                <a:spcPct val="90000"/>
              </a:lnSpc>
            </a:pPr>
            <a:r>
              <a:rPr lang="en-US" altLang="en-US" sz="2200"/>
              <a:t>Virtually none at Memphis.</a:t>
            </a:r>
          </a:p>
        </p:txBody>
      </p:sp>
    </p:spTree>
    <p:custDataLst>
      <p:tags r:id="rId1"/>
    </p:custDataLst>
  </p:cSld>
  <p:clrMapOvr>
    <a:masterClrMapping/>
  </p:clrMapOvr>
  <p:transition advTm="5260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additive="base">
                                        <p:cTn id="7" dur="500" fill="hold"/>
                                        <p:tgtEl>
                                          <p:spTgt spid="604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04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0419">
                                            <p:txEl>
                                              <p:pRg st="1" end="1"/>
                                            </p:txEl>
                                          </p:spTgt>
                                        </p:tgtEl>
                                        <p:attrNameLst>
                                          <p:attrName>style.visibility</p:attrName>
                                        </p:attrNameLst>
                                      </p:cBhvr>
                                      <p:to>
                                        <p:strVal val="visible"/>
                                      </p:to>
                                    </p:set>
                                    <p:anim calcmode="lin" valueType="num">
                                      <p:cBhvr additive="base">
                                        <p:cTn id="13" dur="500" fill="hold"/>
                                        <p:tgtEl>
                                          <p:spTgt spid="604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04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0419">
                                            <p:txEl>
                                              <p:pRg st="2" end="2"/>
                                            </p:txEl>
                                          </p:spTgt>
                                        </p:tgtEl>
                                        <p:attrNameLst>
                                          <p:attrName>style.visibility</p:attrName>
                                        </p:attrNameLst>
                                      </p:cBhvr>
                                      <p:to>
                                        <p:strVal val="visible"/>
                                      </p:to>
                                    </p:set>
                                    <p:anim calcmode="lin" valueType="num">
                                      <p:cBhvr additive="base">
                                        <p:cTn id="19" dur="500" fill="hold"/>
                                        <p:tgtEl>
                                          <p:spTgt spid="604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04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0419">
                                            <p:txEl>
                                              <p:pRg st="3" end="3"/>
                                            </p:txEl>
                                          </p:spTgt>
                                        </p:tgtEl>
                                        <p:attrNameLst>
                                          <p:attrName>style.visibility</p:attrName>
                                        </p:attrNameLst>
                                      </p:cBhvr>
                                      <p:to>
                                        <p:strVal val="visible"/>
                                      </p:to>
                                    </p:set>
                                    <p:anim calcmode="lin" valueType="num">
                                      <p:cBhvr additive="base">
                                        <p:cTn id="25" dur="500" fill="hold"/>
                                        <p:tgtEl>
                                          <p:spTgt spid="604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04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0419">
                                            <p:txEl>
                                              <p:pRg st="4" end="4"/>
                                            </p:txEl>
                                          </p:spTgt>
                                        </p:tgtEl>
                                        <p:attrNameLst>
                                          <p:attrName>style.visibility</p:attrName>
                                        </p:attrNameLst>
                                      </p:cBhvr>
                                      <p:to>
                                        <p:strVal val="visible"/>
                                      </p:to>
                                    </p:set>
                                    <p:anim calcmode="lin" valueType="num">
                                      <p:cBhvr additive="base">
                                        <p:cTn id="31" dur="500" fill="hold"/>
                                        <p:tgtEl>
                                          <p:spTgt spid="604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04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0419">
                                            <p:txEl>
                                              <p:pRg st="5" end="5"/>
                                            </p:txEl>
                                          </p:spTgt>
                                        </p:tgtEl>
                                        <p:attrNameLst>
                                          <p:attrName>style.visibility</p:attrName>
                                        </p:attrNameLst>
                                      </p:cBhvr>
                                      <p:to>
                                        <p:strVal val="visible"/>
                                      </p:to>
                                    </p:set>
                                    <p:anim calcmode="lin" valueType="num">
                                      <p:cBhvr additive="base">
                                        <p:cTn id="37" dur="500" fill="hold"/>
                                        <p:tgtEl>
                                          <p:spTgt spid="604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04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0419">
                                            <p:txEl>
                                              <p:pRg st="6" end="6"/>
                                            </p:txEl>
                                          </p:spTgt>
                                        </p:tgtEl>
                                        <p:attrNameLst>
                                          <p:attrName>style.visibility</p:attrName>
                                        </p:attrNameLst>
                                      </p:cBhvr>
                                      <p:to>
                                        <p:strVal val="visible"/>
                                      </p:to>
                                    </p:set>
                                    <p:anim calcmode="lin" valueType="num">
                                      <p:cBhvr additive="base">
                                        <p:cTn id="43" dur="500" fill="hold"/>
                                        <p:tgtEl>
                                          <p:spTgt spid="6041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04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0419">
                                            <p:txEl>
                                              <p:pRg st="7" end="7"/>
                                            </p:txEl>
                                          </p:spTgt>
                                        </p:tgtEl>
                                        <p:attrNameLst>
                                          <p:attrName>style.visibility</p:attrName>
                                        </p:attrNameLst>
                                      </p:cBhvr>
                                      <p:to>
                                        <p:strVal val="visible"/>
                                      </p:to>
                                    </p:set>
                                    <p:anim calcmode="lin" valueType="num">
                                      <p:cBhvr additive="base">
                                        <p:cTn id="49" dur="500" fill="hold"/>
                                        <p:tgtEl>
                                          <p:spTgt spid="6041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041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0419">
                                            <p:txEl>
                                              <p:pRg st="8" end="8"/>
                                            </p:txEl>
                                          </p:spTgt>
                                        </p:tgtEl>
                                        <p:attrNameLst>
                                          <p:attrName>style.visibility</p:attrName>
                                        </p:attrNameLst>
                                      </p:cBhvr>
                                      <p:to>
                                        <p:strVal val="visible"/>
                                      </p:to>
                                    </p:set>
                                    <p:anim calcmode="lin" valueType="num">
                                      <p:cBhvr additive="base">
                                        <p:cTn id="55" dur="500" fill="hold"/>
                                        <p:tgtEl>
                                          <p:spTgt spid="60419">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041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a:t>Tyre</a:t>
            </a:r>
          </a:p>
        </p:txBody>
      </p:sp>
      <p:sp>
        <p:nvSpPr>
          <p:cNvPr id="61444" name="Text Box 4"/>
          <p:cNvSpPr txBox="1">
            <a:spLocks noChangeArrowheads="1"/>
          </p:cNvSpPr>
          <p:nvPr/>
        </p:nvSpPr>
        <p:spPr bwMode="auto">
          <a:xfrm>
            <a:off x="685800" y="1752600"/>
            <a:ext cx="77724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Ezek 26:3-8 (NIV) therefore this is what the Sovereign LORD says: I am against you, O Tyre, and I will bring many nations against you, like the sea casting up its waves. 4 They will destroy the walls of Tyre and pull down her towers; I will scrape away her rubble and make her a bare rock. 5 Out in the sea she will become a place to spread fishnets, for I have spoken, declares the Sovereign LORD. She will become plunder for the nations, 6 and her settlements on the mainland will be ravaged by the sword. Then they will know that I am the LORD. 7 For this is what the Sovereign LORD says: From the north I am going to bring against Tyre Nebuchadnezzar king of Babylon, king of kings, with horses and chariots, with horsemen and a great army. 8 He will ravage your settlements on the mainland with the sword; he will set up siege works against you, build a ramp up to your walls and raise his shields against you. </a:t>
            </a:r>
          </a:p>
        </p:txBody>
      </p:sp>
    </p:spTree>
    <p:custDataLst>
      <p:tags r:id="rId1"/>
    </p:custDataLst>
  </p:cSld>
  <p:clrMapOvr>
    <a:masterClrMapping/>
  </p:clrMapOvr>
  <p:transition advTm="5009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44"/>
                                        </p:tgtEl>
                                        <p:attrNameLst>
                                          <p:attrName>style.visibility</p:attrName>
                                        </p:attrNameLst>
                                      </p:cBhvr>
                                      <p:to>
                                        <p:strVal val="visible"/>
                                      </p:to>
                                    </p:set>
                                    <p:animEffect transition="in" filter="checkerboard(across)">
                                      <p:cBhvr>
                                        <p:cTn id="7" dur="500"/>
                                        <p:tgtEl>
                                          <p:spTgt spid="61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a:t>Tyre</a:t>
            </a:r>
          </a:p>
        </p:txBody>
      </p:sp>
      <p:sp>
        <p:nvSpPr>
          <p:cNvPr id="62468" name="Text Box 4"/>
          <p:cNvSpPr txBox="1">
            <a:spLocks noChangeArrowheads="1"/>
          </p:cNvSpPr>
          <p:nvPr/>
        </p:nvSpPr>
        <p:spPr bwMode="auto">
          <a:xfrm>
            <a:off x="838200" y="1676400"/>
            <a:ext cx="77724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Ezek 26:9-14 (NIV) He will direct the blows of his battering rams against your walls and demolish your towers with his weapons. 10 His horses will be so many that they will cover you with dust. Your walls will tremble at the noise of the war horses, wagons and chariots when he enters your gates as men enter a city whose walls have been broken through. 11 The hoofs of his horses will trample all your streets; he will kill your people with the sword, and your strong pillars will fall to the ground. 12 They will plunder your wealth and loot your merchandise; they will break down your walls and demolish your fine houses and throw your stones, timber and rubble into the sea. 13 I will put an end to your noisy songs, and the music of your harps will be heard no more. 14 I will make you a bare rock, and you will become a place to spread fishnets. You will never be rebuilt, for I the LORD have spoken, declares the Sovereign LORD. </a:t>
            </a:r>
          </a:p>
        </p:txBody>
      </p:sp>
    </p:spTree>
    <p:custDataLst>
      <p:tags r:id="rId1"/>
    </p:custDataLst>
  </p:cSld>
  <p:clrMapOvr>
    <a:masterClrMapping/>
  </p:clrMapOvr>
  <p:transition advTm="4784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2468"/>
                                        </p:tgtEl>
                                        <p:attrNameLst>
                                          <p:attrName>style.visibility</p:attrName>
                                        </p:attrNameLst>
                                      </p:cBhvr>
                                      <p:to>
                                        <p:strVal val="visible"/>
                                      </p:to>
                                    </p:set>
                                    <p:animEffect transition="in" filter="checkerboard(across)">
                                      <p:cBhvr>
                                        <p:cTn id="7" dur="500"/>
                                        <p:tgtEl>
                                          <p:spTgt spid="6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a:t>Sidon</a:t>
            </a:r>
          </a:p>
        </p:txBody>
      </p:sp>
      <p:sp>
        <p:nvSpPr>
          <p:cNvPr id="65540" name="Text Box 4"/>
          <p:cNvSpPr txBox="1">
            <a:spLocks noChangeArrowheads="1"/>
          </p:cNvSpPr>
          <p:nvPr/>
        </p:nvSpPr>
        <p:spPr bwMode="auto">
          <a:xfrm>
            <a:off x="914400" y="1676400"/>
            <a:ext cx="73914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Ezek 28:22 (NIV) and say: </a:t>
            </a:r>
          </a:p>
          <a:p>
            <a:r>
              <a:rPr lang="en-US" altLang="en-US" sz="2400"/>
              <a:t>This is what the Sovereign LORD says: </a:t>
            </a:r>
          </a:p>
          <a:p>
            <a:r>
              <a:rPr lang="en-US" altLang="en-US" sz="2400"/>
              <a:t>I am against you, O Sidon, </a:t>
            </a:r>
          </a:p>
          <a:p>
            <a:r>
              <a:rPr lang="en-US" altLang="en-US" sz="2400"/>
              <a:t>and I will gain glory within you. </a:t>
            </a:r>
          </a:p>
          <a:p>
            <a:r>
              <a:rPr lang="en-US" altLang="en-US" sz="2400"/>
              <a:t>They will know that I am the LORD, </a:t>
            </a:r>
          </a:p>
          <a:p>
            <a:r>
              <a:rPr lang="en-US" altLang="en-US" sz="2400"/>
              <a:t>when I inflict punishment on her </a:t>
            </a:r>
          </a:p>
          <a:p>
            <a:r>
              <a:rPr lang="en-US" altLang="en-US" sz="2400"/>
              <a:t>and show myself holy within her. </a:t>
            </a:r>
          </a:p>
          <a:p>
            <a:r>
              <a:rPr lang="en-US" altLang="en-US" sz="2400"/>
              <a:t>23 I will send a plague upon her </a:t>
            </a:r>
          </a:p>
          <a:p>
            <a:r>
              <a:rPr lang="en-US" altLang="en-US" sz="2400"/>
              <a:t>and make blood flow in her streets. </a:t>
            </a:r>
          </a:p>
          <a:p>
            <a:r>
              <a:rPr lang="en-US" altLang="en-US" sz="2400"/>
              <a:t>The slain will fall within her, </a:t>
            </a:r>
          </a:p>
          <a:p>
            <a:r>
              <a:rPr lang="en-US" altLang="en-US" sz="2400"/>
              <a:t>with the sword against her on every side. </a:t>
            </a:r>
          </a:p>
          <a:p>
            <a:r>
              <a:rPr lang="en-US" altLang="en-US" sz="2400"/>
              <a:t>Then they will know that I am the LORD. </a:t>
            </a:r>
          </a:p>
        </p:txBody>
      </p:sp>
    </p:spTree>
    <p:custDataLst>
      <p:tags r:id="rId1"/>
    </p:custDataLst>
  </p:cSld>
  <p:clrMapOvr>
    <a:masterClrMapping/>
  </p:clrMapOvr>
  <p:transition advTm="2410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5540"/>
                                        </p:tgtEl>
                                        <p:attrNameLst>
                                          <p:attrName>style.visibility</p:attrName>
                                        </p:attrNameLst>
                                      </p:cBhvr>
                                      <p:to>
                                        <p:strVal val="visible"/>
                                      </p:to>
                                    </p:set>
                                    <p:animEffect transition="in" filter="checkerboard(across)">
                                      <p:cBhvr>
                                        <p:cTn id="7" dur="500"/>
                                        <p:tgtEl>
                                          <p:spTgt spid="65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a:t>Tyre &amp; Sidon</a:t>
            </a:r>
          </a:p>
        </p:txBody>
      </p:sp>
      <p:sp>
        <p:nvSpPr>
          <p:cNvPr id="67587" name="Rectangle 3"/>
          <p:cNvSpPr>
            <a:spLocks noGrp="1" noChangeArrowheads="1"/>
          </p:cNvSpPr>
          <p:nvPr>
            <p:ph type="body" idx="1"/>
          </p:nvPr>
        </p:nvSpPr>
        <p:spPr/>
        <p:txBody>
          <a:bodyPr/>
          <a:lstStyle/>
          <a:p>
            <a:r>
              <a:rPr lang="en-US" altLang="en-US"/>
              <a:t>Ezekiel predicts for Tyre:</a:t>
            </a:r>
          </a:p>
          <a:p>
            <a:pPr lvl="1"/>
            <a:r>
              <a:rPr lang="en-US" altLang="en-US"/>
              <a:t>Tyre</a:t>
            </a:r>
            <a:r>
              <a:rPr lang="en-US" altLang="en-US">
                <a:cs typeface="Arial" charset="0"/>
              </a:rPr>
              <a:t>'</a:t>
            </a:r>
            <a:r>
              <a:rPr lang="en-US" altLang="en-US"/>
              <a:t>s rubble will be thrown into the sea.</a:t>
            </a:r>
          </a:p>
          <a:p>
            <a:pPr lvl="1"/>
            <a:r>
              <a:rPr lang="en-US" altLang="en-US"/>
              <a:t>It will become a place for spreading nets.</a:t>
            </a:r>
          </a:p>
          <a:p>
            <a:pPr lvl="1"/>
            <a:r>
              <a:rPr lang="en-US" altLang="en-US"/>
              <a:t>It will never be rebuilt.</a:t>
            </a:r>
          </a:p>
          <a:p>
            <a:r>
              <a:rPr lang="en-US" altLang="en-US"/>
              <a:t>Ezekiel predicts for Sidon:</a:t>
            </a:r>
          </a:p>
          <a:p>
            <a:pPr lvl="1"/>
            <a:r>
              <a:rPr lang="en-US" altLang="en-US"/>
              <a:t>Sidon will face war and disaster.</a:t>
            </a:r>
          </a:p>
          <a:p>
            <a:pPr lvl="1"/>
            <a:r>
              <a:rPr lang="en-US" altLang="en-US"/>
              <a:t>Nothing is said about it being abandoned and never rebuilt.</a:t>
            </a:r>
          </a:p>
        </p:txBody>
      </p:sp>
    </p:spTree>
    <p:custDataLst>
      <p:tags r:id="rId1"/>
    </p:custDataLst>
  </p:cSld>
  <p:clrMapOvr>
    <a:masterClrMapping/>
  </p:clrMapOvr>
  <p:transition advTm="2515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 calcmode="lin" valueType="num">
                                      <p:cBhvr additive="base">
                                        <p:cTn id="7" dur="500" fill="hold"/>
                                        <p:tgtEl>
                                          <p:spTgt spid="675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5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7587">
                                            <p:txEl>
                                              <p:pRg st="1" end="1"/>
                                            </p:txEl>
                                          </p:spTgt>
                                        </p:tgtEl>
                                        <p:attrNameLst>
                                          <p:attrName>style.visibility</p:attrName>
                                        </p:attrNameLst>
                                      </p:cBhvr>
                                      <p:to>
                                        <p:strVal val="visible"/>
                                      </p:to>
                                    </p:set>
                                    <p:anim calcmode="lin" valueType="num">
                                      <p:cBhvr additive="base">
                                        <p:cTn id="13" dur="500" fill="hold"/>
                                        <p:tgtEl>
                                          <p:spTgt spid="675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75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7587">
                                            <p:txEl>
                                              <p:pRg st="2" end="2"/>
                                            </p:txEl>
                                          </p:spTgt>
                                        </p:tgtEl>
                                        <p:attrNameLst>
                                          <p:attrName>style.visibility</p:attrName>
                                        </p:attrNameLst>
                                      </p:cBhvr>
                                      <p:to>
                                        <p:strVal val="visible"/>
                                      </p:to>
                                    </p:set>
                                    <p:anim calcmode="lin" valueType="num">
                                      <p:cBhvr additive="base">
                                        <p:cTn id="19" dur="500" fill="hold"/>
                                        <p:tgtEl>
                                          <p:spTgt spid="675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75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7587">
                                            <p:txEl>
                                              <p:pRg st="3" end="3"/>
                                            </p:txEl>
                                          </p:spTgt>
                                        </p:tgtEl>
                                        <p:attrNameLst>
                                          <p:attrName>style.visibility</p:attrName>
                                        </p:attrNameLst>
                                      </p:cBhvr>
                                      <p:to>
                                        <p:strVal val="visible"/>
                                      </p:to>
                                    </p:set>
                                    <p:anim calcmode="lin" valueType="num">
                                      <p:cBhvr additive="base">
                                        <p:cTn id="25" dur="500" fill="hold"/>
                                        <p:tgtEl>
                                          <p:spTgt spid="675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75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7587">
                                            <p:txEl>
                                              <p:pRg st="4" end="4"/>
                                            </p:txEl>
                                          </p:spTgt>
                                        </p:tgtEl>
                                        <p:attrNameLst>
                                          <p:attrName>style.visibility</p:attrName>
                                        </p:attrNameLst>
                                      </p:cBhvr>
                                      <p:to>
                                        <p:strVal val="visible"/>
                                      </p:to>
                                    </p:set>
                                    <p:anim calcmode="lin" valueType="num">
                                      <p:cBhvr additive="base">
                                        <p:cTn id="31" dur="500" fill="hold"/>
                                        <p:tgtEl>
                                          <p:spTgt spid="675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75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7587">
                                            <p:txEl>
                                              <p:pRg st="5" end="5"/>
                                            </p:txEl>
                                          </p:spTgt>
                                        </p:tgtEl>
                                        <p:attrNameLst>
                                          <p:attrName>style.visibility</p:attrName>
                                        </p:attrNameLst>
                                      </p:cBhvr>
                                      <p:to>
                                        <p:strVal val="visible"/>
                                      </p:to>
                                    </p:set>
                                    <p:anim calcmode="lin" valueType="num">
                                      <p:cBhvr additive="base">
                                        <p:cTn id="37" dur="500" fill="hold"/>
                                        <p:tgtEl>
                                          <p:spTgt spid="675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75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7587">
                                            <p:txEl>
                                              <p:pRg st="6" end="6"/>
                                            </p:txEl>
                                          </p:spTgt>
                                        </p:tgtEl>
                                        <p:attrNameLst>
                                          <p:attrName>style.visibility</p:attrName>
                                        </p:attrNameLst>
                                      </p:cBhvr>
                                      <p:to>
                                        <p:strVal val="visible"/>
                                      </p:to>
                                    </p:set>
                                    <p:anim calcmode="lin" valueType="num">
                                      <p:cBhvr additive="base">
                                        <p:cTn id="43" dur="500" fill="hold"/>
                                        <p:tgtEl>
                                          <p:spTgt spid="675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758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a:t>Tyre &amp; Sidon</a:t>
            </a:r>
          </a:p>
        </p:txBody>
      </p:sp>
      <p:sp>
        <p:nvSpPr>
          <p:cNvPr id="68611" name="Rectangle 3"/>
          <p:cNvSpPr>
            <a:spLocks noGrp="1" noChangeArrowheads="1"/>
          </p:cNvSpPr>
          <p:nvPr>
            <p:ph type="body" idx="1"/>
          </p:nvPr>
        </p:nvSpPr>
        <p:spPr>
          <a:xfrm>
            <a:off x="457200" y="1719263"/>
            <a:ext cx="8229600" cy="4757737"/>
          </a:xfrm>
        </p:spPr>
        <p:txBody>
          <a:bodyPr/>
          <a:lstStyle/>
          <a:p>
            <a:r>
              <a:rPr lang="en-US" altLang="en-US" sz="2600"/>
              <a:t>The fulfillments:</a:t>
            </a:r>
          </a:p>
          <a:p>
            <a:pPr lvl="1"/>
            <a:r>
              <a:rPr lang="en-US" altLang="en-US" sz="2200"/>
              <a:t>Mainland Tyre was taken by Nebuchadnezzar, but much of its population escaped to offshore Tyre.</a:t>
            </a:r>
          </a:p>
          <a:p>
            <a:pPr lvl="1"/>
            <a:r>
              <a:rPr lang="en-US" altLang="en-US" sz="2200"/>
              <a:t>Alexander scraped the rubble from mainland Tyre and cast it into the sea build a causeway to take offshore Tyre.</a:t>
            </a:r>
          </a:p>
          <a:p>
            <a:pPr lvl="1"/>
            <a:r>
              <a:rPr lang="en-US" altLang="en-US" sz="2200"/>
              <a:t>Tyre is abandoned today, a place for spreading fishnets.</a:t>
            </a:r>
          </a:p>
          <a:p>
            <a:pPr lvl="1"/>
            <a:r>
              <a:rPr lang="en-US" altLang="en-US" sz="2200"/>
              <a:t>Sidon has several times been taken and badly damaged, but it is still a major seaport today.</a:t>
            </a:r>
          </a:p>
          <a:p>
            <a:r>
              <a:rPr lang="en-US" altLang="en-US" sz="2600"/>
              <a:t>The names could not be switched and still give fulfillments.</a:t>
            </a:r>
          </a:p>
        </p:txBody>
      </p:sp>
    </p:spTree>
    <p:custDataLst>
      <p:tags r:id="rId1"/>
    </p:custDataLst>
  </p:cSld>
  <p:clrMapOvr>
    <a:masterClrMapping/>
  </p:clrMapOvr>
  <p:transition advTm="5421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additive="base">
                                        <p:cTn id="7" dur="500" fill="hold"/>
                                        <p:tgtEl>
                                          <p:spTgt spid="686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6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8611">
                                            <p:txEl>
                                              <p:pRg st="1" end="1"/>
                                            </p:txEl>
                                          </p:spTgt>
                                        </p:tgtEl>
                                        <p:attrNameLst>
                                          <p:attrName>style.visibility</p:attrName>
                                        </p:attrNameLst>
                                      </p:cBhvr>
                                      <p:to>
                                        <p:strVal val="visible"/>
                                      </p:to>
                                    </p:set>
                                    <p:anim calcmode="lin" valueType="num">
                                      <p:cBhvr additive="base">
                                        <p:cTn id="13" dur="500" fill="hold"/>
                                        <p:tgtEl>
                                          <p:spTgt spid="686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86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8611">
                                            <p:txEl>
                                              <p:pRg st="2" end="2"/>
                                            </p:txEl>
                                          </p:spTgt>
                                        </p:tgtEl>
                                        <p:attrNameLst>
                                          <p:attrName>style.visibility</p:attrName>
                                        </p:attrNameLst>
                                      </p:cBhvr>
                                      <p:to>
                                        <p:strVal val="visible"/>
                                      </p:to>
                                    </p:set>
                                    <p:anim calcmode="lin" valueType="num">
                                      <p:cBhvr additive="base">
                                        <p:cTn id="19" dur="500" fill="hold"/>
                                        <p:tgtEl>
                                          <p:spTgt spid="686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86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8611">
                                            <p:txEl>
                                              <p:pRg st="3" end="3"/>
                                            </p:txEl>
                                          </p:spTgt>
                                        </p:tgtEl>
                                        <p:attrNameLst>
                                          <p:attrName>style.visibility</p:attrName>
                                        </p:attrNameLst>
                                      </p:cBhvr>
                                      <p:to>
                                        <p:strVal val="visible"/>
                                      </p:to>
                                    </p:set>
                                    <p:anim calcmode="lin" valueType="num">
                                      <p:cBhvr additive="base">
                                        <p:cTn id="25" dur="500" fill="hold"/>
                                        <p:tgtEl>
                                          <p:spTgt spid="686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86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8611">
                                            <p:txEl>
                                              <p:pRg st="4" end="4"/>
                                            </p:txEl>
                                          </p:spTgt>
                                        </p:tgtEl>
                                        <p:attrNameLst>
                                          <p:attrName>style.visibility</p:attrName>
                                        </p:attrNameLst>
                                      </p:cBhvr>
                                      <p:to>
                                        <p:strVal val="visible"/>
                                      </p:to>
                                    </p:set>
                                    <p:anim calcmode="lin" valueType="num">
                                      <p:cBhvr additive="base">
                                        <p:cTn id="31" dur="500" fill="hold"/>
                                        <p:tgtEl>
                                          <p:spTgt spid="686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86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8611">
                                            <p:txEl>
                                              <p:pRg st="5" end="5"/>
                                            </p:txEl>
                                          </p:spTgt>
                                        </p:tgtEl>
                                        <p:attrNameLst>
                                          <p:attrName>style.visibility</p:attrName>
                                        </p:attrNameLst>
                                      </p:cBhvr>
                                      <p:to>
                                        <p:strVal val="visible"/>
                                      </p:to>
                                    </p:set>
                                    <p:anim calcmode="lin" valueType="num">
                                      <p:cBhvr additive="base">
                                        <p:cTn id="37" dur="500" fill="hold"/>
                                        <p:tgtEl>
                                          <p:spTgt spid="686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86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a:t>Babylon</a:t>
            </a:r>
          </a:p>
        </p:txBody>
      </p:sp>
      <p:sp>
        <p:nvSpPr>
          <p:cNvPr id="69636" name="Text Box 4"/>
          <p:cNvSpPr txBox="1">
            <a:spLocks noChangeArrowheads="1"/>
          </p:cNvSpPr>
          <p:nvPr/>
        </p:nvSpPr>
        <p:spPr bwMode="auto">
          <a:xfrm>
            <a:off x="914400" y="1981200"/>
            <a:ext cx="73914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Isaiah 13:19-22 (NIV) Babylon, the jewel of kingdoms, the glory of the Babylonians' pride, will be overthrown by God like Sodom and Gomorrah. 20 She will never be inhabited or lived in through all generations; no Arab will pitch his tent there, no shepherd will rest his flocks there. 21 But desert creatures will lie there, jackals will fill her houses; there the owls will dwell, and there the wild goats will leap about. 22 Hyenas will howl in her strongholds, jackals in her luxurious palaces. Her time is at hand, and her days will not be prolonged. </a:t>
            </a:r>
          </a:p>
        </p:txBody>
      </p:sp>
    </p:spTree>
    <p:custDataLst>
      <p:tags r:id="rId1"/>
    </p:custDataLst>
  </p:cSld>
  <p:clrMapOvr>
    <a:masterClrMapping/>
  </p:clrMapOvr>
  <p:transition advTm="3438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9636">
                                            <p:txEl>
                                              <p:pRg st="0" end="0"/>
                                            </p:txEl>
                                          </p:spTgt>
                                        </p:tgtEl>
                                        <p:attrNameLst>
                                          <p:attrName>style.visibility</p:attrName>
                                        </p:attrNameLst>
                                      </p:cBhvr>
                                      <p:to>
                                        <p:strVal val="visible"/>
                                      </p:to>
                                    </p:set>
                                    <p:animEffect transition="in" filter="checkerboard(across)">
                                      <p:cBhvr>
                                        <p:cTn id="7" dur="500"/>
                                        <p:tgtEl>
                                          <p:spTgt spid="696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a:t>Babylon</a:t>
            </a:r>
          </a:p>
        </p:txBody>
      </p:sp>
      <p:sp>
        <p:nvSpPr>
          <p:cNvPr id="70660" name="Text Box 4"/>
          <p:cNvSpPr txBox="1">
            <a:spLocks noChangeArrowheads="1"/>
          </p:cNvSpPr>
          <p:nvPr/>
        </p:nvSpPr>
        <p:spPr bwMode="auto">
          <a:xfrm>
            <a:off x="990600" y="1905000"/>
            <a:ext cx="72390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Jeremiah 51:24-26 (NIV) </a:t>
            </a:r>
            <a:r>
              <a:rPr lang="en-US" altLang="en-US" sz="2400">
                <a:cs typeface="Arial" charset="0"/>
              </a:rPr>
              <a:t>"</a:t>
            </a:r>
            <a:r>
              <a:rPr lang="en-US" altLang="en-US" sz="2400"/>
              <a:t>Before your eyes I will repay Babylon and all who live in Babylonia for all the wrong they have done in Zion,</a:t>
            </a:r>
            <a:r>
              <a:rPr lang="en-US" altLang="en-US" sz="2400">
                <a:cs typeface="Arial" charset="0"/>
              </a:rPr>
              <a:t>"</a:t>
            </a:r>
            <a:r>
              <a:rPr lang="en-US" altLang="en-US" sz="2400"/>
              <a:t> declares the LORD. 25 </a:t>
            </a:r>
            <a:r>
              <a:rPr lang="en-US" altLang="en-US" sz="2400">
                <a:cs typeface="Arial" charset="0"/>
              </a:rPr>
              <a:t>"</a:t>
            </a:r>
            <a:r>
              <a:rPr lang="en-US" altLang="en-US" sz="2400"/>
              <a:t>I am against you, O destroying mountain, you who destroy the whole earth,"  declares the LORD. "I will stretch out my hand against you, roll you off the cliffs, and make you a burned-out mountain. 26 No rock will be taken from you for a cornerstone, nor any stone for a foundation, for you will be desolate forever," declares the LORD. </a:t>
            </a:r>
          </a:p>
        </p:txBody>
      </p:sp>
    </p:spTree>
    <p:custDataLst>
      <p:tags r:id="rId1"/>
    </p:custDataLst>
  </p:cSld>
  <p:clrMapOvr>
    <a:masterClrMapping/>
  </p:clrMapOvr>
  <p:transition advTm="2548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0660">
                                            <p:txEl>
                                              <p:pRg st="0" end="0"/>
                                            </p:txEl>
                                          </p:spTgt>
                                        </p:tgtEl>
                                        <p:attrNameLst>
                                          <p:attrName>style.visibility</p:attrName>
                                        </p:attrNameLst>
                                      </p:cBhvr>
                                      <p:to>
                                        <p:strVal val="visible"/>
                                      </p:to>
                                    </p:set>
                                    <p:animEffect transition="in" filter="checkerboard(across)">
                                      <p:cBhvr>
                                        <p:cTn id="7" dur="500"/>
                                        <p:tgtEl>
                                          <p:spTgt spid="706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a:t>Nineveh</a:t>
            </a:r>
          </a:p>
        </p:txBody>
      </p:sp>
      <p:sp>
        <p:nvSpPr>
          <p:cNvPr id="71684" name="Text Box 4"/>
          <p:cNvSpPr txBox="1">
            <a:spLocks noChangeArrowheads="1"/>
          </p:cNvSpPr>
          <p:nvPr/>
        </p:nvSpPr>
        <p:spPr bwMode="auto">
          <a:xfrm>
            <a:off x="762000" y="1905000"/>
            <a:ext cx="75438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Zephaniah 2:13-15 (NIV) He will stretch out his hand against the north and destroy Assyria, leaving Nineveh utterly desolate and dry as the desert. 14 Flocks and herds will lie down there, creatures of every kind. The desert owl and the screech owl will roost on her columns. Their calls will echo through the windows, rubble will be in the doorways, the beams of cedar will be exposed. 15 This is the carefree city that lived in safety. She said to herself, "I am, and there is none besides me." What a ruin she has become, a lair for wild beasts! All who pass by her scoff and shake their fists. </a:t>
            </a:r>
          </a:p>
        </p:txBody>
      </p:sp>
    </p:spTree>
    <p:custDataLst>
      <p:tags r:id="rId1"/>
    </p:custDataLst>
  </p:cSld>
  <p:clrMapOvr>
    <a:masterClrMapping/>
  </p:clrMapOvr>
  <p:transition advTm="4323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checkerboard(across)">
                                      <p:cBhvr>
                                        <p:cTn id="7" dur="500"/>
                                        <p:tgtEl>
                                          <p:spTgt spid="71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a:t>Babylon &amp; Nineveh</a:t>
            </a:r>
          </a:p>
        </p:txBody>
      </p:sp>
      <p:sp>
        <p:nvSpPr>
          <p:cNvPr id="72707" name="Rectangle 3"/>
          <p:cNvSpPr>
            <a:spLocks noGrp="1" noChangeArrowheads="1"/>
          </p:cNvSpPr>
          <p:nvPr>
            <p:ph type="body" idx="1"/>
          </p:nvPr>
        </p:nvSpPr>
        <p:spPr/>
        <p:txBody>
          <a:bodyPr/>
          <a:lstStyle/>
          <a:p>
            <a:pPr>
              <a:lnSpc>
                <a:spcPct val="90000"/>
              </a:lnSpc>
            </a:pPr>
            <a:r>
              <a:rPr lang="en-US" altLang="en-US"/>
              <a:t>Prophecies:</a:t>
            </a:r>
          </a:p>
          <a:p>
            <a:pPr lvl="1">
              <a:lnSpc>
                <a:spcPct val="90000"/>
              </a:lnSpc>
            </a:pPr>
            <a:r>
              <a:rPr lang="en-US" altLang="en-US"/>
              <a:t>Babylon</a:t>
            </a:r>
          </a:p>
          <a:p>
            <a:pPr lvl="2">
              <a:lnSpc>
                <a:spcPct val="90000"/>
              </a:lnSpc>
            </a:pPr>
            <a:r>
              <a:rPr lang="en-US" altLang="en-US"/>
              <a:t>To be deserted</a:t>
            </a:r>
          </a:p>
          <a:p>
            <a:pPr lvl="2">
              <a:lnSpc>
                <a:spcPct val="90000"/>
              </a:lnSpc>
            </a:pPr>
            <a:r>
              <a:rPr lang="en-US" altLang="en-US"/>
              <a:t>Without Arabs or shepherds</a:t>
            </a:r>
          </a:p>
          <a:p>
            <a:pPr lvl="2">
              <a:lnSpc>
                <a:spcPct val="90000"/>
              </a:lnSpc>
            </a:pPr>
            <a:r>
              <a:rPr lang="en-US" altLang="en-US"/>
              <a:t>To be a home for wild animals</a:t>
            </a:r>
          </a:p>
          <a:p>
            <a:pPr lvl="2">
              <a:lnSpc>
                <a:spcPct val="90000"/>
              </a:lnSpc>
            </a:pPr>
            <a:r>
              <a:rPr lang="en-US" altLang="en-US"/>
              <a:t>Its stone not to be used for building stone</a:t>
            </a:r>
          </a:p>
          <a:p>
            <a:pPr lvl="2">
              <a:lnSpc>
                <a:spcPct val="90000"/>
              </a:lnSpc>
            </a:pPr>
            <a:r>
              <a:rPr lang="en-US" altLang="en-US"/>
              <a:t>Never to be rebuilt</a:t>
            </a:r>
          </a:p>
          <a:p>
            <a:pPr lvl="1">
              <a:lnSpc>
                <a:spcPct val="90000"/>
              </a:lnSpc>
            </a:pPr>
            <a:r>
              <a:rPr lang="en-US" altLang="en-US"/>
              <a:t>Nineveh</a:t>
            </a:r>
          </a:p>
          <a:p>
            <a:pPr lvl="2">
              <a:lnSpc>
                <a:spcPct val="90000"/>
              </a:lnSpc>
            </a:pPr>
            <a:r>
              <a:rPr lang="en-US" altLang="en-US"/>
              <a:t>To be destroyed and left desolate</a:t>
            </a:r>
          </a:p>
          <a:p>
            <a:pPr lvl="2">
              <a:lnSpc>
                <a:spcPct val="90000"/>
              </a:lnSpc>
            </a:pPr>
            <a:r>
              <a:rPr lang="en-US" altLang="en-US"/>
              <a:t>To become a place for grazing sheep</a:t>
            </a:r>
          </a:p>
        </p:txBody>
      </p:sp>
    </p:spTree>
    <p:custDataLst>
      <p:tags r:id="rId1"/>
    </p:custDataLst>
  </p:cSld>
  <p:clrMapOvr>
    <a:masterClrMapping/>
  </p:clrMapOvr>
  <p:transition advTm="1689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 calcmode="lin" valueType="num">
                                      <p:cBhvr additive="base">
                                        <p:cTn id="7" dur="500" fill="hold"/>
                                        <p:tgtEl>
                                          <p:spTgt spid="727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27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2707">
                                            <p:txEl>
                                              <p:pRg st="1" end="1"/>
                                            </p:txEl>
                                          </p:spTgt>
                                        </p:tgtEl>
                                        <p:attrNameLst>
                                          <p:attrName>style.visibility</p:attrName>
                                        </p:attrNameLst>
                                      </p:cBhvr>
                                      <p:to>
                                        <p:strVal val="visible"/>
                                      </p:to>
                                    </p:set>
                                    <p:anim calcmode="lin" valueType="num">
                                      <p:cBhvr additive="base">
                                        <p:cTn id="13" dur="500" fill="hold"/>
                                        <p:tgtEl>
                                          <p:spTgt spid="727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27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2707">
                                            <p:txEl>
                                              <p:pRg st="2" end="2"/>
                                            </p:txEl>
                                          </p:spTgt>
                                        </p:tgtEl>
                                        <p:attrNameLst>
                                          <p:attrName>style.visibility</p:attrName>
                                        </p:attrNameLst>
                                      </p:cBhvr>
                                      <p:to>
                                        <p:strVal val="visible"/>
                                      </p:to>
                                    </p:set>
                                    <p:anim calcmode="lin" valueType="num">
                                      <p:cBhvr additive="base">
                                        <p:cTn id="19" dur="500" fill="hold"/>
                                        <p:tgtEl>
                                          <p:spTgt spid="727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27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2707">
                                            <p:txEl>
                                              <p:pRg st="3" end="3"/>
                                            </p:txEl>
                                          </p:spTgt>
                                        </p:tgtEl>
                                        <p:attrNameLst>
                                          <p:attrName>style.visibility</p:attrName>
                                        </p:attrNameLst>
                                      </p:cBhvr>
                                      <p:to>
                                        <p:strVal val="visible"/>
                                      </p:to>
                                    </p:set>
                                    <p:anim calcmode="lin" valueType="num">
                                      <p:cBhvr additive="base">
                                        <p:cTn id="25" dur="500" fill="hold"/>
                                        <p:tgtEl>
                                          <p:spTgt spid="727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27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2707">
                                            <p:txEl>
                                              <p:pRg st="4" end="4"/>
                                            </p:txEl>
                                          </p:spTgt>
                                        </p:tgtEl>
                                        <p:attrNameLst>
                                          <p:attrName>style.visibility</p:attrName>
                                        </p:attrNameLst>
                                      </p:cBhvr>
                                      <p:to>
                                        <p:strVal val="visible"/>
                                      </p:to>
                                    </p:set>
                                    <p:anim calcmode="lin" valueType="num">
                                      <p:cBhvr additive="base">
                                        <p:cTn id="31" dur="500" fill="hold"/>
                                        <p:tgtEl>
                                          <p:spTgt spid="7270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27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2707">
                                            <p:txEl>
                                              <p:pRg st="5" end="5"/>
                                            </p:txEl>
                                          </p:spTgt>
                                        </p:tgtEl>
                                        <p:attrNameLst>
                                          <p:attrName>style.visibility</p:attrName>
                                        </p:attrNameLst>
                                      </p:cBhvr>
                                      <p:to>
                                        <p:strVal val="visible"/>
                                      </p:to>
                                    </p:set>
                                    <p:anim calcmode="lin" valueType="num">
                                      <p:cBhvr additive="base">
                                        <p:cTn id="37" dur="500" fill="hold"/>
                                        <p:tgtEl>
                                          <p:spTgt spid="7270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270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2707">
                                            <p:txEl>
                                              <p:pRg st="6" end="6"/>
                                            </p:txEl>
                                          </p:spTgt>
                                        </p:tgtEl>
                                        <p:attrNameLst>
                                          <p:attrName>style.visibility</p:attrName>
                                        </p:attrNameLst>
                                      </p:cBhvr>
                                      <p:to>
                                        <p:strVal val="visible"/>
                                      </p:to>
                                    </p:set>
                                    <p:anim calcmode="lin" valueType="num">
                                      <p:cBhvr additive="base">
                                        <p:cTn id="43" dur="500" fill="hold"/>
                                        <p:tgtEl>
                                          <p:spTgt spid="7270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270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2707">
                                            <p:txEl>
                                              <p:pRg st="7" end="7"/>
                                            </p:txEl>
                                          </p:spTgt>
                                        </p:tgtEl>
                                        <p:attrNameLst>
                                          <p:attrName>style.visibility</p:attrName>
                                        </p:attrNameLst>
                                      </p:cBhvr>
                                      <p:to>
                                        <p:strVal val="visible"/>
                                      </p:to>
                                    </p:set>
                                    <p:anim calcmode="lin" valueType="num">
                                      <p:cBhvr additive="base">
                                        <p:cTn id="49" dur="500" fill="hold"/>
                                        <p:tgtEl>
                                          <p:spTgt spid="7270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270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2707">
                                            <p:txEl>
                                              <p:pRg st="8" end="8"/>
                                            </p:txEl>
                                          </p:spTgt>
                                        </p:tgtEl>
                                        <p:attrNameLst>
                                          <p:attrName>style.visibility</p:attrName>
                                        </p:attrNameLst>
                                      </p:cBhvr>
                                      <p:to>
                                        <p:strVal val="visible"/>
                                      </p:to>
                                    </p:set>
                                    <p:anim calcmode="lin" valueType="num">
                                      <p:cBhvr additive="base">
                                        <p:cTn id="55" dur="500" fill="hold"/>
                                        <p:tgtEl>
                                          <p:spTgt spid="7270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270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2707">
                                            <p:txEl>
                                              <p:pRg st="9" end="9"/>
                                            </p:txEl>
                                          </p:spTgt>
                                        </p:tgtEl>
                                        <p:attrNameLst>
                                          <p:attrName>style.visibility</p:attrName>
                                        </p:attrNameLst>
                                      </p:cBhvr>
                                      <p:to>
                                        <p:strVal val="visible"/>
                                      </p:to>
                                    </p:set>
                                    <p:anim calcmode="lin" valueType="num">
                                      <p:cBhvr additive="base">
                                        <p:cTn id="61" dur="500" fill="hold"/>
                                        <p:tgtEl>
                                          <p:spTgt spid="72707">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270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Grp="1" noChangeArrowheads="1"/>
          </p:cNvSpPr>
          <p:nvPr>
            <p:ph type="ctrTitle"/>
          </p:nvPr>
        </p:nvSpPr>
        <p:spPr/>
        <p:txBody>
          <a:bodyPr/>
          <a:lstStyle/>
          <a:p>
            <a:r>
              <a:rPr lang="en-US" altLang="en-US"/>
              <a:t>The Prophecies &amp; Their Fulfillments</a:t>
            </a:r>
          </a:p>
        </p:txBody>
      </p:sp>
      <p:sp>
        <p:nvSpPr>
          <p:cNvPr id="80901"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469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0900"/>
                                        </p:tgtEl>
                                        <p:attrNameLst>
                                          <p:attrName>style.visibility</p:attrName>
                                        </p:attrNameLst>
                                      </p:cBhvr>
                                      <p:to>
                                        <p:strVal val="visible"/>
                                      </p:to>
                                    </p:set>
                                    <p:anim calcmode="lin" valueType="num">
                                      <p:cBhvr>
                                        <p:cTn id="7" dur="500" fill="hold"/>
                                        <p:tgtEl>
                                          <p:spTgt spid="80900"/>
                                        </p:tgtEl>
                                        <p:attrNameLst>
                                          <p:attrName>ppt_w</p:attrName>
                                        </p:attrNameLst>
                                      </p:cBhvr>
                                      <p:tavLst>
                                        <p:tav tm="0">
                                          <p:val>
                                            <p:fltVal val="0"/>
                                          </p:val>
                                        </p:tav>
                                        <p:tav tm="100000">
                                          <p:val>
                                            <p:strVal val="#ppt_w"/>
                                          </p:val>
                                        </p:tav>
                                      </p:tavLst>
                                    </p:anim>
                                    <p:anim calcmode="lin" valueType="num">
                                      <p:cBhvr>
                                        <p:cTn id="8" dur="500" fill="hold"/>
                                        <p:tgtEl>
                                          <p:spTgt spid="809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a:t>Babylon &amp; Nineveh</a:t>
            </a:r>
          </a:p>
        </p:txBody>
      </p:sp>
      <p:sp>
        <p:nvSpPr>
          <p:cNvPr id="76803" name="Rectangle 3"/>
          <p:cNvSpPr>
            <a:spLocks noGrp="1" noChangeArrowheads="1"/>
          </p:cNvSpPr>
          <p:nvPr>
            <p:ph type="body" idx="1"/>
          </p:nvPr>
        </p:nvSpPr>
        <p:spPr/>
        <p:txBody>
          <a:bodyPr/>
          <a:lstStyle/>
          <a:p>
            <a:pPr>
              <a:lnSpc>
                <a:spcPct val="90000"/>
              </a:lnSpc>
            </a:pPr>
            <a:r>
              <a:rPr lang="en-US" altLang="en-US" sz="2600"/>
              <a:t>Fulfillments:</a:t>
            </a:r>
          </a:p>
          <a:p>
            <a:pPr lvl="1">
              <a:lnSpc>
                <a:spcPct val="90000"/>
              </a:lnSpc>
            </a:pPr>
            <a:r>
              <a:rPr lang="en-US" altLang="en-US" sz="2200"/>
              <a:t>Babylon</a:t>
            </a:r>
          </a:p>
          <a:p>
            <a:pPr lvl="2">
              <a:lnSpc>
                <a:spcPct val="90000"/>
              </a:lnSpc>
            </a:pPr>
            <a:r>
              <a:rPr lang="en-US" altLang="en-US" sz="2100"/>
              <a:t>Has become deserted over the centuries, partly by conquest, partly by shift in river, leaving site without water.</a:t>
            </a:r>
          </a:p>
          <a:p>
            <a:pPr lvl="2">
              <a:lnSpc>
                <a:spcPct val="90000"/>
              </a:lnSpc>
            </a:pPr>
            <a:r>
              <a:rPr lang="en-US" altLang="en-US" sz="2100"/>
              <a:t>Arabs avoid site as haunted.</a:t>
            </a:r>
          </a:p>
          <a:p>
            <a:pPr lvl="2">
              <a:lnSpc>
                <a:spcPct val="90000"/>
              </a:lnSpc>
            </a:pPr>
            <a:r>
              <a:rPr lang="en-US" altLang="en-US" sz="2100"/>
              <a:t>Soil is too poor even for grazing sheep.</a:t>
            </a:r>
          </a:p>
          <a:p>
            <a:pPr lvl="2">
              <a:lnSpc>
                <a:spcPct val="90000"/>
              </a:lnSpc>
            </a:pPr>
            <a:r>
              <a:rPr lang="en-US" altLang="en-US" sz="2100"/>
              <a:t>Natives use clay bricks from site, but burn stone to lime.</a:t>
            </a:r>
          </a:p>
          <a:p>
            <a:pPr lvl="1">
              <a:lnSpc>
                <a:spcPct val="90000"/>
              </a:lnSpc>
            </a:pPr>
            <a:r>
              <a:rPr lang="en-US" altLang="en-US" sz="2200"/>
              <a:t>Nineveh</a:t>
            </a:r>
          </a:p>
          <a:p>
            <a:pPr lvl="2">
              <a:lnSpc>
                <a:spcPct val="90000"/>
              </a:lnSpc>
            </a:pPr>
            <a:r>
              <a:rPr lang="en-US" altLang="en-US" sz="2100"/>
              <a:t>Was destroyed suddenly &amp; completely; location forgotten for centuries.</a:t>
            </a:r>
          </a:p>
          <a:p>
            <a:pPr lvl="2">
              <a:lnSpc>
                <a:spcPct val="90000"/>
              </a:lnSpc>
            </a:pPr>
            <a:r>
              <a:rPr lang="en-US" altLang="en-US" sz="2100"/>
              <a:t>Name of largest mound (Quyunyiq) means </a:t>
            </a:r>
            <a:r>
              <a:rPr lang="en-US" altLang="en-US" sz="2100">
                <a:cs typeface="Arial" charset="0"/>
              </a:rPr>
              <a:t>"</a:t>
            </a:r>
            <a:r>
              <a:rPr lang="en-US" altLang="en-US" sz="2100"/>
              <a:t>many sheep.</a:t>
            </a:r>
            <a:r>
              <a:rPr lang="en-US" altLang="en-US" sz="2100">
                <a:cs typeface="Arial" charset="0"/>
              </a:rPr>
              <a:t>"</a:t>
            </a:r>
          </a:p>
          <a:p>
            <a:pPr lvl="2">
              <a:lnSpc>
                <a:spcPct val="90000"/>
              </a:lnSpc>
            </a:pPr>
            <a:r>
              <a:rPr lang="en-US" altLang="en-US" sz="2100"/>
              <a:t>Recently suburbs of Mosul have grown out to reach site.</a:t>
            </a:r>
          </a:p>
        </p:txBody>
      </p:sp>
    </p:spTree>
    <p:custDataLst>
      <p:tags r:id="rId1"/>
    </p:custDataLst>
  </p:cSld>
  <p:clrMapOvr>
    <a:masterClrMapping/>
  </p:clrMapOvr>
  <p:transition advTm="4545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 calcmode="lin" valueType="num">
                                      <p:cBhvr additive="base">
                                        <p:cTn id="7" dur="500" fill="hold"/>
                                        <p:tgtEl>
                                          <p:spTgt spid="768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8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6803">
                                            <p:txEl>
                                              <p:pRg st="1" end="1"/>
                                            </p:txEl>
                                          </p:spTgt>
                                        </p:tgtEl>
                                        <p:attrNameLst>
                                          <p:attrName>style.visibility</p:attrName>
                                        </p:attrNameLst>
                                      </p:cBhvr>
                                      <p:to>
                                        <p:strVal val="visible"/>
                                      </p:to>
                                    </p:set>
                                    <p:anim calcmode="lin" valueType="num">
                                      <p:cBhvr additive="base">
                                        <p:cTn id="13" dur="500" fill="hold"/>
                                        <p:tgtEl>
                                          <p:spTgt spid="768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68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6803">
                                            <p:txEl>
                                              <p:pRg st="2" end="2"/>
                                            </p:txEl>
                                          </p:spTgt>
                                        </p:tgtEl>
                                        <p:attrNameLst>
                                          <p:attrName>style.visibility</p:attrName>
                                        </p:attrNameLst>
                                      </p:cBhvr>
                                      <p:to>
                                        <p:strVal val="visible"/>
                                      </p:to>
                                    </p:set>
                                    <p:anim calcmode="lin" valueType="num">
                                      <p:cBhvr additive="base">
                                        <p:cTn id="19" dur="500" fill="hold"/>
                                        <p:tgtEl>
                                          <p:spTgt spid="768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68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6803">
                                            <p:txEl>
                                              <p:pRg st="3" end="3"/>
                                            </p:txEl>
                                          </p:spTgt>
                                        </p:tgtEl>
                                        <p:attrNameLst>
                                          <p:attrName>style.visibility</p:attrName>
                                        </p:attrNameLst>
                                      </p:cBhvr>
                                      <p:to>
                                        <p:strVal val="visible"/>
                                      </p:to>
                                    </p:set>
                                    <p:anim calcmode="lin" valueType="num">
                                      <p:cBhvr additive="base">
                                        <p:cTn id="25" dur="500" fill="hold"/>
                                        <p:tgtEl>
                                          <p:spTgt spid="768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68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6803">
                                            <p:txEl>
                                              <p:pRg st="4" end="4"/>
                                            </p:txEl>
                                          </p:spTgt>
                                        </p:tgtEl>
                                        <p:attrNameLst>
                                          <p:attrName>style.visibility</p:attrName>
                                        </p:attrNameLst>
                                      </p:cBhvr>
                                      <p:to>
                                        <p:strVal val="visible"/>
                                      </p:to>
                                    </p:set>
                                    <p:anim calcmode="lin" valueType="num">
                                      <p:cBhvr additive="base">
                                        <p:cTn id="31" dur="500" fill="hold"/>
                                        <p:tgtEl>
                                          <p:spTgt spid="7680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68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6803">
                                            <p:txEl>
                                              <p:pRg st="5" end="5"/>
                                            </p:txEl>
                                          </p:spTgt>
                                        </p:tgtEl>
                                        <p:attrNameLst>
                                          <p:attrName>style.visibility</p:attrName>
                                        </p:attrNameLst>
                                      </p:cBhvr>
                                      <p:to>
                                        <p:strVal val="visible"/>
                                      </p:to>
                                    </p:set>
                                    <p:anim calcmode="lin" valueType="num">
                                      <p:cBhvr additive="base">
                                        <p:cTn id="37" dur="500" fill="hold"/>
                                        <p:tgtEl>
                                          <p:spTgt spid="7680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680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6803">
                                            <p:txEl>
                                              <p:pRg st="6" end="6"/>
                                            </p:txEl>
                                          </p:spTgt>
                                        </p:tgtEl>
                                        <p:attrNameLst>
                                          <p:attrName>style.visibility</p:attrName>
                                        </p:attrNameLst>
                                      </p:cBhvr>
                                      <p:to>
                                        <p:strVal val="visible"/>
                                      </p:to>
                                    </p:set>
                                    <p:anim calcmode="lin" valueType="num">
                                      <p:cBhvr additive="base">
                                        <p:cTn id="43" dur="500" fill="hold"/>
                                        <p:tgtEl>
                                          <p:spTgt spid="7680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680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6803">
                                            <p:txEl>
                                              <p:pRg st="7" end="7"/>
                                            </p:txEl>
                                          </p:spTgt>
                                        </p:tgtEl>
                                        <p:attrNameLst>
                                          <p:attrName>style.visibility</p:attrName>
                                        </p:attrNameLst>
                                      </p:cBhvr>
                                      <p:to>
                                        <p:strVal val="visible"/>
                                      </p:to>
                                    </p:set>
                                    <p:anim calcmode="lin" valueType="num">
                                      <p:cBhvr additive="base">
                                        <p:cTn id="49" dur="500" fill="hold"/>
                                        <p:tgtEl>
                                          <p:spTgt spid="7680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680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6803">
                                            <p:txEl>
                                              <p:pRg st="8" end="8"/>
                                            </p:txEl>
                                          </p:spTgt>
                                        </p:tgtEl>
                                        <p:attrNameLst>
                                          <p:attrName>style.visibility</p:attrName>
                                        </p:attrNameLst>
                                      </p:cBhvr>
                                      <p:to>
                                        <p:strVal val="visible"/>
                                      </p:to>
                                    </p:set>
                                    <p:anim calcmode="lin" valueType="num">
                                      <p:cBhvr additive="base">
                                        <p:cTn id="55" dur="500" fill="hold"/>
                                        <p:tgtEl>
                                          <p:spTgt spid="7680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680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6803">
                                            <p:txEl>
                                              <p:pRg st="9" end="9"/>
                                            </p:txEl>
                                          </p:spTgt>
                                        </p:tgtEl>
                                        <p:attrNameLst>
                                          <p:attrName>style.visibility</p:attrName>
                                        </p:attrNameLst>
                                      </p:cBhvr>
                                      <p:to>
                                        <p:strVal val="visible"/>
                                      </p:to>
                                    </p:set>
                                    <p:anim calcmode="lin" valueType="num">
                                      <p:cBhvr additive="base">
                                        <p:cTn id="61" dur="500" fill="hold"/>
                                        <p:tgtEl>
                                          <p:spTgt spid="7680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680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en-US"/>
              <a:t>Capernaum &amp; Nazareth</a:t>
            </a:r>
          </a:p>
        </p:txBody>
      </p:sp>
      <p:sp>
        <p:nvSpPr>
          <p:cNvPr id="77828" name="Text Box 4"/>
          <p:cNvSpPr txBox="1">
            <a:spLocks noChangeArrowheads="1"/>
          </p:cNvSpPr>
          <p:nvPr/>
        </p:nvSpPr>
        <p:spPr bwMode="auto">
          <a:xfrm>
            <a:off x="381000" y="1600200"/>
            <a:ext cx="84582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Matthew 11:20-24 (NIV) Then Jesus began to denounce the cities in which most of his miracles had been performed, because they did not repent. 21 "Woe to you, Korazin! Woe to you, Bethsaida! If the miracles that were performed in you had been performed in Tyre and Sidon, they would have repented long ago in sackcloth and ashes. 22 But I tell you, it will be more bearable for Tyre and Sidon on the day of judgment than for you. 23 And you, Capernaum, will you be lifted up to the skies? No, you will go down to the depths. If the miracles that were performed in you had been performed in Sodom, it would have remained to this day. 24 But I tell you that it will be more bearable for Sodom on the day of judgment than for you." </a:t>
            </a:r>
          </a:p>
        </p:txBody>
      </p:sp>
    </p:spTree>
    <p:custDataLst>
      <p:tags r:id="rId1"/>
    </p:custDataLst>
  </p:cSld>
  <p:clrMapOvr>
    <a:masterClrMapping/>
  </p:clrMapOvr>
  <p:transition advTm="3632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7828"/>
                                        </p:tgtEl>
                                        <p:attrNameLst>
                                          <p:attrName>style.visibility</p:attrName>
                                        </p:attrNameLst>
                                      </p:cBhvr>
                                      <p:to>
                                        <p:strVal val="visible"/>
                                      </p:to>
                                    </p:set>
                                    <p:animEffect transition="in" filter="checkerboard(across)">
                                      <p:cBhvr>
                                        <p:cTn id="7" dur="500"/>
                                        <p:tgtEl>
                                          <p:spTgt spid="77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en-US"/>
              <a:t>Capernaum &amp; Nazareth</a:t>
            </a:r>
          </a:p>
        </p:txBody>
      </p:sp>
      <p:sp>
        <p:nvSpPr>
          <p:cNvPr id="79875" name="Rectangle 3"/>
          <p:cNvSpPr>
            <a:spLocks noGrp="1" noChangeArrowheads="1"/>
          </p:cNvSpPr>
          <p:nvPr>
            <p:ph type="body" idx="1"/>
          </p:nvPr>
        </p:nvSpPr>
        <p:spPr/>
        <p:txBody>
          <a:bodyPr/>
          <a:lstStyle/>
          <a:p>
            <a:r>
              <a:rPr lang="en-US" altLang="en-US" sz="2600"/>
              <a:t>Capernaum, Korazin, and Bethsaida are cursed with destruction for not repenting at Jesus’ miracles.</a:t>
            </a:r>
          </a:p>
          <a:p>
            <a:r>
              <a:rPr lang="en-US" altLang="en-US" sz="2600"/>
              <a:t>No such curse on Nazareth, even though some of its people tried to kill Jesus (Luke 4:14-30).</a:t>
            </a:r>
          </a:p>
          <a:p>
            <a:r>
              <a:rPr lang="en-US" altLang="en-US" sz="2600"/>
              <a:t>Today, Capernaum, Korazin and Bethsaida are abandoned, only recently rediscovered.</a:t>
            </a:r>
          </a:p>
          <a:p>
            <a:r>
              <a:rPr lang="en-US" altLang="en-US" sz="2600"/>
              <a:t>Nazareth is a prosperous city, much larger than in Jesus</a:t>
            </a:r>
            <a:r>
              <a:rPr lang="en-US" altLang="en-US" sz="2600">
                <a:cs typeface="Arial" charset="0"/>
              </a:rPr>
              <a:t>'</a:t>
            </a:r>
            <a:r>
              <a:rPr lang="en-US" altLang="en-US" sz="2600"/>
              <a:t> time.</a:t>
            </a:r>
          </a:p>
          <a:p>
            <a:r>
              <a:rPr lang="en-US" altLang="en-US" sz="2600"/>
              <a:t>If one were to switch the names in the prophecies, they would not have been fulfilled.</a:t>
            </a:r>
          </a:p>
        </p:txBody>
      </p:sp>
    </p:spTree>
    <p:custDataLst>
      <p:tags r:id="rId1"/>
    </p:custDataLst>
  </p:cSld>
  <p:clrMapOvr>
    <a:masterClrMapping/>
  </p:clrMapOvr>
  <p:transition advTm="3583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 calcmode="lin" valueType="num">
                                      <p:cBhvr additive="base">
                                        <p:cTn id="7" dur="500" fill="hold"/>
                                        <p:tgtEl>
                                          <p:spTgt spid="798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8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9875">
                                            <p:txEl>
                                              <p:pRg st="1" end="1"/>
                                            </p:txEl>
                                          </p:spTgt>
                                        </p:tgtEl>
                                        <p:attrNameLst>
                                          <p:attrName>style.visibility</p:attrName>
                                        </p:attrNameLst>
                                      </p:cBhvr>
                                      <p:to>
                                        <p:strVal val="visible"/>
                                      </p:to>
                                    </p:set>
                                    <p:anim calcmode="lin" valueType="num">
                                      <p:cBhvr additive="base">
                                        <p:cTn id="13" dur="500" fill="hold"/>
                                        <p:tgtEl>
                                          <p:spTgt spid="798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8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9875">
                                            <p:txEl>
                                              <p:pRg st="2" end="2"/>
                                            </p:txEl>
                                          </p:spTgt>
                                        </p:tgtEl>
                                        <p:attrNameLst>
                                          <p:attrName>style.visibility</p:attrName>
                                        </p:attrNameLst>
                                      </p:cBhvr>
                                      <p:to>
                                        <p:strVal val="visible"/>
                                      </p:to>
                                    </p:set>
                                    <p:anim calcmode="lin" valueType="num">
                                      <p:cBhvr additive="base">
                                        <p:cTn id="19" dur="500" fill="hold"/>
                                        <p:tgtEl>
                                          <p:spTgt spid="798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8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9875">
                                            <p:txEl>
                                              <p:pRg st="3" end="3"/>
                                            </p:txEl>
                                          </p:spTgt>
                                        </p:tgtEl>
                                        <p:attrNameLst>
                                          <p:attrName>style.visibility</p:attrName>
                                        </p:attrNameLst>
                                      </p:cBhvr>
                                      <p:to>
                                        <p:strVal val="visible"/>
                                      </p:to>
                                    </p:set>
                                    <p:anim calcmode="lin" valueType="num">
                                      <p:cBhvr additive="base">
                                        <p:cTn id="25" dur="500" fill="hold"/>
                                        <p:tgtEl>
                                          <p:spTgt spid="798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98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9875">
                                            <p:txEl>
                                              <p:pRg st="4" end="4"/>
                                            </p:txEl>
                                          </p:spTgt>
                                        </p:tgtEl>
                                        <p:attrNameLst>
                                          <p:attrName>style.visibility</p:attrName>
                                        </p:attrNameLst>
                                      </p:cBhvr>
                                      <p:to>
                                        <p:strVal val="visible"/>
                                      </p:to>
                                    </p:set>
                                    <p:anim calcmode="lin" valueType="num">
                                      <p:cBhvr additive="base">
                                        <p:cTn id="31" dur="500" fill="hold"/>
                                        <p:tgtEl>
                                          <p:spTgt spid="798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98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p:cNvSpPr>
            <a:spLocks noGrp="1" noChangeArrowheads="1"/>
          </p:cNvSpPr>
          <p:nvPr>
            <p:ph type="ctrTitle"/>
          </p:nvPr>
        </p:nvSpPr>
        <p:spPr/>
        <p:txBody>
          <a:bodyPr/>
          <a:lstStyle/>
          <a:p>
            <a:r>
              <a:rPr lang="en-US" altLang="en-US"/>
              <a:t>Calculating the Probabilities</a:t>
            </a:r>
          </a:p>
        </p:txBody>
      </p:sp>
      <p:sp>
        <p:nvSpPr>
          <p:cNvPr id="82949"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501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2948"/>
                                        </p:tgtEl>
                                        <p:attrNameLst>
                                          <p:attrName>style.visibility</p:attrName>
                                        </p:attrNameLst>
                                      </p:cBhvr>
                                      <p:to>
                                        <p:strVal val="visible"/>
                                      </p:to>
                                    </p:set>
                                    <p:anim calcmode="lin" valueType="num">
                                      <p:cBhvr>
                                        <p:cTn id="7" dur="500" fill="hold"/>
                                        <p:tgtEl>
                                          <p:spTgt spid="82948"/>
                                        </p:tgtEl>
                                        <p:attrNameLst>
                                          <p:attrName>ppt_w</p:attrName>
                                        </p:attrNameLst>
                                      </p:cBhvr>
                                      <p:tavLst>
                                        <p:tav tm="0">
                                          <p:val>
                                            <p:fltVal val="0"/>
                                          </p:val>
                                        </p:tav>
                                        <p:tav tm="100000">
                                          <p:val>
                                            <p:strVal val="#ppt_w"/>
                                          </p:val>
                                        </p:tav>
                                      </p:tavLst>
                                    </p:anim>
                                    <p:anim calcmode="lin" valueType="num">
                                      <p:cBhvr>
                                        <p:cTn id="8" dur="500" fill="hold"/>
                                        <p:tgtEl>
                                          <p:spTgt spid="8294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ltLang="en-US"/>
              <a:t>Calculating the Probabilities</a:t>
            </a:r>
          </a:p>
        </p:txBody>
      </p:sp>
      <p:sp>
        <p:nvSpPr>
          <p:cNvPr id="84995" name="Rectangle 3"/>
          <p:cNvSpPr>
            <a:spLocks noGrp="1" noChangeArrowheads="1"/>
          </p:cNvSpPr>
          <p:nvPr>
            <p:ph type="body" idx="1"/>
          </p:nvPr>
        </p:nvSpPr>
        <p:spPr/>
        <p:txBody>
          <a:bodyPr/>
          <a:lstStyle/>
          <a:p>
            <a:pPr>
              <a:lnSpc>
                <a:spcPct val="90000"/>
              </a:lnSpc>
            </a:pPr>
            <a:r>
              <a:rPr lang="en-US" altLang="en-US"/>
              <a:t>Here we will attempt to calculate the probabilities of these things happening by accident.</a:t>
            </a:r>
          </a:p>
          <a:p>
            <a:pPr>
              <a:lnSpc>
                <a:spcPct val="90000"/>
              </a:lnSpc>
            </a:pPr>
            <a:r>
              <a:rPr lang="en-US" altLang="en-US"/>
              <a:t>Our numbers need not be pressed; you may substitute your own.</a:t>
            </a:r>
          </a:p>
          <a:p>
            <a:pPr>
              <a:lnSpc>
                <a:spcPct val="90000"/>
              </a:lnSpc>
            </a:pPr>
            <a:r>
              <a:rPr lang="en-US" altLang="en-US"/>
              <a:t>There are many more prophecies of this sort.  See our bibliography.</a:t>
            </a:r>
          </a:p>
          <a:p>
            <a:pPr>
              <a:lnSpc>
                <a:spcPct val="90000"/>
              </a:lnSpc>
            </a:pPr>
            <a:r>
              <a:rPr lang="en-US" altLang="en-US"/>
              <a:t>The compound probability = product of the partial probabilities multiplied together.</a:t>
            </a:r>
          </a:p>
        </p:txBody>
      </p:sp>
    </p:spTree>
    <p:custDataLst>
      <p:tags r:id="rId1"/>
    </p:custDataLst>
  </p:cSld>
  <p:clrMapOvr>
    <a:masterClrMapping/>
  </p:clrMapOvr>
  <p:transition advTm="3562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 calcmode="lin" valueType="num">
                                      <p:cBhvr additive="base">
                                        <p:cTn id="7" dur="500" fill="hold"/>
                                        <p:tgtEl>
                                          <p:spTgt spid="849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9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4995">
                                            <p:txEl>
                                              <p:pRg st="1" end="1"/>
                                            </p:txEl>
                                          </p:spTgt>
                                        </p:tgtEl>
                                        <p:attrNameLst>
                                          <p:attrName>style.visibility</p:attrName>
                                        </p:attrNameLst>
                                      </p:cBhvr>
                                      <p:to>
                                        <p:strVal val="visible"/>
                                      </p:to>
                                    </p:set>
                                    <p:anim calcmode="lin" valueType="num">
                                      <p:cBhvr additive="base">
                                        <p:cTn id="13" dur="500" fill="hold"/>
                                        <p:tgtEl>
                                          <p:spTgt spid="849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49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4995">
                                            <p:txEl>
                                              <p:pRg st="2" end="2"/>
                                            </p:txEl>
                                          </p:spTgt>
                                        </p:tgtEl>
                                        <p:attrNameLst>
                                          <p:attrName>style.visibility</p:attrName>
                                        </p:attrNameLst>
                                      </p:cBhvr>
                                      <p:to>
                                        <p:strVal val="visible"/>
                                      </p:to>
                                    </p:set>
                                    <p:anim calcmode="lin" valueType="num">
                                      <p:cBhvr additive="base">
                                        <p:cTn id="19" dur="500" fill="hold"/>
                                        <p:tgtEl>
                                          <p:spTgt spid="849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49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4995">
                                            <p:txEl>
                                              <p:pRg st="3" end="3"/>
                                            </p:txEl>
                                          </p:spTgt>
                                        </p:tgtEl>
                                        <p:attrNameLst>
                                          <p:attrName>style.visibility</p:attrName>
                                        </p:attrNameLst>
                                      </p:cBhvr>
                                      <p:to>
                                        <p:strVal val="visible"/>
                                      </p:to>
                                    </p:set>
                                    <p:anim calcmode="lin" valueType="num">
                                      <p:cBhvr additive="base">
                                        <p:cTn id="25" dur="500" fill="hold"/>
                                        <p:tgtEl>
                                          <p:spTgt spid="849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499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ltLang="en-US"/>
              <a:t>Light to the Gentiles</a:t>
            </a:r>
          </a:p>
        </p:txBody>
      </p:sp>
      <p:sp>
        <p:nvSpPr>
          <p:cNvPr id="86019" name="Rectangle 3"/>
          <p:cNvSpPr>
            <a:spLocks noGrp="1" noChangeArrowheads="1"/>
          </p:cNvSpPr>
          <p:nvPr>
            <p:ph type="body" idx="1"/>
          </p:nvPr>
        </p:nvSpPr>
        <p:spPr/>
        <p:txBody>
          <a:bodyPr/>
          <a:lstStyle/>
          <a:p>
            <a:r>
              <a:rPr lang="en-US" altLang="en-US"/>
              <a:t>How many major world religions?</a:t>
            </a:r>
          </a:p>
          <a:p>
            <a:pPr lvl="1"/>
            <a:r>
              <a:rPr lang="en-US" altLang="en-US"/>
              <a:t>4 or 5</a:t>
            </a:r>
          </a:p>
          <a:p>
            <a:r>
              <a:rPr lang="en-US" altLang="en-US"/>
              <a:t>What is the antecedent probability a Jew would be founder of one of these, given that they have their own religion?</a:t>
            </a:r>
          </a:p>
          <a:p>
            <a:pPr lvl="1"/>
            <a:r>
              <a:rPr lang="en-US" altLang="en-US"/>
              <a:t>Try fraction of Jews in world population, ~1%</a:t>
            </a:r>
          </a:p>
          <a:p>
            <a:r>
              <a:rPr lang="en-US" altLang="en-US"/>
              <a:t>P = 5 x .01 = 5 x 10</a:t>
            </a:r>
            <a:r>
              <a:rPr lang="en-US" altLang="en-US" baseline="30000"/>
              <a:t>-2</a:t>
            </a:r>
            <a:endParaRPr lang="en-US" altLang="en-US"/>
          </a:p>
        </p:txBody>
      </p:sp>
    </p:spTree>
    <p:custDataLst>
      <p:tags r:id="rId1"/>
    </p:custDataLst>
  </p:cSld>
  <p:clrMapOvr>
    <a:masterClrMapping/>
  </p:clrMapOvr>
  <p:transition advTm="3937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 calcmode="lin" valueType="num">
                                      <p:cBhvr additive="base">
                                        <p:cTn id="7" dur="500" fill="hold"/>
                                        <p:tgtEl>
                                          <p:spTgt spid="860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60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6019">
                                            <p:txEl>
                                              <p:pRg st="1" end="1"/>
                                            </p:txEl>
                                          </p:spTgt>
                                        </p:tgtEl>
                                        <p:attrNameLst>
                                          <p:attrName>style.visibility</p:attrName>
                                        </p:attrNameLst>
                                      </p:cBhvr>
                                      <p:to>
                                        <p:strVal val="visible"/>
                                      </p:to>
                                    </p:set>
                                    <p:anim calcmode="lin" valueType="num">
                                      <p:cBhvr additive="base">
                                        <p:cTn id="13" dur="500" fill="hold"/>
                                        <p:tgtEl>
                                          <p:spTgt spid="860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60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6019">
                                            <p:txEl>
                                              <p:pRg st="2" end="2"/>
                                            </p:txEl>
                                          </p:spTgt>
                                        </p:tgtEl>
                                        <p:attrNameLst>
                                          <p:attrName>style.visibility</p:attrName>
                                        </p:attrNameLst>
                                      </p:cBhvr>
                                      <p:to>
                                        <p:strVal val="visible"/>
                                      </p:to>
                                    </p:set>
                                    <p:anim calcmode="lin" valueType="num">
                                      <p:cBhvr additive="base">
                                        <p:cTn id="19" dur="500" fill="hold"/>
                                        <p:tgtEl>
                                          <p:spTgt spid="860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60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6019">
                                            <p:txEl>
                                              <p:pRg st="3" end="3"/>
                                            </p:txEl>
                                          </p:spTgt>
                                        </p:tgtEl>
                                        <p:attrNameLst>
                                          <p:attrName>style.visibility</p:attrName>
                                        </p:attrNameLst>
                                      </p:cBhvr>
                                      <p:to>
                                        <p:strVal val="visible"/>
                                      </p:to>
                                    </p:set>
                                    <p:anim calcmode="lin" valueType="num">
                                      <p:cBhvr additive="base">
                                        <p:cTn id="25" dur="500" fill="hold"/>
                                        <p:tgtEl>
                                          <p:spTgt spid="860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60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6019">
                                            <p:txEl>
                                              <p:pRg st="4" end="4"/>
                                            </p:txEl>
                                          </p:spTgt>
                                        </p:tgtEl>
                                        <p:attrNameLst>
                                          <p:attrName>style.visibility</p:attrName>
                                        </p:attrNameLst>
                                      </p:cBhvr>
                                      <p:to>
                                        <p:strVal val="visible"/>
                                      </p:to>
                                    </p:set>
                                    <p:anim calcmode="lin" valueType="num">
                                      <p:cBhvr additive="base">
                                        <p:cTn id="31" dur="500" fill="hold"/>
                                        <p:tgtEl>
                                          <p:spTgt spid="860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60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ltLang="en-US"/>
              <a:t>Time of the Messiah</a:t>
            </a:r>
          </a:p>
        </p:txBody>
      </p:sp>
      <p:sp>
        <p:nvSpPr>
          <p:cNvPr id="87043" name="Rectangle 3"/>
          <p:cNvSpPr>
            <a:spLocks noGrp="1" noChangeArrowheads="1"/>
          </p:cNvSpPr>
          <p:nvPr>
            <p:ph type="body" idx="1"/>
          </p:nvPr>
        </p:nvSpPr>
        <p:spPr/>
        <p:txBody>
          <a:bodyPr/>
          <a:lstStyle/>
          <a:p>
            <a:pPr>
              <a:lnSpc>
                <a:spcPct val="90000"/>
              </a:lnSpc>
            </a:pPr>
            <a:r>
              <a:rPr lang="en-US" altLang="en-US" sz="2600"/>
              <a:t>What is the chance that this founder is cut off in the first half of the first century AD?</a:t>
            </a:r>
          </a:p>
          <a:p>
            <a:pPr lvl="1">
              <a:lnSpc>
                <a:spcPct val="90000"/>
              </a:lnSpc>
            </a:pPr>
            <a:r>
              <a:rPr lang="en-US" altLang="en-US" sz="2200"/>
              <a:t>25 centuries since Daniel’s time</a:t>
            </a:r>
          </a:p>
          <a:p>
            <a:pPr lvl="1">
              <a:lnSpc>
                <a:spcPct val="90000"/>
              </a:lnSpc>
            </a:pPr>
            <a:r>
              <a:rPr lang="en-US" altLang="en-US" sz="2200"/>
              <a:t>To get right half-century, 1:50</a:t>
            </a:r>
          </a:p>
          <a:p>
            <a:pPr lvl="1">
              <a:lnSpc>
                <a:spcPct val="90000"/>
              </a:lnSpc>
            </a:pPr>
            <a:r>
              <a:rPr lang="en-US" altLang="en-US" sz="2200"/>
              <a:t>Founder cut off (death by formal execution), 1:10</a:t>
            </a:r>
          </a:p>
          <a:p>
            <a:pPr lvl="1">
              <a:lnSpc>
                <a:spcPct val="90000"/>
              </a:lnSpc>
            </a:pPr>
            <a:r>
              <a:rPr lang="en-US" altLang="en-US" sz="2200"/>
              <a:t>P = 1:50 x 10 = 1:500 = 2 x 10</a:t>
            </a:r>
            <a:r>
              <a:rPr lang="en-US" altLang="en-US" sz="2200" baseline="30000"/>
              <a:t>-3</a:t>
            </a:r>
            <a:endParaRPr lang="en-US" altLang="en-US" sz="2200"/>
          </a:p>
          <a:p>
            <a:pPr>
              <a:lnSpc>
                <a:spcPct val="90000"/>
              </a:lnSpc>
            </a:pPr>
            <a:r>
              <a:rPr lang="en-US" altLang="en-US" sz="2600"/>
              <a:t>Alternatively, chance of Daniel hitting right sabbath-cycle plus cutting off?</a:t>
            </a:r>
          </a:p>
          <a:p>
            <a:pPr lvl="1">
              <a:lnSpc>
                <a:spcPct val="90000"/>
              </a:lnSpc>
            </a:pPr>
            <a:r>
              <a:rPr lang="en-US" altLang="en-US" sz="2200"/>
              <a:t># sabbath-cycles (N): 70? 100? 350? </a:t>
            </a:r>
          </a:p>
          <a:p>
            <a:pPr lvl="1">
              <a:lnSpc>
                <a:spcPct val="90000"/>
              </a:lnSpc>
            </a:pPr>
            <a:r>
              <a:rPr lang="en-US" altLang="en-US" sz="2200"/>
              <a:t>P = 1:N x 10 = 1:700, 1:1000, 1:3500?   Take N = 100.</a:t>
            </a:r>
          </a:p>
          <a:p>
            <a:pPr lvl="1">
              <a:lnSpc>
                <a:spcPct val="90000"/>
              </a:lnSpc>
            </a:pPr>
            <a:r>
              <a:rPr lang="en-US" altLang="en-US" sz="2200"/>
              <a:t>P = 1 x 10</a:t>
            </a:r>
            <a:r>
              <a:rPr lang="en-US" altLang="en-US" sz="2200" baseline="30000"/>
              <a:t>-3</a:t>
            </a:r>
          </a:p>
        </p:txBody>
      </p:sp>
    </p:spTree>
    <p:custDataLst>
      <p:tags r:id="rId1"/>
    </p:custDataLst>
  </p:cSld>
  <p:clrMapOvr>
    <a:masterClrMapping/>
  </p:clrMapOvr>
  <p:transition advTm="8101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 calcmode="lin" valueType="num">
                                      <p:cBhvr additive="base">
                                        <p:cTn id="7" dur="500" fill="hold"/>
                                        <p:tgtEl>
                                          <p:spTgt spid="870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70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7043">
                                            <p:txEl>
                                              <p:pRg st="1" end="1"/>
                                            </p:txEl>
                                          </p:spTgt>
                                        </p:tgtEl>
                                        <p:attrNameLst>
                                          <p:attrName>style.visibility</p:attrName>
                                        </p:attrNameLst>
                                      </p:cBhvr>
                                      <p:to>
                                        <p:strVal val="visible"/>
                                      </p:to>
                                    </p:set>
                                    <p:anim calcmode="lin" valueType="num">
                                      <p:cBhvr additive="base">
                                        <p:cTn id="13" dur="500" fill="hold"/>
                                        <p:tgtEl>
                                          <p:spTgt spid="870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70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7043">
                                            <p:txEl>
                                              <p:pRg st="2" end="2"/>
                                            </p:txEl>
                                          </p:spTgt>
                                        </p:tgtEl>
                                        <p:attrNameLst>
                                          <p:attrName>style.visibility</p:attrName>
                                        </p:attrNameLst>
                                      </p:cBhvr>
                                      <p:to>
                                        <p:strVal val="visible"/>
                                      </p:to>
                                    </p:set>
                                    <p:anim calcmode="lin" valueType="num">
                                      <p:cBhvr additive="base">
                                        <p:cTn id="19" dur="500" fill="hold"/>
                                        <p:tgtEl>
                                          <p:spTgt spid="870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70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7043">
                                            <p:txEl>
                                              <p:pRg st="3" end="3"/>
                                            </p:txEl>
                                          </p:spTgt>
                                        </p:tgtEl>
                                        <p:attrNameLst>
                                          <p:attrName>style.visibility</p:attrName>
                                        </p:attrNameLst>
                                      </p:cBhvr>
                                      <p:to>
                                        <p:strVal val="visible"/>
                                      </p:to>
                                    </p:set>
                                    <p:anim calcmode="lin" valueType="num">
                                      <p:cBhvr additive="base">
                                        <p:cTn id="25" dur="500" fill="hold"/>
                                        <p:tgtEl>
                                          <p:spTgt spid="870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70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7043">
                                            <p:txEl>
                                              <p:pRg st="4" end="4"/>
                                            </p:txEl>
                                          </p:spTgt>
                                        </p:tgtEl>
                                        <p:attrNameLst>
                                          <p:attrName>style.visibility</p:attrName>
                                        </p:attrNameLst>
                                      </p:cBhvr>
                                      <p:to>
                                        <p:strVal val="visible"/>
                                      </p:to>
                                    </p:set>
                                    <p:anim calcmode="lin" valueType="num">
                                      <p:cBhvr additive="base">
                                        <p:cTn id="31" dur="500" fill="hold"/>
                                        <p:tgtEl>
                                          <p:spTgt spid="870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70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7043">
                                            <p:txEl>
                                              <p:pRg st="5" end="5"/>
                                            </p:txEl>
                                          </p:spTgt>
                                        </p:tgtEl>
                                        <p:attrNameLst>
                                          <p:attrName>style.visibility</p:attrName>
                                        </p:attrNameLst>
                                      </p:cBhvr>
                                      <p:to>
                                        <p:strVal val="visible"/>
                                      </p:to>
                                    </p:set>
                                    <p:anim calcmode="lin" valueType="num">
                                      <p:cBhvr additive="base">
                                        <p:cTn id="37" dur="500" fill="hold"/>
                                        <p:tgtEl>
                                          <p:spTgt spid="8704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704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7043">
                                            <p:txEl>
                                              <p:pRg st="6" end="6"/>
                                            </p:txEl>
                                          </p:spTgt>
                                        </p:tgtEl>
                                        <p:attrNameLst>
                                          <p:attrName>style.visibility</p:attrName>
                                        </p:attrNameLst>
                                      </p:cBhvr>
                                      <p:to>
                                        <p:strVal val="visible"/>
                                      </p:to>
                                    </p:set>
                                    <p:anim calcmode="lin" valueType="num">
                                      <p:cBhvr additive="base">
                                        <p:cTn id="43" dur="500" fill="hold"/>
                                        <p:tgtEl>
                                          <p:spTgt spid="8704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704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7043">
                                            <p:txEl>
                                              <p:pRg st="7" end="7"/>
                                            </p:txEl>
                                          </p:spTgt>
                                        </p:tgtEl>
                                        <p:attrNameLst>
                                          <p:attrName>style.visibility</p:attrName>
                                        </p:attrNameLst>
                                      </p:cBhvr>
                                      <p:to>
                                        <p:strVal val="visible"/>
                                      </p:to>
                                    </p:set>
                                    <p:anim calcmode="lin" valueType="num">
                                      <p:cBhvr additive="base">
                                        <p:cTn id="49" dur="500" fill="hold"/>
                                        <p:tgtEl>
                                          <p:spTgt spid="8704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704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7043">
                                            <p:txEl>
                                              <p:pRg st="8" end="8"/>
                                            </p:txEl>
                                          </p:spTgt>
                                        </p:tgtEl>
                                        <p:attrNameLst>
                                          <p:attrName>style.visibility</p:attrName>
                                        </p:attrNameLst>
                                      </p:cBhvr>
                                      <p:to>
                                        <p:strVal val="visible"/>
                                      </p:to>
                                    </p:set>
                                    <p:anim calcmode="lin" valueType="num">
                                      <p:cBhvr additive="base">
                                        <p:cTn id="55" dur="500" fill="hold"/>
                                        <p:tgtEl>
                                          <p:spTgt spid="8704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704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ltLang="en-US"/>
              <a:t>Israel’s Future</a:t>
            </a:r>
          </a:p>
        </p:txBody>
      </p:sp>
      <p:sp>
        <p:nvSpPr>
          <p:cNvPr id="88067" name="Rectangle 3"/>
          <p:cNvSpPr>
            <a:spLocks noGrp="1" noChangeArrowheads="1"/>
          </p:cNvSpPr>
          <p:nvPr>
            <p:ph type="body" idx="1"/>
          </p:nvPr>
        </p:nvSpPr>
        <p:spPr/>
        <p:txBody>
          <a:bodyPr/>
          <a:lstStyle/>
          <a:p>
            <a:pPr>
              <a:lnSpc>
                <a:spcPct val="90000"/>
              </a:lnSpc>
            </a:pPr>
            <a:r>
              <a:rPr lang="en-US" altLang="en-US"/>
              <a:t>Given Israel’s survival (which is itself a fulfillment of other prophecies):</a:t>
            </a:r>
          </a:p>
          <a:p>
            <a:pPr lvl="1">
              <a:lnSpc>
                <a:spcPct val="90000"/>
              </a:lnSpc>
            </a:pPr>
            <a:r>
              <a:rPr lang="en-US" altLang="en-US"/>
              <a:t>Many days without king: 1:2</a:t>
            </a:r>
          </a:p>
          <a:p>
            <a:pPr lvl="1">
              <a:lnSpc>
                <a:spcPct val="90000"/>
              </a:lnSpc>
            </a:pPr>
            <a:r>
              <a:rPr lang="en-US" altLang="en-US"/>
              <a:t>Without prince (govt official): 1:10</a:t>
            </a:r>
          </a:p>
          <a:p>
            <a:pPr lvl="1">
              <a:lnSpc>
                <a:spcPct val="90000"/>
              </a:lnSpc>
            </a:pPr>
            <a:r>
              <a:rPr lang="en-US" altLang="en-US"/>
              <a:t>Without sacrifice: 1:10</a:t>
            </a:r>
          </a:p>
          <a:p>
            <a:pPr lvl="1">
              <a:lnSpc>
                <a:spcPct val="90000"/>
              </a:lnSpc>
            </a:pPr>
            <a:r>
              <a:rPr lang="en-US" altLang="en-US"/>
              <a:t>Without pillar: 1:2</a:t>
            </a:r>
          </a:p>
          <a:p>
            <a:pPr lvl="1">
              <a:lnSpc>
                <a:spcPct val="90000"/>
              </a:lnSpc>
            </a:pPr>
            <a:r>
              <a:rPr lang="en-US" altLang="en-US"/>
              <a:t>Without ephod: 1:10</a:t>
            </a:r>
          </a:p>
          <a:p>
            <a:pPr lvl="1">
              <a:lnSpc>
                <a:spcPct val="90000"/>
              </a:lnSpc>
            </a:pPr>
            <a:r>
              <a:rPr lang="en-US" altLang="en-US"/>
              <a:t>Without idols: 1:2</a:t>
            </a:r>
          </a:p>
          <a:p>
            <a:pPr>
              <a:lnSpc>
                <a:spcPct val="90000"/>
              </a:lnSpc>
            </a:pPr>
            <a:r>
              <a:rPr lang="en-US" altLang="en-US"/>
              <a:t>Total P = 1:8000 = 1.25 x 10</a:t>
            </a:r>
            <a:r>
              <a:rPr lang="en-US" altLang="en-US" baseline="30000"/>
              <a:t>-4</a:t>
            </a:r>
          </a:p>
        </p:txBody>
      </p:sp>
    </p:spTree>
    <p:custDataLst>
      <p:tags r:id="rId1"/>
    </p:custDataLst>
  </p:cSld>
  <p:clrMapOvr>
    <a:masterClrMapping/>
  </p:clrMapOvr>
  <p:transition advTm="8375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 calcmode="lin" valueType="num">
                                      <p:cBhvr additive="base">
                                        <p:cTn id="7" dur="500" fill="hold"/>
                                        <p:tgtEl>
                                          <p:spTgt spid="880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0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8067">
                                            <p:txEl>
                                              <p:pRg st="1" end="1"/>
                                            </p:txEl>
                                          </p:spTgt>
                                        </p:tgtEl>
                                        <p:attrNameLst>
                                          <p:attrName>style.visibility</p:attrName>
                                        </p:attrNameLst>
                                      </p:cBhvr>
                                      <p:to>
                                        <p:strVal val="visible"/>
                                      </p:to>
                                    </p:set>
                                    <p:anim calcmode="lin" valueType="num">
                                      <p:cBhvr additive="base">
                                        <p:cTn id="13" dur="500" fill="hold"/>
                                        <p:tgtEl>
                                          <p:spTgt spid="880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80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8067">
                                            <p:txEl>
                                              <p:pRg st="2" end="2"/>
                                            </p:txEl>
                                          </p:spTgt>
                                        </p:tgtEl>
                                        <p:attrNameLst>
                                          <p:attrName>style.visibility</p:attrName>
                                        </p:attrNameLst>
                                      </p:cBhvr>
                                      <p:to>
                                        <p:strVal val="visible"/>
                                      </p:to>
                                    </p:set>
                                    <p:anim calcmode="lin" valueType="num">
                                      <p:cBhvr additive="base">
                                        <p:cTn id="19" dur="500" fill="hold"/>
                                        <p:tgtEl>
                                          <p:spTgt spid="880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80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8067">
                                            <p:txEl>
                                              <p:pRg st="3" end="3"/>
                                            </p:txEl>
                                          </p:spTgt>
                                        </p:tgtEl>
                                        <p:attrNameLst>
                                          <p:attrName>style.visibility</p:attrName>
                                        </p:attrNameLst>
                                      </p:cBhvr>
                                      <p:to>
                                        <p:strVal val="visible"/>
                                      </p:to>
                                    </p:set>
                                    <p:anim calcmode="lin" valueType="num">
                                      <p:cBhvr additive="base">
                                        <p:cTn id="25" dur="500" fill="hold"/>
                                        <p:tgtEl>
                                          <p:spTgt spid="880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80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8067">
                                            <p:txEl>
                                              <p:pRg st="4" end="4"/>
                                            </p:txEl>
                                          </p:spTgt>
                                        </p:tgtEl>
                                        <p:attrNameLst>
                                          <p:attrName>style.visibility</p:attrName>
                                        </p:attrNameLst>
                                      </p:cBhvr>
                                      <p:to>
                                        <p:strVal val="visible"/>
                                      </p:to>
                                    </p:set>
                                    <p:anim calcmode="lin" valueType="num">
                                      <p:cBhvr additive="base">
                                        <p:cTn id="31" dur="500" fill="hold"/>
                                        <p:tgtEl>
                                          <p:spTgt spid="880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80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8067">
                                            <p:txEl>
                                              <p:pRg st="5" end="5"/>
                                            </p:txEl>
                                          </p:spTgt>
                                        </p:tgtEl>
                                        <p:attrNameLst>
                                          <p:attrName>style.visibility</p:attrName>
                                        </p:attrNameLst>
                                      </p:cBhvr>
                                      <p:to>
                                        <p:strVal val="visible"/>
                                      </p:to>
                                    </p:set>
                                    <p:anim calcmode="lin" valueType="num">
                                      <p:cBhvr additive="base">
                                        <p:cTn id="37" dur="500" fill="hold"/>
                                        <p:tgtEl>
                                          <p:spTgt spid="8806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80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8067">
                                            <p:txEl>
                                              <p:pRg st="6" end="6"/>
                                            </p:txEl>
                                          </p:spTgt>
                                        </p:tgtEl>
                                        <p:attrNameLst>
                                          <p:attrName>style.visibility</p:attrName>
                                        </p:attrNameLst>
                                      </p:cBhvr>
                                      <p:to>
                                        <p:strVal val="visible"/>
                                      </p:to>
                                    </p:set>
                                    <p:anim calcmode="lin" valueType="num">
                                      <p:cBhvr additive="base">
                                        <p:cTn id="43" dur="500" fill="hold"/>
                                        <p:tgtEl>
                                          <p:spTgt spid="8806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806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8067">
                                            <p:txEl>
                                              <p:pRg st="7" end="7"/>
                                            </p:txEl>
                                          </p:spTgt>
                                        </p:tgtEl>
                                        <p:attrNameLst>
                                          <p:attrName>style.visibility</p:attrName>
                                        </p:attrNameLst>
                                      </p:cBhvr>
                                      <p:to>
                                        <p:strVal val="visible"/>
                                      </p:to>
                                    </p:set>
                                    <p:anim calcmode="lin" valueType="num">
                                      <p:cBhvr additive="base">
                                        <p:cTn id="49" dur="500" fill="hold"/>
                                        <p:tgtEl>
                                          <p:spTgt spid="8806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806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ltLang="en-US"/>
              <a:t>Twin Cities</a:t>
            </a:r>
          </a:p>
        </p:txBody>
      </p:sp>
      <p:sp>
        <p:nvSpPr>
          <p:cNvPr id="89091" name="Rectangle 3"/>
          <p:cNvSpPr>
            <a:spLocks noGrp="1" noChangeArrowheads="1"/>
          </p:cNvSpPr>
          <p:nvPr>
            <p:ph type="body" idx="1"/>
          </p:nvPr>
        </p:nvSpPr>
        <p:spPr/>
        <p:txBody>
          <a:bodyPr/>
          <a:lstStyle/>
          <a:p>
            <a:r>
              <a:rPr lang="en-US" altLang="en-US"/>
              <a:t>Memphis &amp; Thebes:</a:t>
            </a:r>
          </a:p>
          <a:p>
            <a:pPr lvl="1"/>
            <a:r>
              <a:rPr lang="en-US" altLang="en-US"/>
              <a:t>Images cease: 1:10</a:t>
            </a:r>
          </a:p>
          <a:p>
            <a:pPr lvl="1"/>
            <a:r>
              <a:rPr lang="en-US" altLang="en-US"/>
              <a:t>Depopulated: 1:2</a:t>
            </a:r>
          </a:p>
          <a:p>
            <a:r>
              <a:rPr lang="en-US" altLang="en-US"/>
              <a:t>Tyre &amp; Sidon</a:t>
            </a:r>
          </a:p>
          <a:p>
            <a:pPr lvl="1"/>
            <a:r>
              <a:rPr lang="en-US" altLang="en-US"/>
              <a:t>Many nations attack: 1:5</a:t>
            </a:r>
          </a:p>
          <a:p>
            <a:pPr lvl="1"/>
            <a:r>
              <a:rPr lang="en-US" altLang="en-US"/>
              <a:t>Scrape debris: 1:5</a:t>
            </a:r>
          </a:p>
          <a:p>
            <a:pPr lvl="1"/>
            <a:r>
              <a:rPr lang="en-US" altLang="en-US"/>
              <a:t>Throw in water: 1:10</a:t>
            </a:r>
          </a:p>
          <a:p>
            <a:pPr lvl="1"/>
            <a:r>
              <a:rPr lang="en-US" altLang="en-US"/>
              <a:t>Never rebuilt: 1:10</a:t>
            </a:r>
          </a:p>
        </p:txBody>
      </p:sp>
    </p:spTree>
    <p:custDataLst>
      <p:tags r:id="rId1"/>
    </p:custDataLst>
  </p:cSld>
  <p:clrMapOvr>
    <a:masterClrMapping/>
  </p:clrMapOvr>
  <p:transition advTm="3188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 calcmode="lin" valueType="num">
                                      <p:cBhvr additive="base">
                                        <p:cTn id="7" dur="500" fill="hold"/>
                                        <p:tgtEl>
                                          <p:spTgt spid="890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90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9091">
                                            <p:txEl>
                                              <p:pRg st="1" end="1"/>
                                            </p:txEl>
                                          </p:spTgt>
                                        </p:tgtEl>
                                        <p:attrNameLst>
                                          <p:attrName>style.visibility</p:attrName>
                                        </p:attrNameLst>
                                      </p:cBhvr>
                                      <p:to>
                                        <p:strVal val="visible"/>
                                      </p:to>
                                    </p:set>
                                    <p:anim calcmode="lin" valueType="num">
                                      <p:cBhvr additive="base">
                                        <p:cTn id="13" dur="500" fill="hold"/>
                                        <p:tgtEl>
                                          <p:spTgt spid="890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90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9091">
                                            <p:txEl>
                                              <p:pRg st="2" end="2"/>
                                            </p:txEl>
                                          </p:spTgt>
                                        </p:tgtEl>
                                        <p:attrNameLst>
                                          <p:attrName>style.visibility</p:attrName>
                                        </p:attrNameLst>
                                      </p:cBhvr>
                                      <p:to>
                                        <p:strVal val="visible"/>
                                      </p:to>
                                    </p:set>
                                    <p:anim calcmode="lin" valueType="num">
                                      <p:cBhvr additive="base">
                                        <p:cTn id="19" dur="500" fill="hold"/>
                                        <p:tgtEl>
                                          <p:spTgt spid="890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90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9091">
                                            <p:txEl>
                                              <p:pRg st="3" end="3"/>
                                            </p:txEl>
                                          </p:spTgt>
                                        </p:tgtEl>
                                        <p:attrNameLst>
                                          <p:attrName>style.visibility</p:attrName>
                                        </p:attrNameLst>
                                      </p:cBhvr>
                                      <p:to>
                                        <p:strVal val="visible"/>
                                      </p:to>
                                    </p:set>
                                    <p:anim calcmode="lin" valueType="num">
                                      <p:cBhvr additive="base">
                                        <p:cTn id="25" dur="500" fill="hold"/>
                                        <p:tgtEl>
                                          <p:spTgt spid="890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90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9091">
                                            <p:txEl>
                                              <p:pRg st="4" end="4"/>
                                            </p:txEl>
                                          </p:spTgt>
                                        </p:tgtEl>
                                        <p:attrNameLst>
                                          <p:attrName>style.visibility</p:attrName>
                                        </p:attrNameLst>
                                      </p:cBhvr>
                                      <p:to>
                                        <p:strVal val="visible"/>
                                      </p:to>
                                    </p:set>
                                    <p:anim calcmode="lin" valueType="num">
                                      <p:cBhvr additive="base">
                                        <p:cTn id="31" dur="500" fill="hold"/>
                                        <p:tgtEl>
                                          <p:spTgt spid="890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90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9091">
                                            <p:txEl>
                                              <p:pRg st="5" end="5"/>
                                            </p:txEl>
                                          </p:spTgt>
                                        </p:tgtEl>
                                        <p:attrNameLst>
                                          <p:attrName>style.visibility</p:attrName>
                                        </p:attrNameLst>
                                      </p:cBhvr>
                                      <p:to>
                                        <p:strVal val="visible"/>
                                      </p:to>
                                    </p:set>
                                    <p:anim calcmode="lin" valueType="num">
                                      <p:cBhvr additive="base">
                                        <p:cTn id="37" dur="500" fill="hold"/>
                                        <p:tgtEl>
                                          <p:spTgt spid="8909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90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9091">
                                            <p:txEl>
                                              <p:pRg st="6" end="6"/>
                                            </p:txEl>
                                          </p:spTgt>
                                        </p:tgtEl>
                                        <p:attrNameLst>
                                          <p:attrName>style.visibility</p:attrName>
                                        </p:attrNameLst>
                                      </p:cBhvr>
                                      <p:to>
                                        <p:strVal val="visible"/>
                                      </p:to>
                                    </p:set>
                                    <p:anim calcmode="lin" valueType="num">
                                      <p:cBhvr additive="base">
                                        <p:cTn id="43" dur="500" fill="hold"/>
                                        <p:tgtEl>
                                          <p:spTgt spid="8909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909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9091">
                                            <p:txEl>
                                              <p:pRg st="7" end="7"/>
                                            </p:txEl>
                                          </p:spTgt>
                                        </p:tgtEl>
                                        <p:attrNameLst>
                                          <p:attrName>style.visibility</p:attrName>
                                        </p:attrNameLst>
                                      </p:cBhvr>
                                      <p:to>
                                        <p:strVal val="visible"/>
                                      </p:to>
                                    </p:set>
                                    <p:anim calcmode="lin" valueType="num">
                                      <p:cBhvr additive="base">
                                        <p:cTn id="49" dur="500" fill="hold"/>
                                        <p:tgtEl>
                                          <p:spTgt spid="8909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909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ltLang="en-US"/>
              <a:t>Twin Cities</a:t>
            </a:r>
          </a:p>
        </p:txBody>
      </p:sp>
      <p:sp>
        <p:nvSpPr>
          <p:cNvPr id="90115" name="Rectangle 3"/>
          <p:cNvSpPr>
            <a:spLocks noGrp="1" noChangeArrowheads="1"/>
          </p:cNvSpPr>
          <p:nvPr>
            <p:ph type="body" idx="1"/>
          </p:nvPr>
        </p:nvSpPr>
        <p:spPr/>
        <p:txBody>
          <a:bodyPr/>
          <a:lstStyle/>
          <a:p>
            <a:r>
              <a:rPr lang="en-US" altLang="en-US" sz="2600"/>
              <a:t>Babylon &amp; Nineveh:</a:t>
            </a:r>
          </a:p>
          <a:p>
            <a:pPr lvl="1"/>
            <a:r>
              <a:rPr lang="en-US" altLang="en-US" sz="2200"/>
              <a:t>Never inhabited to date: 1:10</a:t>
            </a:r>
          </a:p>
          <a:p>
            <a:pPr lvl="1"/>
            <a:r>
              <a:rPr lang="en-US" altLang="en-US" sz="2200"/>
              <a:t>No Arab: 1:5</a:t>
            </a:r>
          </a:p>
          <a:p>
            <a:pPr lvl="1"/>
            <a:r>
              <a:rPr lang="en-US" altLang="en-US" sz="2200"/>
              <a:t>No shepherds: 1:2</a:t>
            </a:r>
          </a:p>
          <a:p>
            <a:pPr lvl="1"/>
            <a:r>
              <a:rPr lang="en-US" altLang="en-US" sz="2200"/>
              <a:t>No stone reused: 1:10</a:t>
            </a:r>
          </a:p>
          <a:p>
            <a:pPr lvl="1"/>
            <a:r>
              <a:rPr lang="en-US" altLang="en-US" sz="2200"/>
              <a:t>Destruction: 1:2</a:t>
            </a:r>
          </a:p>
          <a:p>
            <a:r>
              <a:rPr lang="en-US" altLang="en-US" sz="2600"/>
              <a:t>Capernaum &amp; Nazareth:</a:t>
            </a:r>
          </a:p>
          <a:p>
            <a:pPr lvl="1"/>
            <a:r>
              <a:rPr lang="en-US" altLang="en-US" sz="2200"/>
              <a:t>Capernaum, Korazin, Bethsaida destroyed: 1:8</a:t>
            </a:r>
          </a:p>
          <a:p>
            <a:pPr lvl="1"/>
            <a:r>
              <a:rPr lang="en-US" altLang="en-US" sz="2200"/>
              <a:t>Nazareth not: 1:2</a:t>
            </a:r>
          </a:p>
          <a:p>
            <a:r>
              <a:rPr lang="en-US" altLang="en-US" sz="2600"/>
              <a:t>Total Twin Cities P = 6.25 x 10</a:t>
            </a:r>
            <a:r>
              <a:rPr lang="en-US" altLang="en-US" sz="2600" baseline="30000"/>
              <a:t>-10</a:t>
            </a:r>
            <a:endParaRPr lang="en-US" altLang="en-US" sz="2600"/>
          </a:p>
          <a:p>
            <a:pPr lvl="1"/>
            <a:endParaRPr lang="en-US" altLang="en-US" sz="2200"/>
          </a:p>
        </p:txBody>
      </p:sp>
    </p:spTree>
    <p:custDataLst>
      <p:tags r:id="rId1"/>
    </p:custDataLst>
  </p:cSld>
  <p:clrMapOvr>
    <a:masterClrMapping/>
  </p:clrMapOvr>
  <p:transition advTm="3799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 calcmode="lin" valueType="num">
                                      <p:cBhvr additive="base">
                                        <p:cTn id="7" dur="500" fill="hold"/>
                                        <p:tgtEl>
                                          <p:spTgt spid="901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01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0115">
                                            <p:txEl>
                                              <p:pRg st="1" end="1"/>
                                            </p:txEl>
                                          </p:spTgt>
                                        </p:tgtEl>
                                        <p:attrNameLst>
                                          <p:attrName>style.visibility</p:attrName>
                                        </p:attrNameLst>
                                      </p:cBhvr>
                                      <p:to>
                                        <p:strVal val="visible"/>
                                      </p:to>
                                    </p:set>
                                    <p:anim calcmode="lin" valueType="num">
                                      <p:cBhvr additive="base">
                                        <p:cTn id="13" dur="500" fill="hold"/>
                                        <p:tgtEl>
                                          <p:spTgt spid="901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01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0115">
                                            <p:txEl>
                                              <p:pRg st="2" end="2"/>
                                            </p:txEl>
                                          </p:spTgt>
                                        </p:tgtEl>
                                        <p:attrNameLst>
                                          <p:attrName>style.visibility</p:attrName>
                                        </p:attrNameLst>
                                      </p:cBhvr>
                                      <p:to>
                                        <p:strVal val="visible"/>
                                      </p:to>
                                    </p:set>
                                    <p:anim calcmode="lin" valueType="num">
                                      <p:cBhvr additive="base">
                                        <p:cTn id="19" dur="500" fill="hold"/>
                                        <p:tgtEl>
                                          <p:spTgt spid="901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01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0115">
                                            <p:txEl>
                                              <p:pRg st="3" end="3"/>
                                            </p:txEl>
                                          </p:spTgt>
                                        </p:tgtEl>
                                        <p:attrNameLst>
                                          <p:attrName>style.visibility</p:attrName>
                                        </p:attrNameLst>
                                      </p:cBhvr>
                                      <p:to>
                                        <p:strVal val="visible"/>
                                      </p:to>
                                    </p:set>
                                    <p:anim calcmode="lin" valueType="num">
                                      <p:cBhvr additive="base">
                                        <p:cTn id="25" dur="500" fill="hold"/>
                                        <p:tgtEl>
                                          <p:spTgt spid="901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01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0115">
                                            <p:txEl>
                                              <p:pRg st="4" end="4"/>
                                            </p:txEl>
                                          </p:spTgt>
                                        </p:tgtEl>
                                        <p:attrNameLst>
                                          <p:attrName>style.visibility</p:attrName>
                                        </p:attrNameLst>
                                      </p:cBhvr>
                                      <p:to>
                                        <p:strVal val="visible"/>
                                      </p:to>
                                    </p:set>
                                    <p:anim calcmode="lin" valueType="num">
                                      <p:cBhvr additive="base">
                                        <p:cTn id="31" dur="500" fill="hold"/>
                                        <p:tgtEl>
                                          <p:spTgt spid="901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01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0115">
                                            <p:txEl>
                                              <p:pRg st="5" end="5"/>
                                            </p:txEl>
                                          </p:spTgt>
                                        </p:tgtEl>
                                        <p:attrNameLst>
                                          <p:attrName>style.visibility</p:attrName>
                                        </p:attrNameLst>
                                      </p:cBhvr>
                                      <p:to>
                                        <p:strVal val="visible"/>
                                      </p:to>
                                    </p:set>
                                    <p:anim calcmode="lin" valueType="num">
                                      <p:cBhvr additive="base">
                                        <p:cTn id="37" dur="500" fill="hold"/>
                                        <p:tgtEl>
                                          <p:spTgt spid="901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01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0115">
                                            <p:txEl>
                                              <p:pRg st="6" end="6"/>
                                            </p:txEl>
                                          </p:spTgt>
                                        </p:tgtEl>
                                        <p:attrNameLst>
                                          <p:attrName>style.visibility</p:attrName>
                                        </p:attrNameLst>
                                      </p:cBhvr>
                                      <p:to>
                                        <p:strVal val="visible"/>
                                      </p:to>
                                    </p:set>
                                    <p:anim calcmode="lin" valueType="num">
                                      <p:cBhvr additive="base">
                                        <p:cTn id="43" dur="500" fill="hold"/>
                                        <p:tgtEl>
                                          <p:spTgt spid="9011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01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0115">
                                            <p:txEl>
                                              <p:pRg st="7" end="7"/>
                                            </p:txEl>
                                          </p:spTgt>
                                        </p:tgtEl>
                                        <p:attrNameLst>
                                          <p:attrName>style.visibility</p:attrName>
                                        </p:attrNameLst>
                                      </p:cBhvr>
                                      <p:to>
                                        <p:strVal val="visible"/>
                                      </p:to>
                                    </p:set>
                                    <p:anim calcmode="lin" valueType="num">
                                      <p:cBhvr additive="base">
                                        <p:cTn id="49" dur="500" fill="hold"/>
                                        <p:tgtEl>
                                          <p:spTgt spid="9011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011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0115">
                                            <p:txEl>
                                              <p:pRg st="8" end="8"/>
                                            </p:txEl>
                                          </p:spTgt>
                                        </p:tgtEl>
                                        <p:attrNameLst>
                                          <p:attrName>style.visibility</p:attrName>
                                        </p:attrNameLst>
                                      </p:cBhvr>
                                      <p:to>
                                        <p:strVal val="visible"/>
                                      </p:to>
                                    </p:set>
                                    <p:anim calcmode="lin" valueType="num">
                                      <p:cBhvr additive="base">
                                        <p:cTn id="55" dur="500" fill="hold"/>
                                        <p:tgtEl>
                                          <p:spTgt spid="9011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011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0115">
                                            <p:txEl>
                                              <p:pRg st="9" end="9"/>
                                            </p:txEl>
                                          </p:spTgt>
                                        </p:tgtEl>
                                        <p:attrNameLst>
                                          <p:attrName>style.visibility</p:attrName>
                                        </p:attrNameLst>
                                      </p:cBhvr>
                                      <p:to>
                                        <p:strVal val="visible"/>
                                      </p:to>
                                    </p:set>
                                    <p:anim calcmode="lin" valueType="num">
                                      <p:cBhvr additive="base">
                                        <p:cTn id="61" dur="500" fill="hold"/>
                                        <p:tgtEl>
                                          <p:spTgt spid="9011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011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A Light to the Gentiles</a:t>
            </a:r>
          </a:p>
        </p:txBody>
      </p:sp>
      <p:sp>
        <p:nvSpPr>
          <p:cNvPr id="37892" name="Text Box 4"/>
          <p:cNvSpPr txBox="1">
            <a:spLocks noChangeArrowheads="1"/>
          </p:cNvSpPr>
          <p:nvPr/>
        </p:nvSpPr>
        <p:spPr bwMode="auto">
          <a:xfrm>
            <a:off x="609600" y="1752600"/>
            <a:ext cx="73152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Isaiah 42:5-7 (NIV) This is what God the LORD says</a:t>
            </a:r>
            <a:r>
              <a:rPr lang="en-US" altLang="en-US" sz="2400">
                <a:cs typeface="Arial" charset="0"/>
              </a:rPr>
              <a:t>–</a:t>
            </a:r>
            <a:r>
              <a:rPr lang="en-US" altLang="en-US" sz="2400"/>
              <a:t>he who created the heavens and stretched them out, who spread out the earth and all that comes out of it, who gives breath to its people, and life to those who walk on it: 6 </a:t>
            </a:r>
            <a:r>
              <a:rPr lang="en-US" altLang="en-US" sz="2400">
                <a:cs typeface="Arial" charset="0"/>
              </a:rPr>
              <a:t>"</a:t>
            </a:r>
            <a:r>
              <a:rPr lang="en-US" altLang="en-US" sz="2400"/>
              <a:t>I, the LORD, have called you in righteousness; I will take hold of your hand. I will keep you and will make you to be a covenant for the people and a light for the Gentiles, 7 to open eyes that are blind, to free captives from prison and to release from the dungeon those who sit in darkness.</a:t>
            </a:r>
            <a:r>
              <a:rPr lang="en-US" altLang="en-US" sz="2400">
                <a:cs typeface="Arial" charset="0"/>
              </a:rPr>
              <a:t>"</a:t>
            </a:r>
            <a:r>
              <a:rPr lang="en-US" altLang="en-US" sz="2400"/>
              <a:t> </a:t>
            </a:r>
          </a:p>
        </p:txBody>
      </p:sp>
    </p:spTree>
    <p:custDataLst>
      <p:tags r:id="rId1"/>
    </p:custDataLst>
  </p:cSld>
  <p:clrMapOvr>
    <a:masterClrMapping/>
  </p:clrMapOvr>
  <p:transition advTm="5891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checkerboard(across)">
                                      <p:cBhvr>
                                        <p:cTn id="7" dur="5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ltLang="en-US"/>
              <a:t>Total Probability</a:t>
            </a:r>
          </a:p>
        </p:txBody>
      </p:sp>
      <p:sp>
        <p:nvSpPr>
          <p:cNvPr id="91139" name="Rectangle 3"/>
          <p:cNvSpPr>
            <a:spLocks noGrp="1" noChangeArrowheads="1"/>
          </p:cNvSpPr>
          <p:nvPr>
            <p:ph type="body" idx="1"/>
          </p:nvPr>
        </p:nvSpPr>
        <p:spPr/>
        <p:txBody>
          <a:bodyPr/>
          <a:lstStyle/>
          <a:p>
            <a:r>
              <a:rPr lang="en-US" altLang="en-US"/>
              <a:t>Various Probabilities</a:t>
            </a:r>
          </a:p>
          <a:p>
            <a:pPr lvl="1"/>
            <a:r>
              <a:rPr lang="en-US" altLang="en-US"/>
              <a:t>Light to Gentiles: 5 x 10</a:t>
            </a:r>
            <a:r>
              <a:rPr lang="en-US" altLang="en-US" baseline="30000"/>
              <a:t>-2</a:t>
            </a:r>
            <a:endParaRPr lang="en-US" altLang="en-US"/>
          </a:p>
          <a:p>
            <a:pPr lvl="1"/>
            <a:r>
              <a:rPr lang="en-US" altLang="en-US"/>
              <a:t>Time of Messiah: 2 x 10</a:t>
            </a:r>
            <a:r>
              <a:rPr lang="en-US" altLang="en-US" baseline="30000"/>
              <a:t>-3</a:t>
            </a:r>
            <a:endParaRPr lang="en-US" altLang="en-US"/>
          </a:p>
          <a:p>
            <a:pPr lvl="1"/>
            <a:r>
              <a:rPr lang="en-US" altLang="en-US"/>
              <a:t>Israel’s Future: 1.25 x 10</a:t>
            </a:r>
            <a:r>
              <a:rPr lang="en-US" altLang="en-US" baseline="30000"/>
              <a:t>-4</a:t>
            </a:r>
            <a:endParaRPr lang="en-US" altLang="en-US"/>
          </a:p>
          <a:p>
            <a:pPr lvl="1"/>
            <a:r>
              <a:rPr lang="en-US" altLang="en-US"/>
              <a:t>Twin Cities: 6.25 x 10</a:t>
            </a:r>
            <a:r>
              <a:rPr lang="en-US" altLang="en-US" baseline="30000"/>
              <a:t>-10</a:t>
            </a:r>
            <a:endParaRPr lang="en-US" altLang="en-US"/>
          </a:p>
          <a:p>
            <a:r>
              <a:rPr lang="en-US" altLang="en-US"/>
              <a:t>Total probability of getting these predictions right by guessing: 7.8 x 10</a:t>
            </a:r>
            <a:r>
              <a:rPr lang="en-US" altLang="en-US" baseline="30000"/>
              <a:t>-18</a:t>
            </a:r>
            <a:r>
              <a:rPr lang="en-US" altLang="en-US"/>
              <a:t> ~ 1 x 10</a:t>
            </a:r>
            <a:r>
              <a:rPr lang="en-US" altLang="en-US" baseline="30000"/>
              <a:t>-17</a:t>
            </a:r>
            <a:endParaRPr lang="en-US" altLang="en-US"/>
          </a:p>
          <a:p>
            <a:r>
              <a:rPr lang="en-US" altLang="en-US"/>
              <a:t>That is 1 chance in 100 million billion!</a:t>
            </a:r>
          </a:p>
        </p:txBody>
      </p:sp>
    </p:spTree>
    <p:custDataLst>
      <p:tags r:id="rId1"/>
    </p:custDataLst>
  </p:cSld>
  <p:clrMapOvr>
    <a:masterClrMapping/>
  </p:clrMapOvr>
  <p:transition advTm="3724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 calcmode="lin" valueType="num">
                                      <p:cBhvr additive="base">
                                        <p:cTn id="7" dur="500" fill="hold"/>
                                        <p:tgtEl>
                                          <p:spTgt spid="911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11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1139">
                                            <p:txEl>
                                              <p:pRg st="1" end="1"/>
                                            </p:txEl>
                                          </p:spTgt>
                                        </p:tgtEl>
                                        <p:attrNameLst>
                                          <p:attrName>style.visibility</p:attrName>
                                        </p:attrNameLst>
                                      </p:cBhvr>
                                      <p:to>
                                        <p:strVal val="visible"/>
                                      </p:to>
                                    </p:set>
                                    <p:anim calcmode="lin" valueType="num">
                                      <p:cBhvr additive="base">
                                        <p:cTn id="13" dur="500" fill="hold"/>
                                        <p:tgtEl>
                                          <p:spTgt spid="911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11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1139">
                                            <p:txEl>
                                              <p:pRg st="2" end="2"/>
                                            </p:txEl>
                                          </p:spTgt>
                                        </p:tgtEl>
                                        <p:attrNameLst>
                                          <p:attrName>style.visibility</p:attrName>
                                        </p:attrNameLst>
                                      </p:cBhvr>
                                      <p:to>
                                        <p:strVal val="visible"/>
                                      </p:to>
                                    </p:set>
                                    <p:anim calcmode="lin" valueType="num">
                                      <p:cBhvr additive="base">
                                        <p:cTn id="19" dur="500" fill="hold"/>
                                        <p:tgtEl>
                                          <p:spTgt spid="911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11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1139">
                                            <p:txEl>
                                              <p:pRg st="3" end="3"/>
                                            </p:txEl>
                                          </p:spTgt>
                                        </p:tgtEl>
                                        <p:attrNameLst>
                                          <p:attrName>style.visibility</p:attrName>
                                        </p:attrNameLst>
                                      </p:cBhvr>
                                      <p:to>
                                        <p:strVal val="visible"/>
                                      </p:to>
                                    </p:set>
                                    <p:anim calcmode="lin" valueType="num">
                                      <p:cBhvr additive="base">
                                        <p:cTn id="25" dur="500" fill="hold"/>
                                        <p:tgtEl>
                                          <p:spTgt spid="911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11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1139">
                                            <p:txEl>
                                              <p:pRg st="4" end="4"/>
                                            </p:txEl>
                                          </p:spTgt>
                                        </p:tgtEl>
                                        <p:attrNameLst>
                                          <p:attrName>style.visibility</p:attrName>
                                        </p:attrNameLst>
                                      </p:cBhvr>
                                      <p:to>
                                        <p:strVal val="visible"/>
                                      </p:to>
                                    </p:set>
                                    <p:anim calcmode="lin" valueType="num">
                                      <p:cBhvr additive="base">
                                        <p:cTn id="31" dur="500" fill="hold"/>
                                        <p:tgtEl>
                                          <p:spTgt spid="911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11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1139">
                                            <p:txEl>
                                              <p:pRg st="5" end="5"/>
                                            </p:txEl>
                                          </p:spTgt>
                                        </p:tgtEl>
                                        <p:attrNameLst>
                                          <p:attrName>style.visibility</p:attrName>
                                        </p:attrNameLst>
                                      </p:cBhvr>
                                      <p:to>
                                        <p:strVal val="visible"/>
                                      </p:to>
                                    </p:set>
                                    <p:anim calcmode="lin" valueType="num">
                                      <p:cBhvr additive="base">
                                        <p:cTn id="37" dur="500" fill="hold"/>
                                        <p:tgtEl>
                                          <p:spTgt spid="9113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11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1139">
                                            <p:txEl>
                                              <p:pRg st="6" end="6"/>
                                            </p:txEl>
                                          </p:spTgt>
                                        </p:tgtEl>
                                        <p:attrNameLst>
                                          <p:attrName>style.visibility</p:attrName>
                                        </p:attrNameLst>
                                      </p:cBhvr>
                                      <p:to>
                                        <p:strVal val="visible"/>
                                      </p:to>
                                    </p:set>
                                    <p:anim calcmode="lin" valueType="num">
                                      <p:cBhvr additive="base">
                                        <p:cTn id="43" dur="500" fill="hold"/>
                                        <p:tgtEl>
                                          <p:spTgt spid="9113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113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ltLang="en-US"/>
              <a:t>Conclusions</a:t>
            </a:r>
          </a:p>
        </p:txBody>
      </p:sp>
      <p:sp>
        <p:nvSpPr>
          <p:cNvPr id="92163" name="Rectangle 3"/>
          <p:cNvSpPr>
            <a:spLocks noGrp="1" noChangeArrowheads="1"/>
          </p:cNvSpPr>
          <p:nvPr>
            <p:ph type="body" idx="1"/>
          </p:nvPr>
        </p:nvSpPr>
        <p:spPr/>
        <p:txBody>
          <a:bodyPr/>
          <a:lstStyle/>
          <a:p>
            <a:pPr>
              <a:lnSpc>
                <a:spcPct val="90000"/>
              </a:lnSpc>
            </a:pPr>
            <a:r>
              <a:rPr lang="en-US" altLang="en-US"/>
              <a:t>Fulfilled prophecy is strong evidence that not all religions or worldviews are equal.</a:t>
            </a:r>
          </a:p>
          <a:p>
            <a:pPr>
              <a:lnSpc>
                <a:spcPct val="90000"/>
              </a:lnSpc>
            </a:pPr>
            <a:r>
              <a:rPr lang="en-US" altLang="en-US"/>
              <a:t>In fact, a series of prophecies about the end of the age and the second coming of Jesus appear even now to be in the process of being fulfilled, though this is difficult to be sure of as yet:</a:t>
            </a:r>
          </a:p>
          <a:p>
            <a:pPr lvl="1">
              <a:lnSpc>
                <a:spcPct val="90000"/>
              </a:lnSpc>
            </a:pPr>
            <a:r>
              <a:rPr lang="en-US" altLang="en-US"/>
              <a:t>Return of Israel to its land</a:t>
            </a:r>
          </a:p>
          <a:p>
            <a:pPr lvl="1">
              <a:lnSpc>
                <a:spcPct val="90000"/>
              </a:lnSpc>
            </a:pPr>
            <a:r>
              <a:rPr lang="en-US" altLang="en-US"/>
              <a:t>Threat of ecological disaster</a:t>
            </a:r>
          </a:p>
          <a:p>
            <a:pPr lvl="1">
              <a:lnSpc>
                <a:spcPct val="90000"/>
              </a:lnSpc>
            </a:pPr>
            <a:r>
              <a:rPr lang="en-US" altLang="en-US"/>
              <a:t>Threat of famine, epidemics</a:t>
            </a:r>
          </a:p>
        </p:txBody>
      </p:sp>
    </p:spTree>
    <p:custDataLst>
      <p:tags r:id="rId1"/>
    </p:custDataLst>
  </p:cSld>
  <p:clrMapOvr>
    <a:masterClrMapping/>
  </p:clrMapOvr>
  <p:transition advTm="8410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 calcmode="lin" valueType="num">
                                      <p:cBhvr additive="base">
                                        <p:cTn id="7" dur="500" fill="hold"/>
                                        <p:tgtEl>
                                          <p:spTgt spid="921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63">
                                            <p:txEl>
                                              <p:pRg st="1" end="1"/>
                                            </p:txEl>
                                          </p:spTgt>
                                        </p:tgtEl>
                                        <p:attrNameLst>
                                          <p:attrName>style.visibility</p:attrName>
                                        </p:attrNameLst>
                                      </p:cBhvr>
                                      <p:to>
                                        <p:strVal val="visible"/>
                                      </p:to>
                                    </p:set>
                                    <p:anim calcmode="lin" valueType="num">
                                      <p:cBhvr additive="base">
                                        <p:cTn id="13" dur="500" fill="hold"/>
                                        <p:tgtEl>
                                          <p:spTgt spid="921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63">
                                            <p:txEl>
                                              <p:pRg st="2" end="2"/>
                                            </p:txEl>
                                          </p:spTgt>
                                        </p:tgtEl>
                                        <p:attrNameLst>
                                          <p:attrName>style.visibility</p:attrName>
                                        </p:attrNameLst>
                                      </p:cBhvr>
                                      <p:to>
                                        <p:strVal val="visible"/>
                                      </p:to>
                                    </p:set>
                                    <p:anim calcmode="lin" valueType="num">
                                      <p:cBhvr additive="base">
                                        <p:cTn id="19" dur="500" fill="hold"/>
                                        <p:tgtEl>
                                          <p:spTgt spid="921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63">
                                            <p:txEl>
                                              <p:pRg st="3" end="3"/>
                                            </p:txEl>
                                          </p:spTgt>
                                        </p:tgtEl>
                                        <p:attrNameLst>
                                          <p:attrName>style.visibility</p:attrName>
                                        </p:attrNameLst>
                                      </p:cBhvr>
                                      <p:to>
                                        <p:strVal val="visible"/>
                                      </p:to>
                                    </p:set>
                                    <p:anim calcmode="lin" valueType="num">
                                      <p:cBhvr additive="base">
                                        <p:cTn id="25" dur="500" fill="hold"/>
                                        <p:tgtEl>
                                          <p:spTgt spid="921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163">
                                            <p:txEl>
                                              <p:pRg st="4" end="4"/>
                                            </p:txEl>
                                          </p:spTgt>
                                        </p:tgtEl>
                                        <p:attrNameLst>
                                          <p:attrName>style.visibility</p:attrName>
                                        </p:attrNameLst>
                                      </p:cBhvr>
                                      <p:to>
                                        <p:strVal val="visible"/>
                                      </p:to>
                                    </p:set>
                                    <p:anim calcmode="lin" valueType="num">
                                      <p:cBhvr additive="base">
                                        <p:cTn id="31" dur="500" fill="hold"/>
                                        <p:tgtEl>
                                          <p:spTgt spid="921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6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ltLang="en-US"/>
              <a:t>Conclusions</a:t>
            </a:r>
          </a:p>
        </p:txBody>
      </p:sp>
      <p:sp>
        <p:nvSpPr>
          <p:cNvPr id="93187" name="Rectangle 3"/>
          <p:cNvSpPr>
            <a:spLocks noGrp="1" noChangeArrowheads="1"/>
          </p:cNvSpPr>
          <p:nvPr>
            <p:ph type="body" idx="1"/>
          </p:nvPr>
        </p:nvSpPr>
        <p:spPr/>
        <p:txBody>
          <a:bodyPr/>
          <a:lstStyle/>
          <a:p>
            <a:r>
              <a:rPr lang="en-US" altLang="en-US"/>
              <a:t>What will you do about it?</a:t>
            </a:r>
          </a:p>
          <a:p>
            <a:pPr lvl="1"/>
            <a:r>
              <a:rPr lang="en-US" altLang="en-US"/>
              <a:t>(1) Ignore this evidence and do what you want, hoping that if there is a God you</a:t>
            </a:r>
            <a:r>
              <a:rPr lang="en-US" altLang="en-US">
                <a:cs typeface="Arial" charset="0"/>
              </a:rPr>
              <a:t>'</a:t>
            </a:r>
            <a:r>
              <a:rPr lang="en-US" altLang="en-US"/>
              <a:t>ll be OK anyway?</a:t>
            </a:r>
          </a:p>
          <a:p>
            <a:pPr lvl="1"/>
            <a:r>
              <a:rPr lang="en-US" altLang="en-US"/>
              <a:t>(2) Pick out a religion you like, hoping God will believe you really were sincerely looking for the truth?</a:t>
            </a:r>
          </a:p>
          <a:p>
            <a:pPr lvl="1"/>
            <a:r>
              <a:rPr lang="en-US" altLang="en-US"/>
              <a:t>(3) Go where the evidence points, even if it means admitting that you</a:t>
            </a:r>
            <a:r>
              <a:rPr lang="en-US" altLang="en-US">
                <a:cs typeface="Arial" charset="0"/>
              </a:rPr>
              <a:t>'</a:t>
            </a:r>
            <a:r>
              <a:rPr lang="en-US" altLang="en-US"/>
              <a:t>ve been ignoring God and rebelling against him all these years?</a:t>
            </a:r>
          </a:p>
        </p:txBody>
      </p:sp>
    </p:spTree>
    <p:custDataLst>
      <p:tags r:id="rId1"/>
    </p:custDataLst>
  </p:cSld>
  <p:clrMapOvr>
    <a:masterClrMapping/>
  </p:clrMapOvr>
  <p:transition advTm="2959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ltLang="en-US"/>
              <a:t>Conclusions</a:t>
            </a:r>
          </a:p>
        </p:txBody>
      </p:sp>
      <p:sp>
        <p:nvSpPr>
          <p:cNvPr id="94211" name="Rectangle 3"/>
          <p:cNvSpPr>
            <a:spLocks noGrp="1" noChangeArrowheads="1"/>
          </p:cNvSpPr>
          <p:nvPr>
            <p:ph type="body" idx="1"/>
          </p:nvPr>
        </p:nvSpPr>
        <p:spPr/>
        <p:txBody>
          <a:bodyPr/>
          <a:lstStyle/>
          <a:p>
            <a:r>
              <a:rPr lang="en-US" altLang="en-US"/>
              <a:t>We’ve got good news for you if you picked number (3)!</a:t>
            </a:r>
          </a:p>
          <a:p>
            <a:r>
              <a:rPr lang="en-US" altLang="en-US"/>
              <a:t>God is willing to forgive you (and still do what is right and just):</a:t>
            </a:r>
          </a:p>
          <a:p>
            <a:pPr lvl="1"/>
            <a:r>
              <a:rPr lang="en-US" altLang="en-US"/>
              <a:t>He paid for our sins and provided the righteousness we lacked by means of the life &amp; death of the God-man Jesus Christ.</a:t>
            </a:r>
          </a:p>
          <a:p>
            <a:pPr lvl="1"/>
            <a:r>
              <a:rPr lang="en-US" altLang="en-US"/>
              <a:t>We just need to come to God in prayer and ask him to forgive us and change us for Jesus</a:t>
            </a:r>
            <a:r>
              <a:rPr lang="en-US" altLang="en-US">
                <a:cs typeface="Arial" charset="0"/>
              </a:rPr>
              <a:t>'</a:t>
            </a:r>
            <a:r>
              <a:rPr lang="en-US" altLang="en-US"/>
              <a:t> sake.</a:t>
            </a:r>
          </a:p>
        </p:txBody>
      </p:sp>
    </p:spTree>
    <p:custDataLst>
      <p:tags r:id="rId1"/>
    </p:custDataLst>
  </p:cSld>
  <p:clrMapOvr>
    <a:masterClrMapping/>
  </p:clrMapOvr>
  <p:transition advTm="3892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 calcmode="lin" valueType="num">
                                      <p:cBhvr additive="base">
                                        <p:cTn id="7" dur="500" fill="hold"/>
                                        <p:tgtEl>
                                          <p:spTgt spid="942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42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4211">
                                            <p:txEl>
                                              <p:pRg st="1" end="1"/>
                                            </p:txEl>
                                          </p:spTgt>
                                        </p:tgtEl>
                                        <p:attrNameLst>
                                          <p:attrName>style.visibility</p:attrName>
                                        </p:attrNameLst>
                                      </p:cBhvr>
                                      <p:to>
                                        <p:strVal val="visible"/>
                                      </p:to>
                                    </p:set>
                                    <p:anim calcmode="lin" valueType="num">
                                      <p:cBhvr additive="base">
                                        <p:cTn id="13" dur="500" fill="hold"/>
                                        <p:tgtEl>
                                          <p:spTgt spid="942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42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4211">
                                            <p:txEl>
                                              <p:pRg st="2" end="2"/>
                                            </p:txEl>
                                          </p:spTgt>
                                        </p:tgtEl>
                                        <p:attrNameLst>
                                          <p:attrName>style.visibility</p:attrName>
                                        </p:attrNameLst>
                                      </p:cBhvr>
                                      <p:to>
                                        <p:strVal val="visible"/>
                                      </p:to>
                                    </p:set>
                                    <p:anim calcmode="lin" valueType="num">
                                      <p:cBhvr additive="base">
                                        <p:cTn id="19" dur="500" fill="hold"/>
                                        <p:tgtEl>
                                          <p:spTgt spid="942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42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4211">
                                            <p:txEl>
                                              <p:pRg st="3" end="3"/>
                                            </p:txEl>
                                          </p:spTgt>
                                        </p:tgtEl>
                                        <p:attrNameLst>
                                          <p:attrName>style.visibility</p:attrName>
                                        </p:attrNameLst>
                                      </p:cBhvr>
                                      <p:to>
                                        <p:strVal val="visible"/>
                                      </p:to>
                                    </p:set>
                                    <p:anim calcmode="lin" valueType="num">
                                      <p:cBhvr additive="base">
                                        <p:cTn id="25" dur="500" fill="hold"/>
                                        <p:tgtEl>
                                          <p:spTgt spid="942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42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4"/>
          <p:cNvSpPr>
            <a:spLocks noGrp="1" noChangeArrowheads="1"/>
          </p:cNvSpPr>
          <p:nvPr>
            <p:ph type="ctrTitle"/>
          </p:nvPr>
        </p:nvSpPr>
        <p:spPr/>
        <p:txBody>
          <a:bodyPr/>
          <a:lstStyle/>
          <a:p>
            <a:r>
              <a:rPr lang="en-US" altLang="en-US"/>
              <a:t>The End</a:t>
            </a:r>
          </a:p>
        </p:txBody>
      </p:sp>
      <p:sp>
        <p:nvSpPr>
          <p:cNvPr id="95237" name="Rectangle 5"/>
          <p:cNvSpPr>
            <a:spLocks noGrp="1" noChangeArrowheads="1"/>
          </p:cNvSpPr>
          <p:nvPr>
            <p:ph type="subTitle" idx="1"/>
          </p:nvPr>
        </p:nvSpPr>
        <p:spPr/>
        <p:txBody>
          <a:bodyPr/>
          <a:lstStyle/>
          <a:p>
            <a:r>
              <a:rPr lang="en-US" altLang="en-US"/>
              <a:t>Can be the beginning if you turn back to God and trust in Jesus!</a:t>
            </a:r>
          </a:p>
        </p:txBody>
      </p:sp>
    </p:spTree>
    <p:custDataLst>
      <p:tags r:id="rId1"/>
    </p:custDataLst>
  </p:cSld>
  <p:clrMapOvr>
    <a:masterClrMapping/>
  </p:clrMapOvr>
  <p:transition advTm="1148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5236"/>
                                        </p:tgtEl>
                                        <p:attrNameLst>
                                          <p:attrName>style.visibility</p:attrName>
                                        </p:attrNameLst>
                                      </p:cBhvr>
                                      <p:to>
                                        <p:strVal val="visible"/>
                                      </p:to>
                                    </p:set>
                                    <p:anim calcmode="lin" valueType="num">
                                      <p:cBhvr>
                                        <p:cTn id="7" dur="500" fill="hold"/>
                                        <p:tgtEl>
                                          <p:spTgt spid="95236"/>
                                        </p:tgtEl>
                                        <p:attrNameLst>
                                          <p:attrName>ppt_w</p:attrName>
                                        </p:attrNameLst>
                                      </p:cBhvr>
                                      <p:tavLst>
                                        <p:tav tm="0">
                                          <p:val>
                                            <p:fltVal val="0"/>
                                          </p:val>
                                        </p:tav>
                                        <p:tav tm="100000">
                                          <p:val>
                                            <p:strVal val="#ppt_w"/>
                                          </p:val>
                                        </p:tav>
                                      </p:tavLst>
                                    </p:anim>
                                    <p:anim calcmode="lin" valueType="num">
                                      <p:cBhvr>
                                        <p:cTn id="8" dur="500" fill="hold"/>
                                        <p:tgtEl>
                                          <p:spTgt spid="9523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95237">
                                            <p:txEl>
                                              <p:pRg st="0" end="0"/>
                                            </p:txEl>
                                          </p:spTgt>
                                        </p:tgtEl>
                                        <p:attrNameLst>
                                          <p:attrName>style.visibility</p:attrName>
                                        </p:attrNameLst>
                                      </p:cBhvr>
                                      <p:to>
                                        <p:strVal val="visible"/>
                                      </p:to>
                                    </p:set>
                                    <p:animEffect transition="in" filter="checkerboard(across)">
                                      <p:cBhvr>
                                        <p:cTn id="13" dur="500"/>
                                        <p:tgtEl>
                                          <p:spTgt spid="952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6" grpId="0"/>
      <p:bldP spid="9523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en-US"/>
              <a:t>Bibliography</a:t>
            </a:r>
          </a:p>
        </p:txBody>
      </p:sp>
      <p:sp>
        <p:nvSpPr>
          <p:cNvPr id="97283" name="Rectangle 3"/>
          <p:cNvSpPr>
            <a:spLocks noGrp="1" noChangeArrowheads="1"/>
          </p:cNvSpPr>
          <p:nvPr>
            <p:ph type="body" idx="1"/>
          </p:nvPr>
        </p:nvSpPr>
        <p:spPr/>
        <p:txBody>
          <a:bodyPr/>
          <a:lstStyle/>
          <a:p>
            <a:pPr>
              <a:lnSpc>
                <a:spcPct val="90000"/>
              </a:lnSpc>
            </a:pPr>
            <a:r>
              <a:rPr lang="en-US" altLang="en-US"/>
              <a:t>Kenny Barfield, </a:t>
            </a:r>
            <a:r>
              <a:rPr lang="en-US" altLang="en-US" i="1"/>
              <a:t>The Prophet Motive</a:t>
            </a:r>
            <a:r>
              <a:rPr lang="en-US" altLang="en-US"/>
              <a:t> (1985)</a:t>
            </a:r>
          </a:p>
          <a:p>
            <a:pPr>
              <a:lnSpc>
                <a:spcPct val="90000"/>
              </a:lnSpc>
            </a:pPr>
            <a:r>
              <a:rPr lang="en-US" altLang="en-US"/>
              <a:t>Samuel H Kellogg, </a:t>
            </a:r>
            <a:r>
              <a:rPr lang="en-US" altLang="en-US" i="1"/>
              <a:t>The Jews: Prediction &amp; Fulfillment</a:t>
            </a:r>
            <a:r>
              <a:rPr lang="en-US" altLang="en-US"/>
              <a:t> (1887)</a:t>
            </a:r>
          </a:p>
          <a:p>
            <a:pPr>
              <a:lnSpc>
                <a:spcPct val="90000"/>
              </a:lnSpc>
            </a:pPr>
            <a:r>
              <a:rPr lang="en-US" altLang="en-US"/>
              <a:t>Josh McDowell, </a:t>
            </a:r>
            <a:r>
              <a:rPr lang="en-US" altLang="en-US" i="1"/>
              <a:t>Evidence That Demands a Verdict</a:t>
            </a:r>
            <a:r>
              <a:rPr lang="en-US" altLang="en-US"/>
              <a:t> (1972)</a:t>
            </a:r>
          </a:p>
          <a:p>
            <a:pPr>
              <a:lnSpc>
                <a:spcPct val="90000"/>
              </a:lnSpc>
            </a:pPr>
            <a:r>
              <a:rPr lang="en-US" altLang="en-US"/>
              <a:t>John W Montgomery, </a:t>
            </a:r>
            <a:r>
              <a:rPr lang="en-US" altLang="en-US" i="1"/>
              <a:t>Evidence for Faith: Deciding the God Question</a:t>
            </a:r>
            <a:r>
              <a:rPr lang="en-US" altLang="en-US"/>
              <a:t> (1991)</a:t>
            </a:r>
          </a:p>
          <a:p>
            <a:pPr>
              <a:lnSpc>
                <a:spcPct val="90000"/>
              </a:lnSpc>
            </a:pPr>
            <a:r>
              <a:rPr lang="en-US" altLang="en-US"/>
              <a:t>Robert C Newman, </a:t>
            </a:r>
            <a:r>
              <a:rPr lang="en-US" altLang="en-US" i="1"/>
              <a:t>Evidence of Prophecy</a:t>
            </a:r>
            <a:r>
              <a:rPr lang="en-US" altLang="en-US"/>
              <a:t> (1988)</a:t>
            </a:r>
          </a:p>
        </p:txBody>
      </p:sp>
    </p:spTree>
    <p:custDataLst>
      <p:tags r:id="rId1"/>
    </p:custDataLst>
  </p:cSld>
  <p:clrMapOvr>
    <a:masterClrMapping/>
  </p:clrMapOvr>
  <p:transition advTm="1215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 calcmode="lin" valueType="num">
                                      <p:cBhvr additive="base">
                                        <p:cTn id="7" dur="500" fill="hold"/>
                                        <p:tgtEl>
                                          <p:spTgt spid="972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72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7283">
                                            <p:txEl>
                                              <p:pRg st="1" end="1"/>
                                            </p:txEl>
                                          </p:spTgt>
                                        </p:tgtEl>
                                        <p:attrNameLst>
                                          <p:attrName>style.visibility</p:attrName>
                                        </p:attrNameLst>
                                      </p:cBhvr>
                                      <p:to>
                                        <p:strVal val="visible"/>
                                      </p:to>
                                    </p:set>
                                    <p:anim calcmode="lin" valueType="num">
                                      <p:cBhvr additive="base">
                                        <p:cTn id="13" dur="500" fill="hold"/>
                                        <p:tgtEl>
                                          <p:spTgt spid="972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72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7283">
                                            <p:txEl>
                                              <p:pRg st="2" end="2"/>
                                            </p:txEl>
                                          </p:spTgt>
                                        </p:tgtEl>
                                        <p:attrNameLst>
                                          <p:attrName>style.visibility</p:attrName>
                                        </p:attrNameLst>
                                      </p:cBhvr>
                                      <p:to>
                                        <p:strVal val="visible"/>
                                      </p:to>
                                    </p:set>
                                    <p:anim calcmode="lin" valueType="num">
                                      <p:cBhvr additive="base">
                                        <p:cTn id="19" dur="500" fill="hold"/>
                                        <p:tgtEl>
                                          <p:spTgt spid="972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72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7283">
                                            <p:txEl>
                                              <p:pRg st="3" end="3"/>
                                            </p:txEl>
                                          </p:spTgt>
                                        </p:tgtEl>
                                        <p:attrNameLst>
                                          <p:attrName>style.visibility</p:attrName>
                                        </p:attrNameLst>
                                      </p:cBhvr>
                                      <p:to>
                                        <p:strVal val="visible"/>
                                      </p:to>
                                    </p:set>
                                    <p:anim calcmode="lin" valueType="num">
                                      <p:cBhvr additive="base">
                                        <p:cTn id="25" dur="500" fill="hold"/>
                                        <p:tgtEl>
                                          <p:spTgt spid="972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72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7283">
                                            <p:txEl>
                                              <p:pRg st="4" end="4"/>
                                            </p:txEl>
                                          </p:spTgt>
                                        </p:tgtEl>
                                        <p:attrNameLst>
                                          <p:attrName>style.visibility</p:attrName>
                                        </p:attrNameLst>
                                      </p:cBhvr>
                                      <p:to>
                                        <p:strVal val="visible"/>
                                      </p:to>
                                    </p:set>
                                    <p:anim calcmode="lin" valueType="num">
                                      <p:cBhvr additive="base">
                                        <p:cTn id="31" dur="500" fill="hold"/>
                                        <p:tgtEl>
                                          <p:spTgt spid="9728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728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A Light to the Gentiles</a:t>
            </a:r>
          </a:p>
        </p:txBody>
      </p:sp>
      <p:sp>
        <p:nvSpPr>
          <p:cNvPr id="39940" name="Text Box 4"/>
          <p:cNvSpPr txBox="1">
            <a:spLocks noChangeArrowheads="1"/>
          </p:cNvSpPr>
          <p:nvPr/>
        </p:nvSpPr>
        <p:spPr bwMode="auto">
          <a:xfrm>
            <a:off x="457200" y="1600200"/>
            <a:ext cx="8305800" cy="476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Isaiah 49:1-7 (NIV) Listen to me, you islands; hear this, you distant nations: Before I was born the L</a:t>
            </a:r>
            <a:r>
              <a:rPr lang="en-US" altLang="en-US" sz="1600"/>
              <a:t>ORD</a:t>
            </a:r>
            <a:r>
              <a:rPr lang="en-US" altLang="en-US"/>
              <a:t> called me; from my birth he has made mention of my name. 2 He made my mouth like a sharpened sword, in the shadow of his hand he hid me; he made me into a polished arrow and concealed me in his quiver. 3 He said to me, "You are my servant, Israel, in whom I will display my splendor." 4 But I said, "I have labored to no purpose; I have spent my strength in vain and for nothing. Yet what is due me is in the L</a:t>
            </a:r>
            <a:r>
              <a:rPr lang="en-US" altLang="en-US" sz="1600"/>
              <a:t>ORD</a:t>
            </a:r>
            <a:r>
              <a:rPr lang="en-US" altLang="en-US"/>
              <a:t>'s hand, and my reward is with my God." 5 And now the L</a:t>
            </a:r>
            <a:r>
              <a:rPr lang="en-US" altLang="en-US" sz="1600"/>
              <a:t>ORD</a:t>
            </a:r>
            <a:r>
              <a:rPr lang="en-US" altLang="en-US"/>
              <a:t> says</a:t>
            </a:r>
            <a:r>
              <a:rPr lang="en-US" altLang="en-US">
                <a:cs typeface="Arial" charset="0"/>
              </a:rPr>
              <a:t>–</a:t>
            </a:r>
            <a:r>
              <a:rPr lang="en-US" altLang="en-US"/>
              <a:t>he who formed me in the womb to be his servant to bring Jacob back to him and gather Israel to himself, for I am honored in the eyes of the L</a:t>
            </a:r>
            <a:r>
              <a:rPr lang="en-US" altLang="en-US" sz="1600"/>
              <a:t>ORD</a:t>
            </a:r>
            <a:r>
              <a:rPr lang="en-US" altLang="en-US"/>
              <a:t> and my God has been my strength</a:t>
            </a:r>
            <a:r>
              <a:rPr lang="en-US" altLang="en-US">
                <a:cs typeface="Arial" charset="0"/>
              </a:rPr>
              <a:t>–</a:t>
            </a:r>
            <a:r>
              <a:rPr lang="en-US" altLang="en-US"/>
              <a:t> 6 he says: "It is too small a thing for you to be my servant to restore the tribes of Jacob and bring back those of Israel I have kept. I will also make you a light for the Gentiles, that you may bring my salvation to the ends of the earth." 7 This is what the L</a:t>
            </a:r>
            <a:r>
              <a:rPr lang="en-US" altLang="en-US" sz="1600"/>
              <a:t>ORD</a:t>
            </a:r>
            <a:r>
              <a:rPr lang="en-US" altLang="en-US"/>
              <a:t> says</a:t>
            </a:r>
            <a:r>
              <a:rPr lang="en-US" altLang="en-US">
                <a:cs typeface="Arial" charset="0"/>
              </a:rPr>
              <a:t>–</a:t>
            </a:r>
            <a:r>
              <a:rPr lang="en-US" altLang="en-US"/>
              <a:t>the Redeemer and Holy One of Israel</a:t>
            </a:r>
            <a:r>
              <a:rPr lang="en-US" altLang="en-US">
                <a:cs typeface="Arial" charset="0"/>
              </a:rPr>
              <a:t>–</a:t>
            </a:r>
            <a:r>
              <a:rPr lang="en-US" altLang="en-US"/>
              <a:t>to him who was despised and abhorred by the nation, to the servant of rulers: "Kings will see you and rise up, princes will see and bow down, because of the L</a:t>
            </a:r>
            <a:r>
              <a:rPr lang="en-US" altLang="en-US" sz="1600"/>
              <a:t>ORD</a:t>
            </a:r>
            <a:r>
              <a:rPr lang="en-US" altLang="en-US"/>
              <a:t>, who is faithful, the Holy One of Israel, who has chosen you." </a:t>
            </a:r>
          </a:p>
        </p:txBody>
      </p:sp>
    </p:spTree>
    <p:custDataLst>
      <p:tags r:id="rId1"/>
    </p:custDataLst>
  </p:cSld>
  <p:clrMapOvr>
    <a:masterClrMapping/>
  </p:clrMapOvr>
  <p:transition advTm="13915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checkerboard(across)">
                                      <p:cBhvr>
                                        <p:cTn id="7" dur="5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t>A Light to the Gentiles</a:t>
            </a:r>
          </a:p>
        </p:txBody>
      </p:sp>
      <p:sp>
        <p:nvSpPr>
          <p:cNvPr id="41987" name="Rectangle 3"/>
          <p:cNvSpPr>
            <a:spLocks noGrp="1" noChangeArrowheads="1"/>
          </p:cNvSpPr>
          <p:nvPr>
            <p:ph type="body" idx="1"/>
          </p:nvPr>
        </p:nvSpPr>
        <p:spPr/>
        <p:txBody>
          <a:bodyPr/>
          <a:lstStyle/>
          <a:p>
            <a:r>
              <a:rPr lang="en-US" altLang="en-US"/>
              <a:t>Before Jesus</a:t>
            </a:r>
            <a:r>
              <a:rPr lang="en-US" altLang="en-US">
                <a:cs typeface="Arial" charset="0"/>
              </a:rPr>
              <a:t>'</a:t>
            </a:r>
            <a:r>
              <a:rPr lang="en-US" altLang="en-US"/>
              <a:t> time, most nations worshiped all sorts of gods; now almost half the world worships the God of Abraham, Isaac &amp; Jacob. This is due to the influence of Jesus.</a:t>
            </a:r>
          </a:p>
          <a:p>
            <a:r>
              <a:rPr lang="en-US" altLang="en-US"/>
              <a:t>Jesus is the only Jewish person since this prophecy was written who has founded a world religion of Gentiles.</a:t>
            </a:r>
          </a:p>
          <a:p>
            <a:r>
              <a:rPr lang="en-US" altLang="en-US"/>
              <a:t>How likely is that?</a:t>
            </a:r>
          </a:p>
        </p:txBody>
      </p:sp>
    </p:spTree>
    <p:custDataLst>
      <p:tags r:id="rId1"/>
    </p:custDataLst>
  </p:cSld>
  <p:clrMapOvr>
    <a:masterClrMapping/>
  </p:clrMapOvr>
  <p:transition advTm="3112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additive="base">
                                        <p:cTn id="13" dur="5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anim calcmode="lin" valueType="num">
                                      <p:cBhvr additive="base">
                                        <p:cTn id="19" dur="5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98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a:t>The Time of the Messiah</a:t>
            </a:r>
          </a:p>
        </p:txBody>
      </p:sp>
      <p:sp>
        <p:nvSpPr>
          <p:cNvPr id="43012" name="Text Box 4"/>
          <p:cNvSpPr txBox="1">
            <a:spLocks noChangeArrowheads="1"/>
          </p:cNvSpPr>
          <p:nvPr/>
        </p:nvSpPr>
        <p:spPr bwMode="auto">
          <a:xfrm>
            <a:off x="685800" y="1828800"/>
            <a:ext cx="80772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Daniel 9:24-26 (NIV) Seventy </a:t>
            </a:r>
            <a:r>
              <a:rPr lang="en-US" altLang="en-US" sz="2400">
                <a:cs typeface="Arial" charset="0"/>
              </a:rPr>
              <a:t>'</a:t>
            </a:r>
            <a:r>
              <a:rPr lang="en-US" altLang="en-US" sz="2400"/>
              <a:t>sevens</a:t>
            </a:r>
            <a:r>
              <a:rPr lang="en-US" altLang="en-US" sz="2400">
                <a:cs typeface="Arial" charset="0"/>
              </a:rPr>
              <a:t>'</a:t>
            </a:r>
            <a:r>
              <a:rPr lang="en-US" altLang="en-US" sz="2400"/>
              <a:t> are decreed for your people and your holy city to finish transgression, to put an end to sin, to atone for wickedness, to bring in everlasting righteousness, to seal up vision and prophecy and to anoint the most holy. 25 Know and understand this: From the issuing of the decree to restore and rebuild Jerusalem until the Anointed One, the ruler, comes, there will be seven 'sevens' and sixty-two 'sevens.' It will be rebuilt with streets and a trench, but in times of trouble. 26 After the sixty-two 'sevens,' the Anointed One will be cut off and will have nothing. The people of the ruler who will come will destroy the city and the sanctuary. </a:t>
            </a:r>
          </a:p>
        </p:txBody>
      </p:sp>
    </p:spTree>
    <p:custDataLst>
      <p:tags r:id="rId1"/>
    </p:custDataLst>
  </p:cSld>
  <p:clrMapOvr>
    <a:masterClrMapping/>
  </p:clrMapOvr>
  <p:transition advTm="6131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checkerboard(across)">
                                      <p:cBhvr>
                                        <p:cTn id="7" dur="5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t>The Time of the Messiah</a:t>
            </a:r>
          </a:p>
        </p:txBody>
      </p:sp>
      <p:sp>
        <p:nvSpPr>
          <p:cNvPr id="45059" name="Rectangle 3"/>
          <p:cNvSpPr>
            <a:spLocks noGrp="1" noChangeArrowheads="1"/>
          </p:cNvSpPr>
          <p:nvPr>
            <p:ph type="body" idx="1"/>
          </p:nvPr>
        </p:nvSpPr>
        <p:spPr/>
        <p:txBody>
          <a:bodyPr/>
          <a:lstStyle/>
          <a:p>
            <a:r>
              <a:rPr lang="en-US" altLang="en-US"/>
              <a:t>The Messiah (Anointed One) is to come and be cut off after 69 (i.e., 7 + 62) 'sevens.'</a:t>
            </a:r>
          </a:p>
          <a:p>
            <a:r>
              <a:rPr lang="en-US" altLang="en-US"/>
              <a:t>The starting point is the command to build Jerusalem.  According to Nehemiah 2, this is the 20</a:t>
            </a:r>
            <a:r>
              <a:rPr lang="en-US" altLang="en-US" baseline="30000"/>
              <a:t>th</a:t>
            </a:r>
            <a:r>
              <a:rPr lang="en-US" altLang="en-US"/>
              <a:t> year of the Persian King Artaxerxes 1, which is 445 BC.</a:t>
            </a:r>
          </a:p>
          <a:p>
            <a:r>
              <a:rPr lang="en-US" altLang="en-US"/>
              <a:t>The unit of measurement is the 'seven' (KJV </a:t>
            </a:r>
            <a:r>
              <a:rPr lang="en-US" altLang="en-US">
                <a:cs typeface="Arial" charset="0"/>
              </a:rPr>
              <a:t>'</a:t>
            </a:r>
            <a:r>
              <a:rPr lang="en-US" altLang="en-US"/>
              <a:t>week</a:t>
            </a:r>
            <a:r>
              <a:rPr lang="en-US" altLang="en-US">
                <a:cs typeface="Arial" charset="0"/>
              </a:rPr>
              <a:t>'</a:t>
            </a:r>
            <a:r>
              <a:rPr lang="en-US" altLang="en-US"/>
              <a:t>), the 7-year sabbatical land-use cycle.</a:t>
            </a:r>
          </a:p>
        </p:txBody>
      </p:sp>
    </p:spTree>
    <p:custDataLst>
      <p:tags r:id="rId1"/>
    </p:custDataLst>
  </p:cSld>
  <p:clrMapOvr>
    <a:masterClrMapping/>
  </p:clrMapOvr>
  <p:transition advTm="8429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059">
                                            <p:txEl>
                                              <p:pRg st="1" end="1"/>
                                            </p:txEl>
                                          </p:spTgt>
                                        </p:tgtEl>
                                        <p:attrNameLst>
                                          <p:attrName>style.visibility</p:attrName>
                                        </p:attrNameLst>
                                      </p:cBhvr>
                                      <p:to>
                                        <p:strVal val="visible"/>
                                      </p:to>
                                    </p:set>
                                    <p:anim calcmode="lin" valueType="num">
                                      <p:cBhvr additive="base">
                                        <p:cTn id="13" dur="5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059">
                                            <p:txEl>
                                              <p:pRg st="2" end="2"/>
                                            </p:txEl>
                                          </p:spTgt>
                                        </p:tgtEl>
                                        <p:attrNameLst>
                                          <p:attrName>style.visibility</p:attrName>
                                        </p:attrNameLst>
                                      </p:cBhvr>
                                      <p:to>
                                        <p:strVal val="visible"/>
                                      </p:to>
                                    </p:set>
                                    <p:anim calcmode="lin" valueType="num">
                                      <p:cBhvr additive="base">
                                        <p:cTn id="19" dur="5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05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a:t>The Time of the Messiah</a:t>
            </a:r>
          </a:p>
        </p:txBody>
      </p:sp>
      <p:sp>
        <p:nvSpPr>
          <p:cNvPr id="46083" name="Rectangle 3"/>
          <p:cNvSpPr>
            <a:spLocks noGrp="1" noChangeArrowheads="1"/>
          </p:cNvSpPr>
          <p:nvPr>
            <p:ph type="body" idx="1"/>
          </p:nvPr>
        </p:nvSpPr>
        <p:spPr/>
        <p:txBody>
          <a:bodyPr/>
          <a:lstStyle/>
          <a:p>
            <a:r>
              <a:rPr lang="en-US" altLang="en-US"/>
              <a:t>The usual Jewish counting convention is inclusive:</a:t>
            </a:r>
          </a:p>
          <a:p>
            <a:pPr lvl="1"/>
            <a:r>
              <a:rPr lang="en-US" altLang="en-US"/>
              <a:t>Unit including starting point is counted as 1</a:t>
            </a:r>
            <a:r>
              <a:rPr lang="en-US" altLang="en-US" baseline="30000"/>
              <a:t>st</a:t>
            </a:r>
            <a:r>
              <a:rPr lang="en-US" altLang="en-US"/>
              <a:t> unit</a:t>
            </a:r>
          </a:p>
          <a:p>
            <a:pPr lvl="1"/>
            <a:r>
              <a:rPr lang="en-US" altLang="en-US">
                <a:cs typeface="Arial" charset="0"/>
              </a:rPr>
              <a:t>"</a:t>
            </a:r>
            <a:r>
              <a:rPr lang="en-US" altLang="en-US"/>
              <a:t>After x units</a:t>
            </a:r>
            <a:r>
              <a:rPr lang="en-US" altLang="en-US">
                <a:cs typeface="Arial" charset="0"/>
              </a:rPr>
              <a:t>"</a:t>
            </a:r>
            <a:r>
              <a:rPr lang="en-US" altLang="en-US"/>
              <a:t> means after xth unit has begun</a:t>
            </a:r>
          </a:p>
          <a:p>
            <a:r>
              <a:rPr lang="en-US" altLang="en-US"/>
              <a:t>As we shall see, after 7 + 62 'sevens' works out to AD 28-35.</a:t>
            </a:r>
          </a:p>
          <a:p>
            <a:r>
              <a:rPr lang="en-US" altLang="en-US"/>
              <a:t>See the chart on next slide.</a:t>
            </a:r>
          </a:p>
        </p:txBody>
      </p:sp>
    </p:spTree>
    <p:custDataLst>
      <p:tags r:id="rId1"/>
    </p:custDataLst>
  </p:cSld>
  <p:clrMapOvr>
    <a:masterClrMapping/>
  </p:clrMapOvr>
  <p:transition advTm="7430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anim calcmode="lin" valueType="num">
                                      <p:cBhvr additive="base">
                                        <p:cTn id="13" dur="5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0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6083">
                                            <p:txEl>
                                              <p:pRg st="2" end="2"/>
                                            </p:txEl>
                                          </p:spTgt>
                                        </p:tgtEl>
                                        <p:attrNameLst>
                                          <p:attrName>style.visibility</p:attrName>
                                        </p:attrNameLst>
                                      </p:cBhvr>
                                      <p:to>
                                        <p:strVal val="visible"/>
                                      </p:to>
                                    </p:set>
                                    <p:anim calcmode="lin" valueType="num">
                                      <p:cBhvr additive="base">
                                        <p:cTn id="19" dur="500" fill="hold"/>
                                        <p:tgtEl>
                                          <p:spTgt spid="460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60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6083">
                                            <p:txEl>
                                              <p:pRg st="3" end="3"/>
                                            </p:txEl>
                                          </p:spTgt>
                                        </p:tgtEl>
                                        <p:attrNameLst>
                                          <p:attrName>style.visibility</p:attrName>
                                        </p:attrNameLst>
                                      </p:cBhvr>
                                      <p:to>
                                        <p:strVal val="visible"/>
                                      </p:to>
                                    </p:set>
                                    <p:anim calcmode="lin" valueType="num">
                                      <p:cBhvr additive="base">
                                        <p:cTn id="25" dur="500" fill="hold"/>
                                        <p:tgtEl>
                                          <p:spTgt spid="460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60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6083">
                                            <p:txEl>
                                              <p:pRg st="4" end="4"/>
                                            </p:txEl>
                                          </p:spTgt>
                                        </p:tgtEl>
                                        <p:attrNameLst>
                                          <p:attrName>style.visibility</p:attrName>
                                        </p:attrNameLst>
                                      </p:cBhvr>
                                      <p:to>
                                        <p:strVal val="visible"/>
                                      </p:to>
                                    </p:set>
                                    <p:anim calcmode="lin" valueType="num">
                                      <p:cBhvr additive="base">
                                        <p:cTn id="31" dur="500" fill="hold"/>
                                        <p:tgtEl>
                                          <p:spTgt spid="4608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608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9|6.8"/>
</p:tagLst>
</file>

<file path=ppt/tags/tag10.xml><?xml version="1.0" encoding="utf-8"?>
<p:tagLst xmlns:a="http://schemas.openxmlformats.org/drawingml/2006/main" xmlns:r="http://schemas.openxmlformats.org/officeDocument/2006/relationships" xmlns:p="http://schemas.openxmlformats.org/presentationml/2006/main">
  <p:tag name="TIMING" val="|0.3|14.4|19.4"/>
</p:tagLst>
</file>

<file path=ppt/tags/tag11.xml><?xml version="1.0" encoding="utf-8"?>
<p:tagLst xmlns:a="http://schemas.openxmlformats.org/drawingml/2006/main" xmlns:r="http://schemas.openxmlformats.org/officeDocument/2006/relationships" xmlns:p="http://schemas.openxmlformats.org/presentationml/2006/main">
  <p:tag name="TIMING" val="|0.6|32.6|17.6"/>
</p:tagLst>
</file>

<file path=ppt/tags/tag12.xml><?xml version="1.0" encoding="utf-8"?>
<p:tagLst xmlns:a="http://schemas.openxmlformats.org/drawingml/2006/main" xmlns:r="http://schemas.openxmlformats.org/officeDocument/2006/relationships" xmlns:p="http://schemas.openxmlformats.org/presentationml/2006/main">
  <p:tag name="TIMING" val="|0.5"/>
</p:tagLst>
</file>

<file path=ppt/tags/tag13.xml><?xml version="1.0" encoding="utf-8"?>
<p:tagLst xmlns:a="http://schemas.openxmlformats.org/drawingml/2006/main" xmlns:r="http://schemas.openxmlformats.org/officeDocument/2006/relationships" xmlns:p="http://schemas.openxmlformats.org/presentationml/2006/main">
  <p:tag name="TIMING" val="|0.2|1.7|1.8|4.8|4.1|15.1|6.4"/>
</p:tagLst>
</file>

<file path=ppt/tags/tag14.xml><?xml version="1.0" encoding="utf-8"?>
<p:tagLst xmlns:a="http://schemas.openxmlformats.org/drawingml/2006/main" xmlns:r="http://schemas.openxmlformats.org/officeDocument/2006/relationships" xmlns:p="http://schemas.openxmlformats.org/presentationml/2006/main">
  <p:tag name="TIMING" val="|0.3|2.4|27.9|12.9|2.2|11.5|4.1|2.2|16.8"/>
</p:tagLst>
</file>

<file path=ppt/tags/tag15.xml><?xml version="1.0" encoding="utf-8"?>
<p:tagLst xmlns:a="http://schemas.openxmlformats.org/drawingml/2006/main" xmlns:r="http://schemas.openxmlformats.org/officeDocument/2006/relationships" xmlns:p="http://schemas.openxmlformats.org/presentationml/2006/main">
  <p:tag name="TIMING" val="|0.2|9.5|5.5|17.7"/>
</p:tagLst>
</file>

<file path=ppt/tags/tag16.xml><?xml version="1.0" encoding="utf-8"?>
<p:tagLst xmlns:a="http://schemas.openxmlformats.org/drawingml/2006/main" xmlns:r="http://schemas.openxmlformats.org/officeDocument/2006/relationships" xmlns:p="http://schemas.openxmlformats.org/presentationml/2006/main">
  <p:tag name="TIMING" val="|0.5|6.9|34.8"/>
</p:tagLst>
</file>

<file path=ppt/tags/tag17.xml><?xml version="1.0" encoding="utf-8"?>
<p:tagLst xmlns:a="http://schemas.openxmlformats.org/drawingml/2006/main" xmlns:r="http://schemas.openxmlformats.org/officeDocument/2006/relationships" xmlns:p="http://schemas.openxmlformats.org/presentationml/2006/main">
  <p:tag name="TIMING" val="|0.2|1.3|6.3|5.8|8.1"/>
</p:tagLst>
</file>

<file path=ppt/tags/tag18.xml><?xml version="1.0" encoding="utf-8"?>
<p:tagLst xmlns:a="http://schemas.openxmlformats.org/drawingml/2006/main" xmlns:r="http://schemas.openxmlformats.org/officeDocument/2006/relationships" xmlns:p="http://schemas.openxmlformats.org/presentationml/2006/main">
  <p:tag name="TIMING" val="|0.7"/>
</p:tagLst>
</file>

<file path=ppt/tags/tag19.xml><?xml version="1.0" encoding="utf-8"?>
<p:tagLst xmlns:a="http://schemas.openxmlformats.org/drawingml/2006/main" xmlns:r="http://schemas.openxmlformats.org/officeDocument/2006/relationships" xmlns:p="http://schemas.openxmlformats.org/presentationml/2006/main">
  <p:tag name="TIMING" val="|0.2|1|2.3|3.7|1.8|19.3|11.2|2.7|4.8"/>
</p:tagLst>
</file>

<file path=ppt/tags/tag2.xml><?xml version="1.0" encoding="utf-8"?>
<p:tagLst xmlns:a="http://schemas.openxmlformats.org/drawingml/2006/main" xmlns:r="http://schemas.openxmlformats.org/officeDocument/2006/relationships" xmlns:p="http://schemas.openxmlformats.org/presentationml/2006/main">
  <p:tag name="TIMING" val="|2|2.6|4.5|5.7"/>
</p:tagLst>
</file>

<file path=ppt/tags/tag20.xml><?xml version="1.0" encoding="utf-8"?>
<p:tagLst xmlns:a="http://schemas.openxmlformats.org/drawingml/2006/main" xmlns:r="http://schemas.openxmlformats.org/officeDocument/2006/relationships" xmlns:p="http://schemas.openxmlformats.org/presentationml/2006/main">
  <p:tag name="TIMING" val="|0.5"/>
</p:tagLst>
</file>

<file path=ppt/tags/tag21.xml><?xml version="1.0" encoding="utf-8"?>
<p:tagLst xmlns:a="http://schemas.openxmlformats.org/drawingml/2006/main" xmlns:r="http://schemas.openxmlformats.org/officeDocument/2006/relationships" xmlns:p="http://schemas.openxmlformats.org/presentationml/2006/main">
  <p:tag name="TIMING" val="|0.9"/>
</p:tagLst>
</file>

<file path=ppt/tags/tag22.xml><?xml version="1.0" encoding="utf-8"?>
<p:tagLst xmlns:a="http://schemas.openxmlformats.org/drawingml/2006/main" xmlns:r="http://schemas.openxmlformats.org/officeDocument/2006/relationships" xmlns:p="http://schemas.openxmlformats.org/presentationml/2006/main">
  <p:tag name="TIMING" val="|0.4"/>
</p:tagLst>
</file>

<file path=ppt/tags/tag23.xml><?xml version="1.0" encoding="utf-8"?>
<p:tagLst xmlns:a="http://schemas.openxmlformats.org/drawingml/2006/main" xmlns:r="http://schemas.openxmlformats.org/officeDocument/2006/relationships" xmlns:p="http://schemas.openxmlformats.org/presentationml/2006/main">
  <p:tag name="TIMING" val="|0.4|2.1|2.7|1.6|2.9|1.5|2.4"/>
</p:tagLst>
</file>

<file path=ppt/tags/tag24.xml><?xml version="1.0" encoding="utf-8"?>
<p:tagLst xmlns:a="http://schemas.openxmlformats.org/drawingml/2006/main" xmlns:r="http://schemas.openxmlformats.org/officeDocument/2006/relationships" xmlns:p="http://schemas.openxmlformats.org/presentationml/2006/main">
  <p:tag name="TIMING" val="|0.4|2.5|10.5|20.6|5.2|8.6"/>
</p:tagLst>
</file>

<file path=ppt/tags/tag25.xml><?xml version="1.0" encoding="utf-8"?>
<p:tagLst xmlns:a="http://schemas.openxmlformats.org/drawingml/2006/main" xmlns:r="http://schemas.openxmlformats.org/officeDocument/2006/relationships" xmlns:p="http://schemas.openxmlformats.org/presentationml/2006/main">
  <p:tag name="TIMING" val="|2.9"/>
</p:tagLst>
</file>

<file path=ppt/tags/tag26.xml><?xml version="1.0" encoding="utf-8"?>
<p:tagLst xmlns:a="http://schemas.openxmlformats.org/drawingml/2006/main" xmlns:r="http://schemas.openxmlformats.org/officeDocument/2006/relationships" xmlns:p="http://schemas.openxmlformats.org/presentationml/2006/main">
  <p:tag name="TIMING" val="|0.3"/>
</p:tagLst>
</file>

<file path=ppt/tags/tag27.xml><?xml version="1.0" encoding="utf-8"?>
<p:tagLst xmlns:a="http://schemas.openxmlformats.org/drawingml/2006/main" xmlns:r="http://schemas.openxmlformats.org/officeDocument/2006/relationships" xmlns:p="http://schemas.openxmlformats.org/presentationml/2006/main">
  <p:tag name="TIMING" val="|0.3"/>
</p:tagLst>
</file>

<file path=ppt/tags/tag28.xml><?xml version="1.0" encoding="utf-8"?>
<p:tagLst xmlns:a="http://schemas.openxmlformats.org/drawingml/2006/main" xmlns:r="http://schemas.openxmlformats.org/officeDocument/2006/relationships" xmlns:p="http://schemas.openxmlformats.org/presentationml/2006/main">
  <p:tag name="TIMING" val="|0.3|1.4|1.6|0.8|0.9|0.9|2.4|2|0.8|2.6"/>
</p:tagLst>
</file>

<file path=ppt/tags/tag29.xml><?xml version="1.0" encoding="utf-8"?>
<p:tagLst xmlns:a="http://schemas.openxmlformats.org/drawingml/2006/main" xmlns:r="http://schemas.openxmlformats.org/officeDocument/2006/relationships" xmlns:p="http://schemas.openxmlformats.org/presentationml/2006/main">
  <p:tag name="TIMING" val="|0.1|0.9|1.6|6.8|3.4|3.1|6.9|1.4|4.8|7.8"/>
</p:tagLst>
</file>

<file path=ppt/tags/tag3.xml><?xml version="1.0" encoding="utf-8"?>
<p:tagLst xmlns:a="http://schemas.openxmlformats.org/drawingml/2006/main" xmlns:r="http://schemas.openxmlformats.org/officeDocument/2006/relationships" xmlns:p="http://schemas.openxmlformats.org/presentationml/2006/main">
  <p:tag name="TIMING" val="|0.5"/>
</p:tagLst>
</file>

<file path=ppt/tags/tag30.xml><?xml version="1.0" encoding="utf-8"?>
<p:tagLst xmlns:a="http://schemas.openxmlformats.org/drawingml/2006/main" xmlns:r="http://schemas.openxmlformats.org/officeDocument/2006/relationships" xmlns:p="http://schemas.openxmlformats.org/presentationml/2006/main">
  <p:tag name="TIMING" val="|0.3"/>
</p:tagLst>
</file>

<file path=ppt/tags/tag31.xml><?xml version="1.0" encoding="utf-8"?>
<p:tagLst xmlns:a="http://schemas.openxmlformats.org/drawingml/2006/main" xmlns:r="http://schemas.openxmlformats.org/officeDocument/2006/relationships" xmlns:p="http://schemas.openxmlformats.org/presentationml/2006/main">
  <p:tag name="TIMING" val="|0.2|6.7|8.7|9.2|5.2"/>
</p:tagLst>
</file>

<file path=ppt/tags/tag32.xml><?xml version="1.0" encoding="utf-8"?>
<p:tagLst xmlns:a="http://schemas.openxmlformats.org/drawingml/2006/main" xmlns:r="http://schemas.openxmlformats.org/officeDocument/2006/relationships" xmlns:p="http://schemas.openxmlformats.org/presentationml/2006/main">
  <p:tag name="TIMING" val="|0.4"/>
</p:tagLst>
</file>

<file path=ppt/tags/tag33.xml><?xml version="1.0" encoding="utf-8"?>
<p:tagLst xmlns:a="http://schemas.openxmlformats.org/drawingml/2006/main" xmlns:r="http://schemas.openxmlformats.org/officeDocument/2006/relationships" xmlns:p="http://schemas.openxmlformats.org/presentationml/2006/main">
  <p:tag name="TIMING" val="|0.3|11.1|6.3|8.1"/>
</p:tagLst>
</file>

<file path=ppt/tags/tag34.xml><?xml version="1.0" encoding="utf-8"?>
<p:tagLst xmlns:a="http://schemas.openxmlformats.org/drawingml/2006/main" xmlns:r="http://schemas.openxmlformats.org/officeDocument/2006/relationships" xmlns:p="http://schemas.openxmlformats.org/presentationml/2006/main">
  <p:tag name="TIMING" val="|0.6|5|10.4|7.6|10.7"/>
</p:tagLst>
</file>

<file path=ppt/tags/tag35.xml><?xml version="1.0" encoding="utf-8"?>
<p:tagLst xmlns:a="http://schemas.openxmlformats.org/drawingml/2006/main" xmlns:r="http://schemas.openxmlformats.org/officeDocument/2006/relationships" xmlns:p="http://schemas.openxmlformats.org/presentationml/2006/main">
  <p:tag name="TIMING" val="|0.2|4.6|3.5|3.8|6.1|8.6|8.5|24.8|10.7"/>
</p:tagLst>
</file>

<file path=ppt/tags/tag36.xml><?xml version="1.0" encoding="utf-8"?>
<p:tagLst xmlns:a="http://schemas.openxmlformats.org/drawingml/2006/main" xmlns:r="http://schemas.openxmlformats.org/officeDocument/2006/relationships" xmlns:p="http://schemas.openxmlformats.org/presentationml/2006/main">
  <p:tag name="TIMING" val="|0.3|7.2|3.3|8.8|11.7|16.8|11.3|19.3"/>
</p:tagLst>
</file>

<file path=ppt/tags/tag37.xml><?xml version="1.0" encoding="utf-8"?>
<p:tagLst xmlns:a="http://schemas.openxmlformats.org/drawingml/2006/main" xmlns:r="http://schemas.openxmlformats.org/officeDocument/2006/relationships" xmlns:p="http://schemas.openxmlformats.org/presentationml/2006/main">
  <p:tag name="TIMING" val="|0.3|1.8|3.6|2.6|1.5|3.8|8.4|4.6"/>
</p:tagLst>
</file>

<file path=ppt/tags/tag38.xml><?xml version="1.0" encoding="utf-8"?>
<p:tagLst xmlns:a="http://schemas.openxmlformats.org/drawingml/2006/main" xmlns:r="http://schemas.openxmlformats.org/officeDocument/2006/relationships" xmlns:p="http://schemas.openxmlformats.org/presentationml/2006/main">
  <p:tag name="TIMING" val="|0.1|1.2|2.2|1.7|2.5|7.2|2.6|4.4|2.8|6.1"/>
</p:tagLst>
</file>

<file path=ppt/tags/tag39.xml><?xml version="1.0" encoding="utf-8"?>
<p:tagLst xmlns:a="http://schemas.openxmlformats.org/drawingml/2006/main" xmlns:r="http://schemas.openxmlformats.org/officeDocument/2006/relationships" xmlns:p="http://schemas.openxmlformats.org/presentationml/2006/main">
  <p:tag name="TIMING" val="|0.2|1.6|2|2|3.1|3.5|22.6"/>
</p:tagLst>
</file>

<file path=ppt/tags/tag4.xml><?xml version="1.0" encoding="utf-8"?>
<p:tagLst xmlns:a="http://schemas.openxmlformats.org/drawingml/2006/main" xmlns:r="http://schemas.openxmlformats.org/officeDocument/2006/relationships" xmlns:p="http://schemas.openxmlformats.org/presentationml/2006/main">
  <p:tag name="TIMING" val="|1"/>
</p:tagLst>
</file>

<file path=ppt/tags/tag40.xml><?xml version="1.0" encoding="utf-8"?>
<p:tagLst xmlns:a="http://schemas.openxmlformats.org/drawingml/2006/main" xmlns:r="http://schemas.openxmlformats.org/officeDocument/2006/relationships" xmlns:p="http://schemas.openxmlformats.org/presentationml/2006/main">
  <p:tag name="TIMING" val="|0.3|3.5|9.6|12.8|14"/>
</p:tagLst>
</file>

<file path=ppt/tags/tag41.xml><?xml version="1.0" encoding="utf-8"?>
<p:tagLst xmlns:a="http://schemas.openxmlformats.org/drawingml/2006/main" xmlns:r="http://schemas.openxmlformats.org/officeDocument/2006/relationships" xmlns:p="http://schemas.openxmlformats.org/presentationml/2006/main">
  <p:tag name="TIMING" val="|0.4|3.7|6.1|6.9"/>
</p:tagLst>
</file>

<file path=ppt/tags/tag42.xml><?xml version="1.0" encoding="utf-8"?>
<p:tagLst xmlns:a="http://schemas.openxmlformats.org/drawingml/2006/main" xmlns:r="http://schemas.openxmlformats.org/officeDocument/2006/relationships" xmlns:p="http://schemas.openxmlformats.org/presentationml/2006/main">
  <p:tag name="TIMING" val="|0.4|3.5|5.1|11.4"/>
</p:tagLst>
</file>

<file path=ppt/tags/tag43.xml><?xml version="1.0" encoding="utf-8"?>
<p:tagLst xmlns:a="http://schemas.openxmlformats.org/drawingml/2006/main" xmlns:r="http://schemas.openxmlformats.org/officeDocument/2006/relationships" xmlns:p="http://schemas.openxmlformats.org/presentationml/2006/main">
  <p:tag name="TIMING" val="|0.6|2.4"/>
</p:tagLst>
</file>

<file path=ppt/tags/tag44.xml><?xml version="1.0" encoding="utf-8"?>
<p:tagLst xmlns:a="http://schemas.openxmlformats.org/drawingml/2006/main" xmlns:r="http://schemas.openxmlformats.org/officeDocument/2006/relationships" xmlns:p="http://schemas.openxmlformats.org/presentationml/2006/main">
  <p:tag name="TIMING" val="|0.5|0.9|1.9|2.6|2.1"/>
</p:tagLst>
</file>

<file path=ppt/tags/tag5.xml><?xml version="1.0" encoding="utf-8"?>
<p:tagLst xmlns:a="http://schemas.openxmlformats.org/drawingml/2006/main" xmlns:r="http://schemas.openxmlformats.org/officeDocument/2006/relationships" xmlns:p="http://schemas.openxmlformats.org/presentationml/2006/main">
  <p:tag name="TIMING" val="|0.3"/>
</p:tagLst>
</file>

<file path=ppt/tags/tag6.xml><?xml version="1.0" encoding="utf-8"?>
<p:tagLst xmlns:a="http://schemas.openxmlformats.org/drawingml/2006/main" xmlns:r="http://schemas.openxmlformats.org/officeDocument/2006/relationships" xmlns:p="http://schemas.openxmlformats.org/presentationml/2006/main">
  <p:tag name="TIMING" val="|0.2|12.7|10.2"/>
</p:tagLst>
</file>

<file path=ppt/tags/tag7.xml><?xml version="1.0" encoding="utf-8"?>
<p:tagLst xmlns:a="http://schemas.openxmlformats.org/drawingml/2006/main" xmlns:r="http://schemas.openxmlformats.org/officeDocument/2006/relationships" xmlns:p="http://schemas.openxmlformats.org/presentationml/2006/main">
  <p:tag name="TIMING" val="|0.7"/>
</p:tagLst>
</file>

<file path=ppt/tags/tag8.xml><?xml version="1.0" encoding="utf-8"?>
<p:tagLst xmlns:a="http://schemas.openxmlformats.org/drawingml/2006/main" xmlns:r="http://schemas.openxmlformats.org/officeDocument/2006/relationships" xmlns:p="http://schemas.openxmlformats.org/presentationml/2006/main">
  <p:tag name="TIMING" val="|22|21.1|22.7"/>
</p:tagLst>
</file>

<file path=ppt/tags/tag9.xml><?xml version="1.0" encoding="utf-8"?>
<p:tagLst xmlns:a="http://schemas.openxmlformats.org/drawingml/2006/main" xmlns:r="http://schemas.openxmlformats.org/officeDocument/2006/relationships" xmlns:p="http://schemas.openxmlformats.org/presentationml/2006/main">
  <p:tag name="TIMING" val="|0.3|3.2|10.8|12.7|45.2"/>
</p:tagLst>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Network</Template>
  <TotalTime>344</TotalTime>
  <Words>3793</Words>
  <Application>Microsoft Office PowerPoint</Application>
  <PresentationFormat>On-screen Show (4:3)</PresentationFormat>
  <Paragraphs>245</Paragraphs>
  <Slides>45</Slides>
  <Notes>0</Notes>
  <HiddenSlides>0</HiddenSlides>
  <MMClips>1</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Network</vt:lpstr>
      <vt:lpstr>Prophecy,  Probability &amp; God</vt:lpstr>
      <vt:lpstr>God?</vt:lpstr>
      <vt:lpstr>The Prophecies &amp; Their Fulfillments</vt:lpstr>
      <vt:lpstr>A Light to the Gentiles</vt:lpstr>
      <vt:lpstr>A Light to the Gentiles</vt:lpstr>
      <vt:lpstr>A Light to the Gentiles</vt:lpstr>
      <vt:lpstr>The Time of the Messiah</vt:lpstr>
      <vt:lpstr>The Time of the Messiah</vt:lpstr>
      <vt:lpstr>The Time of the Messiah</vt:lpstr>
      <vt:lpstr>The Time of the Messiah</vt:lpstr>
      <vt:lpstr>The Time of the Messiah</vt:lpstr>
      <vt:lpstr>Israel's Future</vt:lpstr>
      <vt:lpstr>Israel's Future</vt:lpstr>
      <vt:lpstr>Israel's Future</vt:lpstr>
      <vt:lpstr>Israel's Future</vt:lpstr>
      <vt:lpstr>Israel's Future</vt:lpstr>
      <vt:lpstr>Twin Cities</vt:lpstr>
      <vt:lpstr>Twin Cities</vt:lpstr>
      <vt:lpstr>Memphis &amp; Thebes</vt:lpstr>
      <vt:lpstr>Memphis &amp; Thebes</vt:lpstr>
      <vt:lpstr>Tyre</vt:lpstr>
      <vt:lpstr>Tyre</vt:lpstr>
      <vt:lpstr>Sidon</vt:lpstr>
      <vt:lpstr>Tyre &amp; Sidon</vt:lpstr>
      <vt:lpstr>Tyre &amp; Sidon</vt:lpstr>
      <vt:lpstr>Babylon</vt:lpstr>
      <vt:lpstr>Babylon</vt:lpstr>
      <vt:lpstr>Nineveh</vt:lpstr>
      <vt:lpstr>Babylon &amp; Nineveh</vt:lpstr>
      <vt:lpstr>Babylon &amp; Nineveh</vt:lpstr>
      <vt:lpstr>Capernaum &amp; Nazareth</vt:lpstr>
      <vt:lpstr>Capernaum &amp; Nazareth</vt:lpstr>
      <vt:lpstr>Calculating the Probabilities</vt:lpstr>
      <vt:lpstr>Calculating the Probabilities</vt:lpstr>
      <vt:lpstr>Light to the Gentiles</vt:lpstr>
      <vt:lpstr>Time of the Messiah</vt:lpstr>
      <vt:lpstr>Israel’s Future</vt:lpstr>
      <vt:lpstr>Twin Cities</vt:lpstr>
      <vt:lpstr>Twin Cities</vt:lpstr>
      <vt:lpstr>Total Probability</vt:lpstr>
      <vt:lpstr>Conclusions</vt:lpstr>
      <vt:lpstr>Conclusions</vt:lpstr>
      <vt:lpstr>Conclusions</vt:lpstr>
      <vt:lpstr>The End</vt:lpstr>
      <vt:lpstr>Bibliography</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Prophecy, Probability and God</dc:title>
  <dc:creator>rnewman</dc:creator>
  <cp:lastModifiedBy>Newman</cp:lastModifiedBy>
  <cp:revision>195</cp:revision>
  <dcterms:created xsi:type="dcterms:W3CDTF">2007-03-28T14:36:54Z</dcterms:created>
  <dcterms:modified xsi:type="dcterms:W3CDTF">2015-07-07T14:41:43Z</dcterms:modified>
</cp:coreProperties>
</file>