
<file path=[Content_Types].xml><?xml version="1.0" encoding="utf-8"?>
<Types xmlns="http://schemas.openxmlformats.org/package/2006/content-types">
  <Default Extension="png" ContentType="image/png"/>
  <Default Extension="mp3" ContentType="audio/unknown"/>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sldIdLst>
    <p:sldId id="256" r:id="rId2"/>
    <p:sldId id="257" r:id="rId3"/>
    <p:sldId id="273"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2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4"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176"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7"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9"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1"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3"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7"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9"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19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3"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6"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8"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7207"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7210"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altLang="en-US" noProof="0" smtClean="0"/>
              <a:t>Click to edit Master title style</a:t>
            </a:r>
          </a:p>
        </p:txBody>
      </p:sp>
      <p:sp>
        <p:nvSpPr>
          <p:cNvPr id="721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pPr lvl="0"/>
            <a:r>
              <a:rPr lang="en-US" altLang="en-US" noProof="0" smtClean="0"/>
              <a:t>Click to edit Master subtitle style</a:t>
            </a:r>
          </a:p>
        </p:txBody>
      </p:sp>
      <p:sp>
        <p:nvSpPr>
          <p:cNvPr id="7212" name="Rectangle 44"/>
          <p:cNvSpPr>
            <a:spLocks noGrp="1" noChangeArrowheads="1"/>
          </p:cNvSpPr>
          <p:nvPr>
            <p:ph type="dt" sz="quarter" idx="2"/>
          </p:nvPr>
        </p:nvSpPr>
        <p:spPr/>
        <p:txBody>
          <a:bodyPr/>
          <a:lstStyle>
            <a:lvl1pPr>
              <a:defRPr/>
            </a:lvl1pPr>
          </a:lstStyle>
          <a:p>
            <a:endParaRPr lang="en-US" altLang="en-US"/>
          </a:p>
        </p:txBody>
      </p:sp>
      <p:sp>
        <p:nvSpPr>
          <p:cNvPr id="7213" name="Rectangle 45"/>
          <p:cNvSpPr>
            <a:spLocks noGrp="1" noChangeArrowheads="1"/>
          </p:cNvSpPr>
          <p:nvPr>
            <p:ph type="ftr" sz="quarter" idx="3"/>
          </p:nvPr>
        </p:nvSpPr>
        <p:spPr/>
        <p:txBody>
          <a:bodyPr/>
          <a:lstStyle>
            <a:lvl1pPr>
              <a:defRPr/>
            </a:lvl1pPr>
          </a:lstStyle>
          <a:p>
            <a:endParaRPr lang="en-US" altLang="en-US"/>
          </a:p>
        </p:txBody>
      </p:sp>
      <p:sp>
        <p:nvSpPr>
          <p:cNvPr id="7214" name="Rectangle 46"/>
          <p:cNvSpPr>
            <a:spLocks noGrp="1" noChangeArrowheads="1"/>
          </p:cNvSpPr>
          <p:nvPr>
            <p:ph type="sldNum" sz="quarter" idx="4"/>
          </p:nvPr>
        </p:nvSpPr>
        <p:spPr/>
        <p:txBody>
          <a:bodyPr/>
          <a:lstStyle>
            <a:lvl1pPr>
              <a:defRPr/>
            </a:lvl1pPr>
          </a:lstStyle>
          <a:p>
            <a:fld id="{7F7ACAC7-17DD-4993-A4C4-EA43FDDCEA91}"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F0F5578-E35B-4EC3-8703-FAF97F4208E5}" type="slidenum">
              <a:rPr lang="en-US" altLang="en-US"/>
              <a:pPr/>
              <a:t>‹#›</a:t>
            </a:fld>
            <a:endParaRPr lang="en-US" altLang="en-US"/>
          </a:p>
        </p:txBody>
      </p:sp>
    </p:spTree>
    <p:extLst>
      <p:ext uri="{BB962C8B-B14F-4D97-AF65-F5344CB8AC3E}">
        <p14:creationId xmlns:p14="http://schemas.microsoft.com/office/powerpoint/2010/main" val="27315991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CCC9526-A1D2-4EB8-9442-F5059E74C298}" type="slidenum">
              <a:rPr lang="en-US" altLang="en-US"/>
              <a:pPr/>
              <a:t>‹#›</a:t>
            </a:fld>
            <a:endParaRPr lang="en-US" altLang="en-US"/>
          </a:p>
        </p:txBody>
      </p:sp>
    </p:spTree>
    <p:extLst>
      <p:ext uri="{BB962C8B-B14F-4D97-AF65-F5344CB8AC3E}">
        <p14:creationId xmlns:p14="http://schemas.microsoft.com/office/powerpoint/2010/main" val="257370926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3E7C6D3-8E17-4C28-88E4-8096AA990433}" type="slidenum">
              <a:rPr lang="en-US" altLang="en-US"/>
              <a:pPr/>
              <a:t>‹#›</a:t>
            </a:fld>
            <a:endParaRPr lang="en-US" altLang="en-US"/>
          </a:p>
        </p:txBody>
      </p:sp>
    </p:spTree>
    <p:extLst>
      <p:ext uri="{BB962C8B-B14F-4D97-AF65-F5344CB8AC3E}">
        <p14:creationId xmlns:p14="http://schemas.microsoft.com/office/powerpoint/2010/main" val="408873222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363AB4F-B268-4F5B-B992-81CA621A7807}" type="slidenum">
              <a:rPr lang="en-US" altLang="en-US"/>
              <a:pPr/>
              <a:t>‹#›</a:t>
            </a:fld>
            <a:endParaRPr lang="en-US" altLang="en-US"/>
          </a:p>
        </p:txBody>
      </p:sp>
    </p:spTree>
    <p:extLst>
      <p:ext uri="{BB962C8B-B14F-4D97-AF65-F5344CB8AC3E}">
        <p14:creationId xmlns:p14="http://schemas.microsoft.com/office/powerpoint/2010/main" val="263416194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313951B-EF19-4E9D-99CE-0DA56CC3C311}" type="slidenum">
              <a:rPr lang="en-US" altLang="en-US"/>
              <a:pPr/>
              <a:t>‹#›</a:t>
            </a:fld>
            <a:endParaRPr lang="en-US" altLang="en-US"/>
          </a:p>
        </p:txBody>
      </p:sp>
    </p:spTree>
    <p:extLst>
      <p:ext uri="{BB962C8B-B14F-4D97-AF65-F5344CB8AC3E}">
        <p14:creationId xmlns:p14="http://schemas.microsoft.com/office/powerpoint/2010/main" val="137604953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E99ACE3D-E0FD-4A23-9ABA-2744ECBDF3AB}" type="slidenum">
              <a:rPr lang="en-US" altLang="en-US"/>
              <a:pPr/>
              <a:t>‹#›</a:t>
            </a:fld>
            <a:endParaRPr lang="en-US" altLang="en-US"/>
          </a:p>
        </p:txBody>
      </p:sp>
    </p:spTree>
    <p:extLst>
      <p:ext uri="{BB962C8B-B14F-4D97-AF65-F5344CB8AC3E}">
        <p14:creationId xmlns:p14="http://schemas.microsoft.com/office/powerpoint/2010/main" val="310764992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C90C44DA-A34C-4957-9CDF-6AC8B8D1EC21}" type="slidenum">
              <a:rPr lang="en-US" altLang="en-US"/>
              <a:pPr/>
              <a:t>‹#›</a:t>
            </a:fld>
            <a:endParaRPr lang="en-US" altLang="en-US"/>
          </a:p>
        </p:txBody>
      </p:sp>
    </p:spTree>
    <p:extLst>
      <p:ext uri="{BB962C8B-B14F-4D97-AF65-F5344CB8AC3E}">
        <p14:creationId xmlns:p14="http://schemas.microsoft.com/office/powerpoint/2010/main" val="314729645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88B5E1ED-9981-45E2-B4B0-75E7873DA701}" type="slidenum">
              <a:rPr lang="en-US" altLang="en-US"/>
              <a:pPr/>
              <a:t>‹#›</a:t>
            </a:fld>
            <a:endParaRPr lang="en-US" altLang="en-US"/>
          </a:p>
        </p:txBody>
      </p:sp>
    </p:spTree>
    <p:extLst>
      <p:ext uri="{BB962C8B-B14F-4D97-AF65-F5344CB8AC3E}">
        <p14:creationId xmlns:p14="http://schemas.microsoft.com/office/powerpoint/2010/main" val="236813729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92A52C4-7D14-4D48-B7DB-A7010E57DB0B}" type="slidenum">
              <a:rPr lang="en-US" altLang="en-US"/>
              <a:pPr/>
              <a:t>‹#›</a:t>
            </a:fld>
            <a:endParaRPr lang="en-US" altLang="en-US"/>
          </a:p>
        </p:txBody>
      </p:sp>
    </p:spTree>
    <p:extLst>
      <p:ext uri="{BB962C8B-B14F-4D97-AF65-F5344CB8AC3E}">
        <p14:creationId xmlns:p14="http://schemas.microsoft.com/office/powerpoint/2010/main" val="388263992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4833398-79CE-4284-B4A7-C6FE5AC943DE}" type="slidenum">
              <a:rPr lang="en-US" altLang="en-US"/>
              <a:pPr/>
              <a:t>‹#›</a:t>
            </a:fld>
            <a:endParaRPr lang="en-US" altLang="en-US"/>
          </a:p>
        </p:txBody>
      </p:sp>
    </p:spTree>
    <p:extLst>
      <p:ext uri="{BB962C8B-B14F-4D97-AF65-F5344CB8AC3E}">
        <p14:creationId xmlns:p14="http://schemas.microsoft.com/office/powerpoint/2010/main" val="203836521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9144000" cy="6856413"/>
            <a:chOff x="0" y="0"/>
            <a:chExt cx="5760" cy="4319"/>
          </a:xfrm>
        </p:grpSpPr>
        <p:sp>
          <p:nvSpPr>
            <p:cNvPr id="614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48"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4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0"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52"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3"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5"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7"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9"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3"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4"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5"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6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9"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0"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2"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3"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4"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5"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6"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7"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9"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8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81"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82"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183" name="Group 39"/>
            <p:cNvGrpSpPr>
              <a:grpSpLocks/>
            </p:cNvGrpSpPr>
            <p:nvPr userDrawn="1"/>
          </p:nvGrpSpPr>
          <p:grpSpPr bwMode="auto">
            <a:xfrm>
              <a:off x="0" y="1632"/>
              <a:ext cx="5758" cy="1858"/>
              <a:chOff x="0" y="1632"/>
              <a:chExt cx="5758" cy="1858"/>
            </a:xfrm>
          </p:grpSpPr>
          <p:sp>
            <p:nvSpPr>
              <p:cNvPr id="618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8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6186"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87"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188"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6189"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6190"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356CE70F-C620-4CB3-AB95-C28E326BED0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MCj0326016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2688" y="1295400"/>
            <a:ext cx="4316412" cy="4343400"/>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ctrTitle"/>
          </p:nvPr>
        </p:nvSpPr>
        <p:spPr/>
        <p:txBody>
          <a:bodyPr/>
          <a:lstStyle/>
          <a:p>
            <a:r>
              <a:rPr lang="en-US" altLang="en-US"/>
              <a:t>Recent Developments in Physics</a:t>
            </a:r>
          </a:p>
        </p:txBody>
      </p:sp>
      <p:sp>
        <p:nvSpPr>
          <p:cNvPr id="2051" name="Rectangle 3"/>
          <p:cNvSpPr>
            <a:spLocks noGrp="1" noChangeArrowheads="1"/>
          </p:cNvSpPr>
          <p:nvPr>
            <p:ph type="subTitle" idx="1"/>
          </p:nvPr>
        </p:nvSpPr>
        <p:spPr/>
        <p:txBody>
          <a:bodyPr/>
          <a:lstStyle/>
          <a:p>
            <a:pPr>
              <a:lnSpc>
                <a:spcPct val="90000"/>
              </a:lnSpc>
            </a:pPr>
            <a:r>
              <a:rPr lang="en-US" altLang="en-US"/>
              <a:t>Some Implications for Theology</a:t>
            </a:r>
          </a:p>
          <a:p>
            <a:pPr>
              <a:lnSpc>
                <a:spcPct val="90000"/>
              </a:lnSpc>
            </a:pPr>
            <a:r>
              <a:rPr lang="en-US" altLang="en-US" sz="3200">
                <a:solidFill>
                  <a:schemeClr val="hlink"/>
                </a:solidFill>
              </a:rPr>
              <a:t>Robert C. Newman</a:t>
            </a:r>
          </a:p>
        </p:txBody>
      </p:sp>
      <p:pic>
        <p:nvPicPr>
          <p:cNvPr id="2" name="RecDevPhysics.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09600" y="5586323"/>
            <a:ext cx="609600" cy="609600"/>
          </a:xfrm>
          <a:prstGeom prst="rect">
            <a:avLst/>
          </a:prstGeom>
        </p:spPr>
      </p:pic>
    </p:spTree>
    <p:custDataLst>
      <p:tags r:id="rId1"/>
    </p:custDataLst>
  </p:cSld>
  <p:clrMapOvr>
    <a:masterClrMapping/>
  </p:clrMapOvr>
  <p:transition advTm="1773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51">
                                            <p:txEl>
                                              <p:pRg st="0" end="0"/>
                                            </p:txEl>
                                          </p:spTgt>
                                        </p:tgtEl>
                                        <p:attrNameLst>
                                          <p:attrName>style.visibility</p:attrName>
                                        </p:attrNameLst>
                                      </p:cBhvr>
                                      <p:to>
                                        <p:strVal val="visible"/>
                                      </p:to>
                                    </p:set>
                                    <p:animEffect transition="in" filter="checkerboard(across)">
                                      <p:cBhvr>
                                        <p:cTn id="17" dur="500"/>
                                        <p:tgtEl>
                                          <p:spTgt spid="2051">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051">
                                            <p:txEl>
                                              <p:pRg st="1" end="1"/>
                                            </p:txEl>
                                          </p:spTgt>
                                        </p:tgtEl>
                                        <p:attrNameLst>
                                          <p:attrName>style.visibility</p:attrName>
                                        </p:attrNameLst>
                                      </p:cBhvr>
                                      <p:to>
                                        <p:strVal val="visible"/>
                                      </p:to>
                                    </p:set>
                                    <p:animEffect transition="in" filter="checkerboard(across)">
                                      <p:cBhvr>
                                        <p:cTn id="22" dur="500"/>
                                        <p:tgtEl>
                                          <p:spTgt spid="20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3" fill="hold" display="0">
                  <p:stCondLst>
                    <p:cond delay="indefinite"/>
                  </p:stCondLst>
                  <p:endCondLst>
                    <p:cond evt="onStopAudio" delay="0">
                      <p:tgtEl>
                        <p:sldTgt/>
                      </p:tgtEl>
                    </p:cond>
                  </p:endCondLst>
                </p:cTn>
                <p:tgtEl>
                  <p:spTgt spid="2"/>
                </p:tgtEl>
              </p:cMediaNode>
            </p:audio>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a:t>The Two-Slit Experiment</a:t>
            </a:r>
          </a:p>
        </p:txBody>
      </p:sp>
      <p:sp>
        <p:nvSpPr>
          <p:cNvPr id="15363" name="Rectangle 3"/>
          <p:cNvSpPr>
            <a:spLocks noGrp="1" noChangeArrowheads="1"/>
          </p:cNvSpPr>
          <p:nvPr>
            <p:ph type="body" idx="1"/>
          </p:nvPr>
        </p:nvSpPr>
        <p:spPr/>
        <p:txBody>
          <a:bodyPr/>
          <a:lstStyle/>
          <a:p>
            <a:pPr>
              <a:lnSpc>
                <a:spcPct val="90000"/>
              </a:lnSpc>
            </a:pPr>
            <a:r>
              <a:rPr lang="en-US" altLang="en-US" sz="2800"/>
              <a:t>Shining light on a screen produces basically uniform illumination.</a:t>
            </a:r>
          </a:p>
          <a:p>
            <a:pPr>
              <a:lnSpc>
                <a:spcPct val="90000"/>
              </a:lnSpc>
            </a:pPr>
            <a:r>
              <a:rPr lang="en-US" altLang="en-US" sz="2800"/>
              <a:t>Shining light which has passed thru a pair of slits onto a screen produces an interference pattern.</a:t>
            </a:r>
          </a:p>
          <a:p>
            <a:pPr>
              <a:lnSpc>
                <a:spcPct val="90000"/>
              </a:lnSpc>
            </a:pPr>
            <a:r>
              <a:rPr lang="en-US" altLang="en-US" sz="2800"/>
              <a:t>If we turn down the intensity of the light so that only one quantum is passing from source to screen at a time, we still get the pattern!</a:t>
            </a:r>
          </a:p>
          <a:p>
            <a:pPr>
              <a:lnSpc>
                <a:spcPct val="90000"/>
              </a:lnSpc>
            </a:pPr>
            <a:r>
              <a:rPr lang="en-US" altLang="en-US" sz="2800"/>
              <a:t>Which slit did the quantum go through?</a:t>
            </a:r>
          </a:p>
          <a:p>
            <a:pPr>
              <a:lnSpc>
                <a:spcPct val="90000"/>
              </a:lnSpc>
            </a:pPr>
            <a:r>
              <a:rPr lang="en-US" altLang="en-US" sz="2800"/>
              <a:t>Closing either slit destroys the pattern!</a:t>
            </a:r>
          </a:p>
          <a:p>
            <a:pPr>
              <a:lnSpc>
                <a:spcPct val="90000"/>
              </a:lnSpc>
            </a:pPr>
            <a:r>
              <a:rPr lang="en-US" altLang="en-US" sz="2800"/>
              <a:t>How does the quantum know about both slits?</a:t>
            </a:r>
          </a:p>
        </p:txBody>
      </p:sp>
    </p:spTree>
    <p:custDataLst>
      <p:tags r:id="rId1"/>
    </p:custDataLst>
  </p:cSld>
  <p:clrMapOvr>
    <a:masterClrMapping/>
  </p:clrMapOvr>
  <p:transition advTm="2016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additive="base">
                                        <p:cTn id="25"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363">
                                            <p:txEl>
                                              <p:pRg st="4" end="4"/>
                                            </p:txEl>
                                          </p:spTgt>
                                        </p:tgtEl>
                                        <p:attrNameLst>
                                          <p:attrName>style.visibility</p:attrName>
                                        </p:attrNameLst>
                                      </p:cBhvr>
                                      <p:to>
                                        <p:strVal val="visible"/>
                                      </p:to>
                                    </p:set>
                                    <p:anim calcmode="lin" valueType="num">
                                      <p:cBhvr additive="base">
                                        <p:cTn id="31" dur="5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363">
                                            <p:txEl>
                                              <p:pRg st="5" end="5"/>
                                            </p:txEl>
                                          </p:spTgt>
                                        </p:tgtEl>
                                        <p:attrNameLst>
                                          <p:attrName>style.visibility</p:attrName>
                                        </p:attrNameLst>
                                      </p:cBhvr>
                                      <p:to>
                                        <p:strVal val="visible"/>
                                      </p:to>
                                    </p:set>
                                    <p:anim calcmode="lin" valueType="num">
                                      <p:cBhvr additive="base">
                                        <p:cTn id="37" dur="500" fill="hold"/>
                                        <p:tgtEl>
                                          <p:spTgt spid="1536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36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a:t>The EPR Paradox</a:t>
            </a:r>
          </a:p>
        </p:txBody>
      </p:sp>
      <p:sp>
        <p:nvSpPr>
          <p:cNvPr id="16387" name="Rectangle 3"/>
          <p:cNvSpPr>
            <a:spLocks noGrp="1" noChangeArrowheads="1"/>
          </p:cNvSpPr>
          <p:nvPr>
            <p:ph type="body" idx="1"/>
          </p:nvPr>
        </p:nvSpPr>
        <p:spPr/>
        <p:txBody>
          <a:bodyPr/>
          <a:lstStyle/>
          <a:p>
            <a:r>
              <a:rPr lang="en-US" altLang="en-US" sz="2800"/>
              <a:t>If two particles have interacted, then their quantum states are correlated to each other.</a:t>
            </a:r>
          </a:p>
          <a:p>
            <a:r>
              <a:rPr lang="en-US" altLang="en-US" sz="2800"/>
              <a:t>If an observer measures the state of one particle, somehow the other particle knows what the measurement was, even if they are so far apart that a signal could not have gotten there yet!</a:t>
            </a:r>
          </a:p>
          <a:p>
            <a:r>
              <a:rPr lang="en-US" altLang="en-US" sz="2800"/>
              <a:t>Are these instantaneous effects at a distance?  Is there something non-local about nature?</a:t>
            </a:r>
          </a:p>
        </p:txBody>
      </p:sp>
    </p:spTree>
    <p:custDataLst>
      <p:tags r:id="rId1"/>
    </p:custDataLst>
  </p:cSld>
  <p:clrMapOvr>
    <a:masterClrMapping/>
  </p:clrMapOvr>
  <p:transition advTm="6747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anim calcmode="lin" valueType="num">
                                      <p:cBhvr additive="base">
                                        <p:cTn id="19" dur="5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sz="4000"/>
              <a:t>Diverse Models to Explain Quantum Phenomena</a:t>
            </a:r>
          </a:p>
        </p:txBody>
      </p:sp>
      <p:sp>
        <p:nvSpPr>
          <p:cNvPr id="17411" name="Rectangle 3"/>
          <p:cNvSpPr>
            <a:spLocks noGrp="1" noChangeArrowheads="1"/>
          </p:cNvSpPr>
          <p:nvPr>
            <p:ph type="body" idx="1"/>
          </p:nvPr>
        </p:nvSpPr>
        <p:spPr>
          <a:xfrm>
            <a:off x="381000" y="2057400"/>
            <a:ext cx="8229600" cy="4530725"/>
          </a:xfrm>
        </p:spPr>
        <p:txBody>
          <a:bodyPr/>
          <a:lstStyle/>
          <a:p>
            <a:r>
              <a:rPr lang="en-US" altLang="en-US"/>
              <a:t>Copenhagen Interpretation</a:t>
            </a:r>
          </a:p>
          <a:p>
            <a:r>
              <a:rPr lang="en-US" altLang="en-US"/>
              <a:t>Mind Over Matter Interpretation</a:t>
            </a:r>
          </a:p>
          <a:p>
            <a:r>
              <a:rPr lang="en-US" altLang="en-US"/>
              <a:t>Many Worlds Interpretation</a:t>
            </a:r>
          </a:p>
          <a:p>
            <a:r>
              <a:rPr lang="en-US" altLang="en-US"/>
              <a:t>Neorealist Interpretation</a:t>
            </a:r>
          </a:p>
          <a:p>
            <a:r>
              <a:rPr lang="en-US" altLang="en-US"/>
              <a:t>Undivided Wholeness Interpretation</a:t>
            </a:r>
          </a:p>
        </p:txBody>
      </p:sp>
    </p:spTree>
    <p:custDataLst>
      <p:tags r:id="rId1"/>
    </p:custDataLst>
  </p:cSld>
  <p:clrMapOvr>
    <a:masterClrMapping/>
  </p:clrMapOvr>
  <p:transition advTm="4928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additive="base">
                                        <p:cTn id="13"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anim calcmode="lin" valueType="num">
                                      <p:cBhvr additive="base">
                                        <p:cTn id="19"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411">
                                            <p:txEl>
                                              <p:pRg st="3" end="3"/>
                                            </p:txEl>
                                          </p:spTgt>
                                        </p:tgtEl>
                                        <p:attrNameLst>
                                          <p:attrName>style.visibility</p:attrName>
                                        </p:attrNameLst>
                                      </p:cBhvr>
                                      <p:to>
                                        <p:strVal val="visible"/>
                                      </p:to>
                                    </p:set>
                                    <p:anim calcmode="lin" valueType="num">
                                      <p:cBhvr additive="base">
                                        <p:cTn id="25"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411">
                                            <p:txEl>
                                              <p:pRg st="4" end="4"/>
                                            </p:txEl>
                                          </p:spTgt>
                                        </p:tgtEl>
                                        <p:attrNameLst>
                                          <p:attrName>style.visibility</p:attrName>
                                        </p:attrNameLst>
                                      </p:cBhvr>
                                      <p:to>
                                        <p:strVal val="visible"/>
                                      </p:to>
                                    </p:set>
                                    <p:anim calcmode="lin" valueType="num">
                                      <p:cBhvr additive="base">
                                        <p:cTn id="31"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a:t>Copenhagen Interpretation</a:t>
            </a:r>
          </a:p>
        </p:txBody>
      </p:sp>
      <p:sp>
        <p:nvSpPr>
          <p:cNvPr id="18435" name="Rectangle 3"/>
          <p:cNvSpPr>
            <a:spLocks noGrp="1" noChangeArrowheads="1"/>
          </p:cNvSpPr>
          <p:nvPr>
            <p:ph type="body" idx="1"/>
          </p:nvPr>
        </p:nvSpPr>
        <p:spPr/>
        <p:txBody>
          <a:bodyPr/>
          <a:lstStyle/>
          <a:p>
            <a:r>
              <a:rPr lang="en-US" altLang="en-US"/>
              <a:t>View of Bohr and Heisenberg</a:t>
            </a:r>
          </a:p>
          <a:p>
            <a:r>
              <a:rPr lang="en-US" altLang="en-US"/>
              <a:t>Prevailing view in physics today</a:t>
            </a:r>
          </a:p>
          <a:p>
            <a:r>
              <a:rPr lang="en-US" altLang="en-US"/>
              <a:t>There is no deep reality in the absence of measurement, only potentialities.</a:t>
            </a:r>
          </a:p>
          <a:p>
            <a:r>
              <a:rPr lang="en-US" altLang="en-US"/>
              <a:t>Measurement collapses the wave function, so that potentialities become actual.</a:t>
            </a:r>
          </a:p>
          <a:p>
            <a:r>
              <a:rPr lang="en-US" altLang="en-US"/>
              <a:t>Huge problem of how micro-world transitions to macro-world.</a:t>
            </a:r>
          </a:p>
        </p:txBody>
      </p:sp>
    </p:spTree>
    <p:custDataLst>
      <p:tags r:id="rId1"/>
    </p:custDataLst>
  </p:cSld>
  <p:clrMapOvr>
    <a:masterClrMapping/>
  </p:clrMapOvr>
  <p:transition advTm="8586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5">
                                            <p:txEl>
                                              <p:pRg st="1" end="1"/>
                                            </p:txEl>
                                          </p:spTgt>
                                        </p:tgtEl>
                                        <p:attrNameLst>
                                          <p:attrName>style.visibility</p:attrName>
                                        </p:attrNameLst>
                                      </p:cBhvr>
                                      <p:to>
                                        <p:strVal val="visible"/>
                                      </p:to>
                                    </p:set>
                                    <p:anim calcmode="lin" valueType="num">
                                      <p:cBhvr additive="base">
                                        <p:cTn id="13" dur="5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435">
                                            <p:txEl>
                                              <p:pRg st="2" end="2"/>
                                            </p:txEl>
                                          </p:spTgt>
                                        </p:tgtEl>
                                        <p:attrNameLst>
                                          <p:attrName>style.visibility</p:attrName>
                                        </p:attrNameLst>
                                      </p:cBhvr>
                                      <p:to>
                                        <p:strVal val="visible"/>
                                      </p:to>
                                    </p:set>
                                    <p:anim calcmode="lin" valueType="num">
                                      <p:cBhvr additive="base">
                                        <p:cTn id="19"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435">
                                            <p:txEl>
                                              <p:pRg st="3" end="3"/>
                                            </p:txEl>
                                          </p:spTgt>
                                        </p:tgtEl>
                                        <p:attrNameLst>
                                          <p:attrName>style.visibility</p:attrName>
                                        </p:attrNameLst>
                                      </p:cBhvr>
                                      <p:to>
                                        <p:strVal val="visible"/>
                                      </p:to>
                                    </p:set>
                                    <p:anim calcmode="lin" valueType="num">
                                      <p:cBhvr additive="base">
                                        <p:cTn id="25" dur="500" fill="hold"/>
                                        <p:tgtEl>
                                          <p:spTgt spid="184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4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435">
                                            <p:txEl>
                                              <p:pRg st="4" end="4"/>
                                            </p:txEl>
                                          </p:spTgt>
                                        </p:tgtEl>
                                        <p:attrNameLst>
                                          <p:attrName>style.visibility</p:attrName>
                                        </p:attrNameLst>
                                      </p:cBhvr>
                                      <p:to>
                                        <p:strVal val="visible"/>
                                      </p:to>
                                    </p:set>
                                    <p:anim calcmode="lin" valueType="num">
                                      <p:cBhvr additive="base">
                                        <p:cTn id="31" dur="500" fill="hold"/>
                                        <p:tgtEl>
                                          <p:spTgt spid="184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43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a:t>Mind Over Matter Interpretation</a:t>
            </a:r>
          </a:p>
        </p:txBody>
      </p:sp>
      <p:sp>
        <p:nvSpPr>
          <p:cNvPr id="19459" name="Rectangle 3"/>
          <p:cNvSpPr>
            <a:spLocks noGrp="1" noChangeArrowheads="1"/>
          </p:cNvSpPr>
          <p:nvPr>
            <p:ph type="body" idx="1"/>
          </p:nvPr>
        </p:nvSpPr>
        <p:spPr/>
        <p:txBody>
          <a:bodyPr/>
          <a:lstStyle/>
          <a:p>
            <a:pPr>
              <a:lnSpc>
                <a:spcPct val="90000"/>
              </a:lnSpc>
            </a:pPr>
            <a:r>
              <a:rPr lang="en-US" altLang="en-US"/>
              <a:t>View of Wigner, von Neumann</a:t>
            </a:r>
          </a:p>
          <a:p>
            <a:pPr>
              <a:lnSpc>
                <a:spcPct val="90000"/>
              </a:lnSpc>
            </a:pPr>
            <a:r>
              <a:rPr lang="en-US" altLang="en-US"/>
              <a:t>A conscious observer collapses the wave function.</a:t>
            </a:r>
          </a:p>
          <a:p>
            <a:pPr>
              <a:lnSpc>
                <a:spcPct val="90000"/>
              </a:lnSpc>
            </a:pPr>
            <a:r>
              <a:rPr lang="en-US" altLang="en-US"/>
              <a:t>Consciousness is necessary for the universe to exist.</a:t>
            </a:r>
          </a:p>
          <a:p>
            <a:pPr>
              <a:lnSpc>
                <a:spcPct val="90000"/>
              </a:lnSpc>
            </a:pPr>
            <a:r>
              <a:rPr lang="en-US" altLang="en-US"/>
              <a:t>Problem of transition to consciousness: </a:t>
            </a:r>
          </a:p>
          <a:p>
            <a:pPr lvl="1">
              <a:lnSpc>
                <a:spcPct val="90000"/>
              </a:lnSpc>
            </a:pPr>
            <a:r>
              <a:rPr lang="en-US" altLang="en-US"/>
              <a:t>Humans are conscious; are animals, bugs, plants?</a:t>
            </a:r>
          </a:p>
          <a:p>
            <a:pPr>
              <a:lnSpc>
                <a:spcPct val="90000"/>
              </a:lnSpc>
            </a:pPr>
            <a:r>
              <a:rPr lang="en-US" altLang="en-US"/>
              <a:t>Schr</a:t>
            </a:r>
            <a:r>
              <a:rPr lang="en-US" altLang="en-US">
                <a:cs typeface="Arial" charset="0"/>
              </a:rPr>
              <a:t>ödinger's Cat</a:t>
            </a:r>
          </a:p>
          <a:p>
            <a:pPr>
              <a:lnSpc>
                <a:spcPct val="90000"/>
              </a:lnSpc>
            </a:pPr>
            <a:endParaRPr lang="en-US" altLang="en-US"/>
          </a:p>
        </p:txBody>
      </p:sp>
    </p:spTree>
    <p:custDataLst>
      <p:tags r:id="rId1"/>
    </p:custDataLst>
  </p:cSld>
  <p:clrMapOvr>
    <a:masterClrMapping/>
  </p:clrMapOvr>
  <p:transition advTm="14947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additive="base">
                                        <p:cTn id="19"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anim calcmode="lin" valueType="num">
                                      <p:cBhvr additive="base">
                                        <p:cTn id="25"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459">
                                            <p:txEl>
                                              <p:pRg st="4" end="4"/>
                                            </p:txEl>
                                          </p:spTgt>
                                        </p:tgtEl>
                                        <p:attrNameLst>
                                          <p:attrName>style.visibility</p:attrName>
                                        </p:attrNameLst>
                                      </p:cBhvr>
                                      <p:to>
                                        <p:strVal val="visible"/>
                                      </p:to>
                                    </p:set>
                                    <p:anim calcmode="lin" valueType="num">
                                      <p:cBhvr additive="base">
                                        <p:cTn id="31"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4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459">
                                            <p:txEl>
                                              <p:pRg st="5" end="5"/>
                                            </p:txEl>
                                          </p:spTgt>
                                        </p:tgtEl>
                                        <p:attrNameLst>
                                          <p:attrName>style.visibility</p:attrName>
                                        </p:attrNameLst>
                                      </p:cBhvr>
                                      <p:to>
                                        <p:strVal val="visible"/>
                                      </p:to>
                                    </p:set>
                                    <p:anim calcmode="lin" valueType="num">
                                      <p:cBhvr additive="base">
                                        <p:cTn id="37" dur="5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45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a:t>Many Worlds Interpretation</a:t>
            </a:r>
          </a:p>
        </p:txBody>
      </p:sp>
      <p:sp>
        <p:nvSpPr>
          <p:cNvPr id="20483" name="Rectangle 3"/>
          <p:cNvSpPr>
            <a:spLocks noGrp="1" noChangeArrowheads="1"/>
          </p:cNvSpPr>
          <p:nvPr>
            <p:ph type="body" idx="1"/>
          </p:nvPr>
        </p:nvSpPr>
        <p:spPr>
          <a:xfrm>
            <a:off x="457200" y="1905000"/>
            <a:ext cx="8229600" cy="4530725"/>
          </a:xfrm>
        </p:spPr>
        <p:txBody>
          <a:bodyPr/>
          <a:lstStyle/>
          <a:p>
            <a:r>
              <a:rPr lang="en-US" altLang="en-US"/>
              <a:t>View of Everett, Davies</a:t>
            </a:r>
          </a:p>
          <a:p>
            <a:r>
              <a:rPr lang="en-US" altLang="en-US"/>
              <a:t>No collapse of wave function, instead a multiplication of universes!</a:t>
            </a:r>
          </a:p>
          <a:p>
            <a:r>
              <a:rPr lang="en-US" altLang="en-US"/>
              <a:t>Each alternative is manifested in some universe.</a:t>
            </a:r>
          </a:p>
          <a:p>
            <a:r>
              <a:rPr lang="en-US" altLang="en-US"/>
              <a:t>Problem of conservation laws:</a:t>
            </a:r>
          </a:p>
          <a:p>
            <a:pPr lvl="1"/>
            <a:r>
              <a:rPr lang="en-US" altLang="en-US"/>
              <a:t>If nothing is conserved between universes, why anything conserved within them?</a:t>
            </a:r>
          </a:p>
        </p:txBody>
      </p:sp>
    </p:spTree>
    <p:custDataLst>
      <p:tags r:id="rId1"/>
    </p:custDataLst>
  </p:cSld>
  <p:clrMapOvr>
    <a:masterClrMapping/>
  </p:clrMapOvr>
  <p:transition advTm="623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 calcmode="lin" valueType="num">
                                      <p:cBhvr additive="base">
                                        <p:cTn id="13"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 calcmode="lin" valueType="num">
                                      <p:cBhvr additive="base">
                                        <p:cTn id="19"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483">
                                            <p:txEl>
                                              <p:pRg st="3" end="3"/>
                                            </p:txEl>
                                          </p:spTgt>
                                        </p:tgtEl>
                                        <p:attrNameLst>
                                          <p:attrName>style.visibility</p:attrName>
                                        </p:attrNameLst>
                                      </p:cBhvr>
                                      <p:to>
                                        <p:strVal val="visible"/>
                                      </p:to>
                                    </p:set>
                                    <p:anim calcmode="lin" valueType="num">
                                      <p:cBhvr additive="base">
                                        <p:cTn id="25"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4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483">
                                            <p:txEl>
                                              <p:pRg st="4" end="4"/>
                                            </p:txEl>
                                          </p:spTgt>
                                        </p:tgtEl>
                                        <p:attrNameLst>
                                          <p:attrName>style.visibility</p:attrName>
                                        </p:attrNameLst>
                                      </p:cBhvr>
                                      <p:to>
                                        <p:strVal val="visible"/>
                                      </p:to>
                                    </p:set>
                                    <p:anim calcmode="lin" valueType="num">
                                      <p:cBhvr additive="base">
                                        <p:cTn id="31" dur="500" fill="hold"/>
                                        <p:tgtEl>
                                          <p:spTgt spid="204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4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a:t>Neorealist Interpretation</a:t>
            </a:r>
          </a:p>
        </p:txBody>
      </p:sp>
      <p:sp>
        <p:nvSpPr>
          <p:cNvPr id="21507" name="Rectangle 3"/>
          <p:cNvSpPr>
            <a:spLocks noGrp="1" noChangeArrowheads="1"/>
          </p:cNvSpPr>
          <p:nvPr>
            <p:ph type="body" idx="1"/>
          </p:nvPr>
        </p:nvSpPr>
        <p:spPr>
          <a:xfrm>
            <a:off x="457200" y="1752600"/>
            <a:ext cx="8229600" cy="4530725"/>
          </a:xfrm>
        </p:spPr>
        <p:txBody>
          <a:bodyPr/>
          <a:lstStyle/>
          <a:p>
            <a:r>
              <a:rPr lang="en-US" altLang="en-US"/>
              <a:t>View of Einstein, Planck, Schr</a:t>
            </a:r>
            <a:r>
              <a:rPr lang="en-US" altLang="en-US">
                <a:cs typeface="Arial" charset="0"/>
              </a:rPr>
              <a:t>ödinger, Bohm</a:t>
            </a:r>
          </a:p>
          <a:p>
            <a:r>
              <a:rPr lang="en-US" altLang="en-US">
                <a:cs typeface="Arial" charset="0"/>
              </a:rPr>
              <a:t>The world is made of objects that actually possess attributes, whether we observe them or not.</a:t>
            </a:r>
          </a:p>
          <a:p>
            <a:r>
              <a:rPr lang="en-US" altLang="en-US">
                <a:cs typeface="Arial" charset="0"/>
              </a:rPr>
              <a:t>Problem:  these attributes are going to have to be rather strange ones!</a:t>
            </a:r>
          </a:p>
        </p:txBody>
      </p:sp>
    </p:spTree>
    <p:custDataLst>
      <p:tags r:id="rId1"/>
    </p:custDataLst>
  </p:cSld>
  <p:clrMapOvr>
    <a:masterClrMapping/>
  </p:clrMapOvr>
  <p:transition advTm="3384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anim calcmode="lin" valueType="num">
                                      <p:cBhvr additive="base">
                                        <p:cTn id="13"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507">
                                            <p:txEl>
                                              <p:pRg st="2" end="2"/>
                                            </p:txEl>
                                          </p:spTgt>
                                        </p:tgtEl>
                                        <p:attrNameLst>
                                          <p:attrName>style.visibility</p:attrName>
                                        </p:attrNameLst>
                                      </p:cBhvr>
                                      <p:to>
                                        <p:strVal val="visible"/>
                                      </p:to>
                                    </p:set>
                                    <p:anim calcmode="lin" valueType="num">
                                      <p:cBhvr additive="base">
                                        <p:cTn id="19"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7813"/>
            <a:ext cx="8229600" cy="1398587"/>
          </a:xfrm>
        </p:spPr>
        <p:txBody>
          <a:bodyPr/>
          <a:lstStyle/>
          <a:p>
            <a:r>
              <a:rPr lang="en-US" altLang="en-US" sz="4000"/>
              <a:t>Undivided Wholeness Interpretation</a:t>
            </a:r>
          </a:p>
        </p:txBody>
      </p:sp>
      <p:sp>
        <p:nvSpPr>
          <p:cNvPr id="22531" name="Rectangle 3"/>
          <p:cNvSpPr>
            <a:spLocks noGrp="1" noChangeArrowheads="1"/>
          </p:cNvSpPr>
          <p:nvPr>
            <p:ph type="body" idx="1"/>
          </p:nvPr>
        </p:nvSpPr>
        <p:spPr>
          <a:xfrm>
            <a:off x="381000" y="1981200"/>
            <a:ext cx="8229600" cy="4530725"/>
          </a:xfrm>
        </p:spPr>
        <p:txBody>
          <a:bodyPr/>
          <a:lstStyle/>
          <a:p>
            <a:r>
              <a:rPr lang="en-US" altLang="en-US"/>
              <a:t>View of Bohm, Capra</a:t>
            </a:r>
          </a:p>
          <a:p>
            <a:r>
              <a:rPr lang="en-US" altLang="en-US"/>
              <a:t>The world is a seamless whole.</a:t>
            </a:r>
          </a:p>
          <a:p>
            <a:r>
              <a:rPr lang="en-US" altLang="en-US"/>
              <a:t>The various variables have real values.</a:t>
            </a:r>
          </a:p>
          <a:p>
            <a:r>
              <a:rPr lang="en-US" altLang="en-US"/>
              <a:t>But </a:t>
            </a:r>
            <a:r>
              <a:rPr lang="en-US" altLang="en-US">
                <a:cs typeface="Arial" charset="0"/>
              </a:rPr>
              <a:t>"</a:t>
            </a:r>
            <a:r>
              <a:rPr lang="en-US" altLang="en-US"/>
              <a:t>locality</a:t>
            </a:r>
            <a:r>
              <a:rPr lang="en-US" altLang="en-US">
                <a:cs typeface="Arial" charset="0"/>
              </a:rPr>
              <a:t>"</a:t>
            </a:r>
            <a:r>
              <a:rPr lang="en-US" altLang="en-US"/>
              <a:t> is abandoned.</a:t>
            </a:r>
          </a:p>
          <a:p>
            <a:r>
              <a:rPr lang="en-US" altLang="en-US">
                <a:cs typeface="Arial" charset="0"/>
              </a:rPr>
              <a:t>"</a:t>
            </a:r>
            <a:r>
              <a:rPr lang="en-US" altLang="en-US"/>
              <a:t>Togetherness</a:t>
            </a:r>
            <a:r>
              <a:rPr lang="en-US" altLang="en-US">
                <a:cs typeface="Arial" charset="0"/>
              </a:rPr>
              <a:t>"</a:t>
            </a:r>
            <a:r>
              <a:rPr lang="en-US" altLang="en-US"/>
              <a:t> is undiminished by distance.</a:t>
            </a:r>
          </a:p>
        </p:txBody>
      </p:sp>
    </p:spTree>
    <p:custDataLst>
      <p:tags r:id="rId1"/>
    </p:custDataLst>
  </p:cSld>
  <p:clrMapOvr>
    <a:masterClrMapping/>
  </p:clrMapOvr>
  <p:transition advTm="521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additive="base">
                                        <p:cTn id="13"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531">
                                            <p:txEl>
                                              <p:pRg st="2" end="2"/>
                                            </p:txEl>
                                          </p:spTgt>
                                        </p:tgtEl>
                                        <p:attrNameLst>
                                          <p:attrName>style.visibility</p:attrName>
                                        </p:attrNameLst>
                                      </p:cBhvr>
                                      <p:to>
                                        <p:strVal val="visible"/>
                                      </p:to>
                                    </p:set>
                                    <p:anim calcmode="lin" valueType="num">
                                      <p:cBhvr additive="base">
                                        <p:cTn id="19" dur="5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531">
                                            <p:txEl>
                                              <p:pRg st="3" end="3"/>
                                            </p:txEl>
                                          </p:spTgt>
                                        </p:tgtEl>
                                        <p:attrNameLst>
                                          <p:attrName>style.visibility</p:attrName>
                                        </p:attrNameLst>
                                      </p:cBhvr>
                                      <p:to>
                                        <p:strVal val="visible"/>
                                      </p:to>
                                    </p:set>
                                    <p:anim calcmode="lin" valueType="num">
                                      <p:cBhvr additive="base">
                                        <p:cTn id="25" dur="5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5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531">
                                            <p:txEl>
                                              <p:pRg st="4" end="4"/>
                                            </p:txEl>
                                          </p:spTgt>
                                        </p:tgtEl>
                                        <p:attrNameLst>
                                          <p:attrName>style.visibility</p:attrName>
                                        </p:attrNameLst>
                                      </p:cBhvr>
                                      <p:to>
                                        <p:strVal val="visible"/>
                                      </p:to>
                                    </p:set>
                                    <p:anim calcmode="lin" valueType="num">
                                      <p:cBhvr additive="base">
                                        <p:cTn id="31" dur="500" fill="hold"/>
                                        <p:tgtEl>
                                          <p:spTgt spid="225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5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a:t>Summary on Quantum World</a:t>
            </a:r>
          </a:p>
        </p:txBody>
      </p:sp>
      <p:sp>
        <p:nvSpPr>
          <p:cNvPr id="23555" name="Rectangle 3"/>
          <p:cNvSpPr>
            <a:spLocks noGrp="1" noChangeArrowheads="1"/>
          </p:cNvSpPr>
          <p:nvPr>
            <p:ph type="body" idx="1"/>
          </p:nvPr>
        </p:nvSpPr>
        <p:spPr/>
        <p:txBody>
          <a:bodyPr/>
          <a:lstStyle/>
          <a:p>
            <a:pPr>
              <a:lnSpc>
                <a:spcPct val="90000"/>
              </a:lnSpc>
            </a:pPr>
            <a:r>
              <a:rPr lang="en-US" altLang="en-US"/>
              <a:t>Strange!</a:t>
            </a:r>
          </a:p>
          <a:p>
            <a:pPr>
              <a:lnSpc>
                <a:spcPct val="90000"/>
              </a:lnSpc>
            </a:pPr>
            <a:r>
              <a:rPr lang="en-US" altLang="en-US"/>
              <a:t>We now see that the old ideas of </a:t>
            </a:r>
            <a:r>
              <a:rPr lang="en-US" altLang="en-US">
                <a:cs typeface="Arial" charset="0"/>
              </a:rPr>
              <a:t>"</a:t>
            </a:r>
            <a:r>
              <a:rPr lang="en-US" altLang="en-US"/>
              <a:t>particle-contact</a:t>
            </a:r>
            <a:r>
              <a:rPr lang="en-US" altLang="en-US">
                <a:cs typeface="Arial" charset="0"/>
              </a:rPr>
              <a:t>"</a:t>
            </a:r>
            <a:r>
              <a:rPr lang="en-US" altLang="en-US"/>
              <a:t> and of </a:t>
            </a:r>
            <a:r>
              <a:rPr lang="en-US" altLang="en-US">
                <a:cs typeface="Arial" charset="0"/>
              </a:rPr>
              <a:t>"</a:t>
            </a:r>
            <a:r>
              <a:rPr lang="en-US" altLang="en-US"/>
              <a:t>fields and waves</a:t>
            </a:r>
            <a:r>
              <a:rPr lang="en-US" altLang="en-US">
                <a:cs typeface="Arial" charset="0"/>
              </a:rPr>
              <a:t>"</a:t>
            </a:r>
            <a:r>
              <a:rPr lang="en-US" altLang="en-US"/>
              <a:t> were research programs rather than </a:t>
            </a:r>
            <a:r>
              <a:rPr lang="en-US" altLang="en-US">
                <a:cs typeface="Arial" charset="0"/>
              </a:rPr>
              <a:t>"</a:t>
            </a:r>
            <a:r>
              <a:rPr lang="en-US" altLang="en-US"/>
              <a:t>the way things are.</a:t>
            </a:r>
            <a:r>
              <a:rPr lang="en-US" altLang="en-US">
                <a:cs typeface="Arial" charset="0"/>
              </a:rPr>
              <a:t>"</a:t>
            </a:r>
          </a:p>
          <a:p>
            <a:pPr>
              <a:lnSpc>
                <a:spcPct val="90000"/>
              </a:lnSpc>
            </a:pPr>
            <a:r>
              <a:rPr lang="en-US" altLang="en-US"/>
              <a:t>They have now encountered contradictory evidence.</a:t>
            </a:r>
          </a:p>
          <a:p>
            <a:pPr>
              <a:lnSpc>
                <a:spcPct val="90000"/>
              </a:lnSpc>
            </a:pPr>
            <a:r>
              <a:rPr lang="en-US" altLang="en-US"/>
              <a:t>But it is not at all obvious what the deep reality is like.</a:t>
            </a:r>
          </a:p>
        </p:txBody>
      </p:sp>
    </p:spTree>
    <p:custDataLst>
      <p:tags r:id="rId1"/>
    </p:custDataLst>
  </p:cSld>
  <p:clrMapOvr>
    <a:masterClrMapping/>
  </p:clrMapOvr>
  <p:transition advTm="3787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5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 calcmode="lin" valueType="num">
                                      <p:cBhvr additive="base">
                                        <p:cTn id="13"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anim calcmode="lin" valueType="num">
                                      <p:cBhvr additive="base">
                                        <p:cTn id="19" dur="5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555">
                                            <p:txEl>
                                              <p:pRg st="3" end="3"/>
                                            </p:txEl>
                                          </p:spTgt>
                                        </p:tgtEl>
                                        <p:attrNameLst>
                                          <p:attrName>style.visibility</p:attrName>
                                        </p:attrNameLst>
                                      </p:cBhvr>
                                      <p:to>
                                        <p:strVal val="visible"/>
                                      </p:to>
                                    </p:set>
                                    <p:anim calcmode="lin" valueType="num">
                                      <p:cBhvr additive="base">
                                        <p:cTn id="25" dur="5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55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Grp="1" noChangeArrowheads="1"/>
          </p:cNvSpPr>
          <p:nvPr>
            <p:ph type="ctrTitle"/>
          </p:nvPr>
        </p:nvSpPr>
        <p:spPr/>
        <p:txBody>
          <a:bodyPr/>
          <a:lstStyle/>
          <a:p>
            <a:r>
              <a:rPr lang="en-US" altLang="en-US"/>
              <a:t>Relativity</a:t>
            </a:r>
          </a:p>
        </p:txBody>
      </p:sp>
      <p:sp>
        <p:nvSpPr>
          <p:cNvPr id="26629"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38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500" fill="hold"/>
                                        <p:tgtEl>
                                          <p:spTgt spid="26628"/>
                                        </p:tgtEl>
                                        <p:attrNameLst>
                                          <p:attrName>ppt_w</p:attrName>
                                        </p:attrNameLst>
                                      </p:cBhvr>
                                      <p:tavLst>
                                        <p:tav tm="0">
                                          <p:val>
                                            <p:fltVal val="0"/>
                                          </p:val>
                                        </p:tav>
                                        <p:tav tm="100000">
                                          <p:val>
                                            <p:strVal val="#ppt_w"/>
                                          </p:val>
                                        </p:tav>
                                      </p:tavLst>
                                    </p:anim>
                                    <p:anim calcmode="lin" valueType="num">
                                      <p:cBhvr>
                                        <p:cTn id="8" dur="500" fill="hold"/>
                                        <p:tgtEl>
                                          <p:spTgt spid="266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a:t>Introduction</a:t>
            </a:r>
          </a:p>
        </p:txBody>
      </p:sp>
      <p:sp>
        <p:nvSpPr>
          <p:cNvPr id="8195" name="Rectangle 3"/>
          <p:cNvSpPr>
            <a:spLocks noGrp="1" noChangeArrowheads="1"/>
          </p:cNvSpPr>
          <p:nvPr>
            <p:ph type="body" idx="1"/>
          </p:nvPr>
        </p:nvSpPr>
        <p:spPr>
          <a:xfrm>
            <a:off x="457200" y="1905000"/>
            <a:ext cx="8229600" cy="4530725"/>
          </a:xfrm>
        </p:spPr>
        <p:txBody>
          <a:bodyPr/>
          <a:lstStyle/>
          <a:p>
            <a:pPr>
              <a:buFont typeface="Wingdings" pitchFamily="2" charset="2"/>
              <a:buNone/>
            </a:pPr>
            <a:r>
              <a:rPr lang="en-US" altLang="en-US"/>
              <a:t>Want to look at several phenomena discovered in the 20</a:t>
            </a:r>
            <a:r>
              <a:rPr lang="en-US" altLang="en-US" baseline="30000"/>
              <a:t>th</a:t>
            </a:r>
            <a:r>
              <a:rPr lang="en-US" altLang="en-US"/>
              <a:t> century:</a:t>
            </a:r>
          </a:p>
          <a:p>
            <a:r>
              <a:rPr lang="en-US" altLang="en-US"/>
              <a:t>The Quantum World</a:t>
            </a:r>
          </a:p>
          <a:p>
            <a:r>
              <a:rPr lang="en-US" altLang="en-US"/>
              <a:t>Relativity Theory</a:t>
            </a:r>
          </a:p>
          <a:p>
            <a:r>
              <a:rPr lang="en-US" altLang="en-US"/>
              <a:t>Open vs Closed Universe</a:t>
            </a:r>
          </a:p>
          <a:p>
            <a:r>
              <a:rPr lang="en-US" altLang="en-US"/>
              <a:t>Chaos Theory</a:t>
            </a:r>
          </a:p>
        </p:txBody>
      </p:sp>
    </p:spTree>
    <p:custDataLst>
      <p:tags r:id="rId1"/>
    </p:custDataLst>
  </p:cSld>
  <p:clrMapOvr>
    <a:masterClrMapping/>
  </p:clrMapOvr>
  <p:transition advTm="190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additive="base">
                                        <p:cTn id="25"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195">
                                            <p:txEl>
                                              <p:pRg st="4" end="4"/>
                                            </p:txEl>
                                          </p:spTgt>
                                        </p:tgtEl>
                                        <p:attrNameLst>
                                          <p:attrName>style.visibility</p:attrName>
                                        </p:attrNameLst>
                                      </p:cBhvr>
                                      <p:to>
                                        <p:strVal val="visible"/>
                                      </p:to>
                                    </p:set>
                                    <p:anim calcmode="lin" valueType="num">
                                      <p:cBhvr additive="base">
                                        <p:cTn id="31"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a:t>Relativity</a:t>
            </a:r>
          </a:p>
        </p:txBody>
      </p:sp>
      <p:sp>
        <p:nvSpPr>
          <p:cNvPr id="28675" name="Rectangle 3"/>
          <p:cNvSpPr>
            <a:spLocks noGrp="1" noChangeArrowheads="1"/>
          </p:cNvSpPr>
          <p:nvPr>
            <p:ph type="body" idx="1"/>
          </p:nvPr>
        </p:nvSpPr>
        <p:spPr/>
        <p:txBody>
          <a:bodyPr/>
          <a:lstStyle/>
          <a:p>
            <a:r>
              <a:rPr lang="en-US" altLang="en-US"/>
              <a:t>Like quantum phenomena, relativistic phenomena seem to mock at common sense.</a:t>
            </a:r>
          </a:p>
          <a:p>
            <a:r>
              <a:rPr lang="en-US" altLang="en-US"/>
              <a:t>Discussion of relativity is usually subdivided into:</a:t>
            </a:r>
          </a:p>
          <a:p>
            <a:pPr lvl="1"/>
            <a:r>
              <a:rPr lang="en-US" altLang="en-US"/>
              <a:t>Special Relativity</a:t>
            </a:r>
          </a:p>
          <a:p>
            <a:pPr lvl="1"/>
            <a:r>
              <a:rPr lang="en-US" altLang="en-US"/>
              <a:t>General Relativity</a:t>
            </a:r>
          </a:p>
        </p:txBody>
      </p:sp>
    </p:spTree>
    <p:custDataLst>
      <p:tags r:id="rId1"/>
    </p:custDataLst>
  </p:cSld>
  <p:clrMapOvr>
    <a:masterClrMapping/>
  </p:clrMapOvr>
  <p:transition advTm="2305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additive="base">
                                        <p:cTn id="13"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anim calcmode="lin" valueType="num">
                                      <p:cBhvr additive="base">
                                        <p:cTn id="19" dur="5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675">
                                            <p:txEl>
                                              <p:pRg st="3" end="3"/>
                                            </p:txEl>
                                          </p:spTgt>
                                        </p:tgtEl>
                                        <p:attrNameLst>
                                          <p:attrName>style.visibility</p:attrName>
                                        </p:attrNameLst>
                                      </p:cBhvr>
                                      <p:to>
                                        <p:strVal val="visible"/>
                                      </p:to>
                                    </p:set>
                                    <p:anim calcmode="lin" valueType="num">
                                      <p:cBhvr additive="base">
                                        <p:cTn id="25" dur="500" fill="hold"/>
                                        <p:tgtEl>
                                          <p:spTgt spid="286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6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a:t>Special Relativity</a:t>
            </a:r>
          </a:p>
        </p:txBody>
      </p:sp>
      <p:sp>
        <p:nvSpPr>
          <p:cNvPr id="29699" name="Rectangle 3"/>
          <p:cNvSpPr>
            <a:spLocks noGrp="1" noChangeArrowheads="1"/>
          </p:cNvSpPr>
          <p:nvPr>
            <p:ph type="body" idx="1"/>
          </p:nvPr>
        </p:nvSpPr>
        <p:spPr/>
        <p:txBody>
          <a:bodyPr/>
          <a:lstStyle/>
          <a:p>
            <a:r>
              <a:rPr lang="en-US" altLang="en-US" sz="2800"/>
              <a:t>The main phenomena:</a:t>
            </a:r>
          </a:p>
          <a:p>
            <a:pPr lvl="1"/>
            <a:r>
              <a:rPr lang="en-US" altLang="en-US" sz="2400"/>
              <a:t>Absolute speed limit = that of light</a:t>
            </a:r>
          </a:p>
          <a:p>
            <a:pPr lvl="1"/>
            <a:r>
              <a:rPr lang="en-US" altLang="en-US" sz="2400"/>
              <a:t>Length contraction </a:t>
            </a:r>
            <a:r>
              <a:rPr lang="en-US" altLang="en-US" sz="2400">
                <a:sym typeface="Wingdings" pitchFamily="2" charset="2"/>
              </a:rPr>
              <a:t> zero length as velocity  that of light (c)</a:t>
            </a:r>
          </a:p>
          <a:p>
            <a:pPr lvl="1"/>
            <a:r>
              <a:rPr lang="en-US" altLang="en-US" sz="2400">
                <a:sym typeface="Wingdings" pitchFamily="2" charset="2"/>
              </a:rPr>
              <a:t>Mass increase  infinity as velocity  c</a:t>
            </a:r>
          </a:p>
          <a:p>
            <a:pPr lvl="1"/>
            <a:r>
              <a:rPr lang="en-US" altLang="en-US" sz="2400">
                <a:sym typeface="Wingdings" pitchFamily="2" charset="2"/>
              </a:rPr>
              <a:t>Time dilation  infinity as velocity  c</a:t>
            </a:r>
          </a:p>
          <a:p>
            <a:pPr lvl="2"/>
            <a:r>
              <a:rPr lang="en-US" altLang="en-US" sz="2000">
                <a:sym typeface="Wingdings" pitchFamily="2" charset="2"/>
              </a:rPr>
              <a:t>i.e., time slows down</a:t>
            </a:r>
          </a:p>
          <a:p>
            <a:r>
              <a:rPr lang="en-US" altLang="en-US" sz="2800"/>
              <a:t>The results:</a:t>
            </a:r>
          </a:p>
          <a:p>
            <a:pPr lvl="1"/>
            <a:r>
              <a:rPr lang="en-US" altLang="en-US" sz="2400"/>
              <a:t>Inability to specify absolute frame of reference</a:t>
            </a:r>
          </a:p>
          <a:p>
            <a:pPr lvl="1"/>
            <a:r>
              <a:rPr lang="en-US" altLang="en-US" sz="2400"/>
              <a:t>Relativity of space &amp; time intervals</a:t>
            </a:r>
          </a:p>
        </p:txBody>
      </p:sp>
    </p:spTree>
    <p:custDataLst>
      <p:tags r:id="rId1"/>
    </p:custDataLst>
  </p:cSld>
  <p:clrMapOvr>
    <a:masterClrMapping/>
  </p:clrMapOvr>
  <p:transition advTm="21849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699">
                                            <p:txEl>
                                              <p:pRg st="1" end="1"/>
                                            </p:txEl>
                                          </p:spTgt>
                                        </p:tgtEl>
                                        <p:attrNameLst>
                                          <p:attrName>style.visibility</p:attrName>
                                        </p:attrNameLst>
                                      </p:cBhvr>
                                      <p:to>
                                        <p:strVal val="visible"/>
                                      </p:to>
                                    </p:set>
                                    <p:anim calcmode="lin" valueType="num">
                                      <p:cBhvr additive="base">
                                        <p:cTn id="13" dur="5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6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699">
                                            <p:txEl>
                                              <p:pRg st="2" end="2"/>
                                            </p:txEl>
                                          </p:spTgt>
                                        </p:tgtEl>
                                        <p:attrNameLst>
                                          <p:attrName>style.visibility</p:attrName>
                                        </p:attrNameLst>
                                      </p:cBhvr>
                                      <p:to>
                                        <p:strVal val="visible"/>
                                      </p:to>
                                    </p:set>
                                    <p:anim calcmode="lin" valueType="num">
                                      <p:cBhvr additive="base">
                                        <p:cTn id="19"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699">
                                            <p:txEl>
                                              <p:pRg st="3" end="3"/>
                                            </p:txEl>
                                          </p:spTgt>
                                        </p:tgtEl>
                                        <p:attrNameLst>
                                          <p:attrName>style.visibility</p:attrName>
                                        </p:attrNameLst>
                                      </p:cBhvr>
                                      <p:to>
                                        <p:strVal val="visible"/>
                                      </p:to>
                                    </p:set>
                                    <p:anim calcmode="lin" valueType="num">
                                      <p:cBhvr additive="base">
                                        <p:cTn id="25" dur="5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6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9699">
                                            <p:txEl>
                                              <p:pRg st="4" end="4"/>
                                            </p:txEl>
                                          </p:spTgt>
                                        </p:tgtEl>
                                        <p:attrNameLst>
                                          <p:attrName>style.visibility</p:attrName>
                                        </p:attrNameLst>
                                      </p:cBhvr>
                                      <p:to>
                                        <p:strVal val="visible"/>
                                      </p:to>
                                    </p:set>
                                    <p:anim calcmode="lin" valueType="num">
                                      <p:cBhvr additive="base">
                                        <p:cTn id="31" dur="500" fill="hold"/>
                                        <p:tgtEl>
                                          <p:spTgt spid="296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6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9699">
                                            <p:txEl>
                                              <p:pRg st="5" end="5"/>
                                            </p:txEl>
                                          </p:spTgt>
                                        </p:tgtEl>
                                        <p:attrNameLst>
                                          <p:attrName>style.visibility</p:attrName>
                                        </p:attrNameLst>
                                      </p:cBhvr>
                                      <p:to>
                                        <p:strVal val="visible"/>
                                      </p:to>
                                    </p:set>
                                    <p:anim calcmode="lin" valueType="num">
                                      <p:cBhvr additive="base">
                                        <p:cTn id="37" dur="500" fill="hold"/>
                                        <p:tgtEl>
                                          <p:spTgt spid="2969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969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9699">
                                            <p:txEl>
                                              <p:pRg st="6" end="6"/>
                                            </p:txEl>
                                          </p:spTgt>
                                        </p:tgtEl>
                                        <p:attrNameLst>
                                          <p:attrName>style.visibility</p:attrName>
                                        </p:attrNameLst>
                                      </p:cBhvr>
                                      <p:to>
                                        <p:strVal val="visible"/>
                                      </p:to>
                                    </p:set>
                                    <p:anim calcmode="lin" valueType="num">
                                      <p:cBhvr additive="base">
                                        <p:cTn id="43" dur="500" fill="hold"/>
                                        <p:tgtEl>
                                          <p:spTgt spid="2969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969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9699">
                                            <p:txEl>
                                              <p:pRg st="7" end="7"/>
                                            </p:txEl>
                                          </p:spTgt>
                                        </p:tgtEl>
                                        <p:attrNameLst>
                                          <p:attrName>style.visibility</p:attrName>
                                        </p:attrNameLst>
                                      </p:cBhvr>
                                      <p:to>
                                        <p:strVal val="visible"/>
                                      </p:to>
                                    </p:set>
                                    <p:anim calcmode="lin" valueType="num">
                                      <p:cBhvr additive="base">
                                        <p:cTn id="49" dur="500" fill="hold"/>
                                        <p:tgtEl>
                                          <p:spTgt spid="2969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969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9699">
                                            <p:txEl>
                                              <p:pRg st="8" end="8"/>
                                            </p:txEl>
                                          </p:spTgt>
                                        </p:tgtEl>
                                        <p:attrNameLst>
                                          <p:attrName>style.visibility</p:attrName>
                                        </p:attrNameLst>
                                      </p:cBhvr>
                                      <p:to>
                                        <p:strVal val="visible"/>
                                      </p:to>
                                    </p:set>
                                    <p:anim calcmode="lin" valueType="num">
                                      <p:cBhvr additive="base">
                                        <p:cTn id="55" dur="500" fill="hold"/>
                                        <p:tgtEl>
                                          <p:spTgt spid="2969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969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a:t>Special Relativity</a:t>
            </a:r>
          </a:p>
        </p:txBody>
      </p:sp>
      <p:sp>
        <p:nvSpPr>
          <p:cNvPr id="30723" name="Rectangle 3"/>
          <p:cNvSpPr>
            <a:spLocks noGrp="1" noChangeArrowheads="1"/>
          </p:cNvSpPr>
          <p:nvPr>
            <p:ph type="body" idx="1"/>
          </p:nvPr>
        </p:nvSpPr>
        <p:spPr>
          <a:xfrm>
            <a:off x="381000" y="1828800"/>
            <a:ext cx="8229600" cy="4530725"/>
          </a:xfrm>
        </p:spPr>
        <p:txBody>
          <a:bodyPr/>
          <a:lstStyle/>
          <a:p>
            <a:r>
              <a:rPr lang="en-US" altLang="en-US"/>
              <a:t>Relativity of space &amp; time intervals follows logically from absolute value of speed of light (in vacuum) for all observers.</a:t>
            </a:r>
          </a:p>
          <a:p>
            <a:r>
              <a:rPr lang="en-US" altLang="en-US"/>
              <a:t>Relativity actually unpacks a contradiction between Newton</a:t>
            </a:r>
            <a:r>
              <a:rPr lang="en-US" altLang="en-US">
                <a:cs typeface="Arial" charset="0"/>
              </a:rPr>
              <a:t>'</a:t>
            </a:r>
            <a:r>
              <a:rPr lang="en-US" altLang="en-US"/>
              <a:t>s equations of motion and Maxwell</a:t>
            </a:r>
            <a:r>
              <a:rPr lang="en-US" altLang="en-US">
                <a:cs typeface="Arial" charset="0"/>
              </a:rPr>
              <a:t>'</a:t>
            </a:r>
            <a:r>
              <a:rPr lang="en-US" altLang="en-US"/>
              <a:t>s equations for electromagnetism.</a:t>
            </a:r>
          </a:p>
        </p:txBody>
      </p:sp>
    </p:spTree>
    <p:custDataLst>
      <p:tags r:id="rId1"/>
    </p:custDataLst>
  </p:cSld>
  <p:clrMapOvr>
    <a:masterClrMapping/>
  </p:clrMapOvr>
  <p:transition advTm="6536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a:t>General Relativity</a:t>
            </a:r>
          </a:p>
        </p:txBody>
      </p:sp>
      <p:sp>
        <p:nvSpPr>
          <p:cNvPr id="31747" name="Rectangle 3"/>
          <p:cNvSpPr>
            <a:spLocks noGrp="1" noChangeArrowheads="1"/>
          </p:cNvSpPr>
          <p:nvPr>
            <p:ph type="body" idx="1"/>
          </p:nvPr>
        </p:nvSpPr>
        <p:spPr/>
        <p:txBody>
          <a:bodyPr/>
          <a:lstStyle/>
          <a:p>
            <a:r>
              <a:rPr lang="en-US" altLang="en-US"/>
              <a:t>Attempt to generalize the results of special relativity by including acceleration.</a:t>
            </a:r>
          </a:p>
          <a:p>
            <a:r>
              <a:rPr lang="en-US" altLang="en-US"/>
              <a:t>Both special and general relativity theory were worked out by Albert Einstein.</a:t>
            </a:r>
          </a:p>
          <a:p>
            <a:r>
              <a:rPr lang="en-US" altLang="en-US"/>
              <a:t>General relativity discovers a link between mass and space curvature.</a:t>
            </a:r>
          </a:p>
          <a:p>
            <a:r>
              <a:rPr lang="en-US" altLang="en-US"/>
              <a:t>It leads to the concepts of black holes and the twin paradox.</a:t>
            </a:r>
          </a:p>
        </p:txBody>
      </p:sp>
    </p:spTree>
    <p:custDataLst>
      <p:tags r:id="rId1"/>
    </p:custDataLst>
  </p:cSld>
  <p:clrMapOvr>
    <a:masterClrMapping/>
  </p:clrMapOvr>
  <p:transition advTm="11118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 calcmode="lin" valueType="num">
                                      <p:cBhvr additive="base">
                                        <p:cTn id="13" dur="5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 calcmode="lin" valueType="num">
                                      <p:cBhvr additive="base">
                                        <p:cTn id="19" dur="5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747">
                                            <p:txEl>
                                              <p:pRg st="3" end="3"/>
                                            </p:txEl>
                                          </p:spTgt>
                                        </p:tgtEl>
                                        <p:attrNameLst>
                                          <p:attrName>style.visibility</p:attrName>
                                        </p:attrNameLst>
                                      </p:cBhvr>
                                      <p:to>
                                        <p:strVal val="visible"/>
                                      </p:to>
                                    </p:set>
                                    <p:anim calcmode="lin" valueType="num">
                                      <p:cBhvr additive="base">
                                        <p:cTn id="25" dur="5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7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a:t>Black Holes</a:t>
            </a:r>
          </a:p>
        </p:txBody>
      </p:sp>
      <p:sp>
        <p:nvSpPr>
          <p:cNvPr id="32771" name="Rectangle 3"/>
          <p:cNvSpPr>
            <a:spLocks noGrp="1" noChangeArrowheads="1"/>
          </p:cNvSpPr>
          <p:nvPr>
            <p:ph type="body" idx="1"/>
          </p:nvPr>
        </p:nvSpPr>
        <p:spPr/>
        <p:txBody>
          <a:bodyPr/>
          <a:lstStyle/>
          <a:p>
            <a:r>
              <a:rPr lang="en-US" altLang="en-US" sz="2800"/>
              <a:t>The popular name for a peculiar phenomenon that arises from general relativity.</a:t>
            </a:r>
          </a:p>
          <a:p>
            <a:r>
              <a:rPr lang="en-US" altLang="en-US" sz="2800"/>
              <a:t>As the amount of mass in a given volume is increased, light passing near the mass begins to be more and more bent, and light coming out from the mass more reddened.</a:t>
            </a:r>
          </a:p>
          <a:p>
            <a:r>
              <a:rPr lang="en-US" altLang="en-US" sz="2800"/>
              <a:t>At a certain crucial mass per volume, light cannot escape from the mass, which then becomes a black hole.</a:t>
            </a:r>
          </a:p>
        </p:txBody>
      </p:sp>
    </p:spTree>
    <p:custDataLst>
      <p:tags r:id="rId1"/>
    </p:custDataLst>
  </p:cSld>
  <p:clrMapOvr>
    <a:masterClrMapping/>
  </p:clrMapOvr>
  <p:transition advTm="3221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anim calcmode="lin" valueType="num">
                                      <p:cBhvr additive="base">
                                        <p:cTn id="13" dur="5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7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771">
                                            <p:txEl>
                                              <p:pRg st="2" end="2"/>
                                            </p:txEl>
                                          </p:spTgt>
                                        </p:tgtEl>
                                        <p:attrNameLst>
                                          <p:attrName>style.visibility</p:attrName>
                                        </p:attrNameLst>
                                      </p:cBhvr>
                                      <p:to>
                                        <p:strVal val="visible"/>
                                      </p:to>
                                    </p:set>
                                    <p:anim calcmode="lin" valueType="num">
                                      <p:cBhvr additive="base">
                                        <p:cTn id="19" dur="500" fill="hold"/>
                                        <p:tgtEl>
                                          <p:spTgt spid="327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77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a:t>Twin Paradox</a:t>
            </a:r>
          </a:p>
        </p:txBody>
      </p:sp>
      <p:sp>
        <p:nvSpPr>
          <p:cNvPr id="33795" name="Rectangle 3"/>
          <p:cNvSpPr>
            <a:spLocks noGrp="1" noChangeArrowheads="1"/>
          </p:cNvSpPr>
          <p:nvPr>
            <p:ph type="body" idx="1"/>
          </p:nvPr>
        </p:nvSpPr>
        <p:spPr/>
        <p:txBody>
          <a:bodyPr/>
          <a:lstStyle/>
          <a:p>
            <a:pPr>
              <a:lnSpc>
                <a:spcPct val="90000"/>
              </a:lnSpc>
            </a:pPr>
            <a:r>
              <a:rPr lang="en-US" altLang="en-US" sz="2800"/>
              <a:t>Imagine two twins, one of whom stays at home, and the other travels out into space and back, reaching speeds close to the speed of light.</a:t>
            </a:r>
          </a:p>
          <a:p>
            <a:pPr>
              <a:lnSpc>
                <a:spcPct val="90000"/>
              </a:lnSpc>
            </a:pPr>
            <a:r>
              <a:rPr lang="en-US" altLang="en-US" sz="2800"/>
              <a:t>Depending on how close to the speed of light the traveling twin comes, less time will have passed for him on his trip than for the twin who stayed at home.</a:t>
            </a:r>
          </a:p>
          <a:p>
            <a:pPr>
              <a:lnSpc>
                <a:spcPct val="90000"/>
              </a:lnSpc>
            </a:pPr>
            <a:r>
              <a:rPr lang="en-US" altLang="en-US" sz="2800"/>
              <a:t>The effect is not symmetrical, and all observers can distinguish between the twin who traveled and the one who didn</a:t>
            </a:r>
            <a:r>
              <a:rPr lang="en-US" altLang="en-US" sz="2800">
                <a:cs typeface="Arial" charset="0"/>
              </a:rPr>
              <a:t>'</a:t>
            </a:r>
            <a:r>
              <a:rPr lang="en-US" altLang="en-US" sz="2800"/>
              <a:t>t.</a:t>
            </a:r>
          </a:p>
        </p:txBody>
      </p:sp>
    </p:spTree>
    <p:custDataLst>
      <p:tags r:id="rId1"/>
    </p:custDataLst>
  </p:cSld>
  <p:clrMapOvr>
    <a:masterClrMapping/>
  </p:clrMapOvr>
  <p:transition advTm="4548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 calcmode="lin" valueType="num">
                                      <p:cBhvr additive="base">
                                        <p:cTn id="13" dur="5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795">
                                            <p:txEl>
                                              <p:pRg st="2" end="2"/>
                                            </p:txEl>
                                          </p:spTgt>
                                        </p:tgtEl>
                                        <p:attrNameLst>
                                          <p:attrName>style.visibility</p:attrName>
                                        </p:attrNameLst>
                                      </p:cBhvr>
                                      <p:to>
                                        <p:strVal val="visible"/>
                                      </p:to>
                                    </p:set>
                                    <p:anim calcmode="lin" valueType="num">
                                      <p:cBhvr additive="base">
                                        <p:cTn id="19" dur="500" fill="hold"/>
                                        <p:tgtEl>
                                          <p:spTgt spid="337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79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Summary on Relativity</a:t>
            </a:r>
          </a:p>
        </p:txBody>
      </p:sp>
      <p:sp>
        <p:nvSpPr>
          <p:cNvPr id="34819" name="Rectangle 3"/>
          <p:cNvSpPr>
            <a:spLocks noGrp="1" noChangeArrowheads="1"/>
          </p:cNvSpPr>
          <p:nvPr>
            <p:ph type="body" idx="1"/>
          </p:nvPr>
        </p:nvSpPr>
        <p:spPr/>
        <p:txBody>
          <a:bodyPr/>
          <a:lstStyle/>
          <a:p>
            <a:r>
              <a:rPr lang="en-US" altLang="en-US" sz="2800"/>
              <a:t>Relativity theory has often been misused by unwarranted generalization.</a:t>
            </a:r>
          </a:p>
          <a:p>
            <a:r>
              <a:rPr lang="en-US" altLang="en-US" sz="2800"/>
              <a:t>It does not teach that all ideas or worldviews are relative and of equal weight.</a:t>
            </a:r>
          </a:p>
          <a:p>
            <a:r>
              <a:rPr lang="en-US" altLang="en-US" sz="2800"/>
              <a:t>It does teach that our ideas of simultaneity and passage of time are relative.</a:t>
            </a:r>
          </a:p>
          <a:p>
            <a:r>
              <a:rPr lang="en-US" altLang="en-US" sz="2800"/>
              <a:t>General relativity does reinstate a possible preferred observation frame, and both theories have an absolute speed of light.</a:t>
            </a:r>
          </a:p>
        </p:txBody>
      </p:sp>
    </p:spTree>
    <p:custDataLst>
      <p:tags r:id="rId1"/>
    </p:custDataLst>
  </p:cSld>
  <p:clrMapOvr>
    <a:masterClrMapping/>
  </p:clrMapOvr>
  <p:transition advTm="5653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819">
                                            <p:txEl>
                                              <p:pRg st="2" end="2"/>
                                            </p:txEl>
                                          </p:spTgt>
                                        </p:tgtEl>
                                        <p:attrNameLst>
                                          <p:attrName>style.visibility</p:attrName>
                                        </p:attrNameLst>
                                      </p:cBhvr>
                                      <p:to>
                                        <p:strVal val="visible"/>
                                      </p:to>
                                    </p:set>
                                    <p:anim calcmode="lin" valueType="num">
                                      <p:cBhvr additive="base">
                                        <p:cTn id="19" dur="500" fill="hold"/>
                                        <p:tgtEl>
                                          <p:spTgt spid="348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8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819">
                                            <p:txEl>
                                              <p:pRg st="3" end="3"/>
                                            </p:txEl>
                                          </p:spTgt>
                                        </p:tgtEl>
                                        <p:attrNameLst>
                                          <p:attrName>style.visibility</p:attrName>
                                        </p:attrNameLst>
                                      </p:cBhvr>
                                      <p:to>
                                        <p:strVal val="visible"/>
                                      </p:to>
                                    </p:set>
                                    <p:anim calcmode="lin" valueType="num">
                                      <p:cBhvr additive="base">
                                        <p:cTn id="25" dur="500" fill="hold"/>
                                        <p:tgtEl>
                                          <p:spTgt spid="348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8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Grp="1" noChangeArrowheads="1"/>
          </p:cNvSpPr>
          <p:nvPr>
            <p:ph type="ctrTitle"/>
          </p:nvPr>
        </p:nvSpPr>
        <p:spPr/>
        <p:txBody>
          <a:bodyPr/>
          <a:lstStyle/>
          <a:p>
            <a:r>
              <a:rPr lang="en-US" altLang="en-US"/>
              <a:t>The Universe: </a:t>
            </a:r>
            <a:br>
              <a:rPr lang="en-US" altLang="en-US"/>
            </a:br>
            <a:r>
              <a:rPr lang="en-US" altLang="en-US"/>
              <a:t>Open or Closed?</a:t>
            </a:r>
          </a:p>
        </p:txBody>
      </p:sp>
      <p:sp>
        <p:nvSpPr>
          <p:cNvPr id="35845"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41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500" fill="hold"/>
                                        <p:tgtEl>
                                          <p:spTgt spid="35844"/>
                                        </p:tgtEl>
                                        <p:attrNameLst>
                                          <p:attrName>ppt_w</p:attrName>
                                        </p:attrNameLst>
                                      </p:cBhvr>
                                      <p:tavLst>
                                        <p:tav tm="0">
                                          <p:val>
                                            <p:fltVal val="0"/>
                                          </p:val>
                                        </p:tav>
                                        <p:tav tm="100000">
                                          <p:val>
                                            <p:strVal val="#ppt_w"/>
                                          </p:val>
                                        </p:tav>
                                      </p:tavLst>
                                    </p:anim>
                                    <p:anim calcmode="lin" valueType="num">
                                      <p:cBhvr>
                                        <p:cTn id="8" dur="500" fill="hold"/>
                                        <p:tgtEl>
                                          <p:spTgt spid="358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a:t>What does </a:t>
            </a:r>
            <a:r>
              <a:rPr lang="en-US" altLang="en-US">
                <a:cs typeface="Arial" charset="0"/>
              </a:rPr>
              <a:t>"</a:t>
            </a:r>
            <a:r>
              <a:rPr lang="en-US" altLang="en-US"/>
              <a:t>open</a:t>
            </a:r>
            <a:r>
              <a:rPr lang="en-US" altLang="en-US">
                <a:cs typeface="Arial" charset="0"/>
              </a:rPr>
              <a:t>"</a:t>
            </a:r>
            <a:r>
              <a:rPr lang="en-US" altLang="en-US"/>
              <a:t> mean?</a:t>
            </a:r>
          </a:p>
        </p:txBody>
      </p:sp>
      <p:sp>
        <p:nvSpPr>
          <p:cNvPr id="37891" name="Rectangle 3"/>
          <p:cNvSpPr>
            <a:spLocks noGrp="1" noChangeArrowheads="1"/>
          </p:cNvSpPr>
          <p:nvPr>
            <p:ph type="body" idx="1"/>
          </p:nvPr>
        </p:nvSpPr>
        <p:spPr/>
        <p:txBody>
          <a:bodyPr/>
          <a:lstStyle/>
          <a:p>
            <a:r>
              <a:rPr lang="en-US" altLang="en-US"/>
              <a:t>Two distinct uses of </a:t>
            </a:r>
            <a:r>
              <a:rPr lang="en-US" altLang="en-US">
                <a:cs typeface="Arial" charset="0"/>
              </a:rPr>
              <a:t>"</a:t>
            </a:r>
            <a:r>
              <a:rPr lang="en-US" altLang="en-US"/>
              <a:t>open</a:t>
            </a:r>
            <a:r>
              <a:rPr lang="en-US" altLang="en-US">
                <a:cs typeface="Arial" charset="0"/>
              </a:rPr>
              <a:t>"</a:t>
            </a:r>
            <a:r>
              <a:rPr lang="en-US" altLang="en-US"/>
              <a:t> and </a:t>
            </a:r>
            <a:r>
              <a:rPr lang="en-US" altLang="en-US">
                <a:cs typeface="Arial" charset="0"/>
              </a:rPr>
              <a:t>"</a:t>
            </a:r>
            <a:r>
              <a:rPr lang="en-US" altLang="en-US"/>
              <a:t>closed</a:t>
            </a:r>
            <a:r>
              <a:rPr lang="en-US" altLang="en-US">
                <a:cs typeface="Arial" charset="0"/>
              </a:rPr>
              <a:t>"</a:t>
            </a:r>
            <a:r>
              <a:rPr lang="en-US" altLang="en-US"/>
              <a:t> with reference to the nature of the universe:</a:t>
            </a:r>
          </a:p>
          <a:p>
            <a:pPr lvl="1"/>
            <a:r>
              <a:rPr lang="en-US" altLang="en-US"/>
              <a:t>Whether anything outside the universe can penetrate it (open) or not (closed)</a:t>
            </a:r>
          </a:p>
          <a:p>
            <a:pPr lvl="1"/>
            <a:r>
              <a:rPr lang="en-US" altLang="en-US"/>
              <a:t>Whether the universe will expand forever (open) or eventually collapse (closed)</a:t>
            </a:r>
          </a:p>
          <a:p>
            <a:r>
              <a:rPr lang="en-US" altLang="en-US"/>
              <a:t>The former is more common in theological discussions, the latter in scientific.</a:t>
            </a:r>
          </a:p>
        </p:txBody>
      </p:sp>
    </p:spTree>
    <p:custDataLst>
      <p:tags r:id="rId1"/>
    </p:custDataLst>
  </p:cSld>
  <p:clrMapOvr>
    <a:masterClrMapping/>
  </p:clrMapOvr>
  <p:transition advTm="4719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anim calcmode="lin" valueType="num">
                                      <p:cBhvr additive="base">
                                        <p:cTn id="13" dur="500" fill="hold"/>
                                        <p:tgtEl>
                                          <p:spTgt spid="378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8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891">
                                            <p:txEl>
                                              <p:pRg st="2" end="2"/>
                                            </p:txEl>
                                          </p:spTgt>
                                        </p:tgtEl>
                                        <p:attrNameLst>
                                          <p:attrName>style.visibility</p:attrName>
                                        </p:attrNameLst>
                                      </p:cBhvr>
                                      <p:to>
                                        <p:strVal val="visible"/>
                                      </p:to>
                                    </p:set>
                                    <p:anim calcmode="lin" valueType="num">
                                      <p:cBhvr additive="base">
                                        <p:cTn id="19"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891">
                                            <p:txEl>
                                              <p:pRg st="3" end="3"/>
                                            </p:txEl>
                                          </p:spTgt>
                                        </p:tgtEl>
                                        <p:attrNameLst>
                                          <p:attrName>style.visibility</p:attrName>
                                        </p:attrNameLst>
                                      </p:cBhvr>
                                      <p:to>
                                        <p:strVal val="visible"/>
                                      </p:to>
                                    </p:set>
                                    <p:anim calcmode="lin" valueType="num">
                                      <p:cBhvr additive="base">
                                        <p:cTn id="25" dur="500" fill="hold"/>
                                        <p:tgtEl>
                                          <p:spTgt spid="378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8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a:t>What does </a:t>
            </a:r>
            <a:r>
              <a:rPr lang="en-US" altLang="en-US">
                <a:cs typeface="Arial" charset="0"/>
              </a:rPr>
              <a:t>"</a:t>
            </a:r>
            <a:r>
              <a:rPr lang="en-US" altLang="en-US"/>
              <a:t>open</a:t>
            </a:r>
            <a:r>
              <a:rPr lang="en-US" altLang="en-US">
                <a:cs typeface="Arial" charset="0"/>
              </a:rPr>
              <a:t>"</a:t>
            </a:r>
            <a:r>
              <a:rPr lang="en-US" altLang="en-US"/>
              <a:t> mean?</a:t>
            </a:r>
          </a:p>
        </p:txBody>
      </p:sp>
      <p:sp>
        <p:nvSpPr>
          <p:cNvPr id="38915" name="Rectangle 3"/>
          <p:cNvSpPr>
            <a:spLocks noGrp="1" noChangeArrowheads="1"/>
          </p:cNvSpPr>
          <p:nvPr>
            <p:ph type="body" idx="1"/>
          </p:nvPr>
        </p:nvSpPr>
        <p:spPr/>
        <p:txBody>
          <a:bodyPr/>
          <a:lstStyle/>
          <a:p>
            <a:pPr>
              <a:lnSpc>
                <a:spcPct val="90000"/>
              </a:lnSpc>
            </a:pPr>
            <a:r>
              <a:rPr lang="en-US" altLang="en-US"/>
              <a:t>We looked at the former in our PP talk “The Biblical View of Nature.</a:t>
            </a:r>
            <a:r>
              <a:rPr lang="en-US" altLang="en-US">
                <a:cs typeface="Arial" charset="0"/>
              </a:rPr>
              <a:t>"</a:t>
            </a:r>
          </a:p>
          <a:p>
            <a:pPr>
              <a:lnSpc>
                <a:spcPct val="90000"/>
              </a:lnSpc>
            </a:pPr>
            <a:r>
              <a:rPr lang="en-US" altLang="en-US"/>
              <a:t>Here we look at the latter.</a:t>
            </a:r>
          </a:p>
          <a:p>
            <a:pPr>
              <a:lnSpc>
                <a:spcPct val="90000"/>
              </a:lnSpc>
            </a:pPr>
            <a:r>
              <a:rPr lang="en-US" altLang="en-US"/>
              <a:t>Some form of the Big Bang cosmology has now driven out its competitors.</a:t>
            </a:r>
          </a:p>
          <a:p>
            <a:pPr>
              <a:lnSpc>
                <a:spcPct val="90000"/>
              </a:lnSpc>
            </a:pPr>
            <a:r>
              <a:rPr lang="en-US" altLang="en-US"/>
              <a:t>One way of classifying big bang models:</a:t>
            </a:r>
          </a:p>
          <a:p>
            <a:pPr lvl="1">
              <a:lnSpc>
                <a:spcPct val="90000"/>
              </a:lnSpc>
            </a:pPr>
            <a:r>
              <a:rPr lang="en-US" altLang="en-US"/>
              <a:t>Oscillating: closed</a:t>
            </a:r>
          </a:p>
          <a:p>
            <a:pPr lvl="1">
              <a:lnSpc>
                <a:spcPct val="90000"/>
              </a:lnSpc>
            </a:pPr>
            <a:r>
              <a:rPr lang="en-US" altLang="en-US"/>
              <a:t>One-bounce: closed</a:t>
            </a:r>
          </a:p>
          <a:p>
            <a:pPr lvl="1">
              <a:lnSpc>
                <a:spcPct val="90000"/>
              </a:lnSpc>
            </a:pPr>
            <a:r>
              <a:rPr lang="en-US" altLang="en-US"/>
              <a:t>No-bounce: open</a:t>
            </a:r>
          </a:p>
        </p:txBody>
      </p:sp>
    </p:spTree>
    <p:custDataLst>
      <p:tags r:id="rId1"/>
    </p:custDataLst>
  </p:cSld>
  <p:clrMapOvr>
    <a:masterClrMapping/>
  </p:clrMapOvr>
  <p:transition advTm="8901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8915">
                                            <p:txEl>
                                              <p:pRg st="3" end="3"/>
                                            </p:txEl>
                                          </p:spTgt>
                                        </p:tgtEl>
                                        <p:attrNameLst>
                                          <p:attrName>style.visibility</p:attrName>
                                        </p:attrNameLst>
                                      </p:cBhvr>
                                      <p:to>
                                        <p:strVal val="visible"/>
                                      </p:to>
                                    </p:set>
                                    <p:anim calcmode="lin" valueType="num">
                                      <p:cBhvr additive="base">
                                        <p:cTn id="25" dur="500" fill="hold"/>
                                        <p:tgtEl>
                                          <p:spTgt spid="389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9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8915">
                                            <p:txEl>
                                              <p:pRg st="4" end="4"/>
                                            </p:txEl>
                                          </p:spTgt>
                                        </p:tgtEl>
                                        <p:attrNameLst>
                                          <p:attrName>style.visibility</p:attrName>
                                        </p:attrNameLst>
                                      </p:cBhvr>
                                      <p:to>
                                        <p:strVal val="visible"/>
                                      </p:to>
                                    </p:set>
                                    <p:anim calcmode="lin" valueType="num">
                                      <p:cBhvr additive="base">
                                        <p:cTn id="31" dur="500" fill="hold"/>
                                        <p:tgtEl>
                                          <p:spTgt spid="389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9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8915">
                                            <p:txEl>
                                              <p:pRg st="5" end="5"/>
                                            </p:txEl>
                                          </p:spTgt>
                                        </p:tgtEl>
                                        <p:attrNameLst>
                                          <p:attrName>style.visibility</p:attrName>
                                        </p:attrNameLst>
                                      </p:cBhvr>
                                      <p:to>
                                        <p:strVal val="visible"/>
                                      </p:to>
                                    </p:set>
                                    <p:anim calcmode="lin" valueType="num">
                                      <p:cBhvr additive="base">
                                        <p:cTn id="37" dur="500" fill="hold"/>
                                        <p:tgtEl>
                                          <p:spTgt spid="389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89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8915">
                                            <p:txEl>
                                              <p:pRg st="6" end="6"/>
                                            </p:txEl>
                                          </p:spTgt>
                                        </p:tgtEl>
                                        <p:attrNameLst>
                                          <p:attrName>style.visibility</p:attrName>
                                        </p:attrNameLst>
                                      </p:cBhvr>
                                      <p:to>
                                        <p:strVal val="visible"/>
                                      </p:to>
                                    </p:set>
                                    <p:anim calcmode="lin" valueType="num">
                                      <p:cBhvr additive="base">
                                        <p:cTn id="43" dur="500" fill="hold"/>
                                        <p:tgtEl>
                                          <p:spTgt spid="3891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891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ctrTitle"/>
          </p:nvPr>
        </p:nvSpPr>
        <p:spPr/>
        <p:txBody>
          <a:bodyPr/>
          <a:lstStyle/>
          <a:p>
            <a:r>
              <a:rPr lang="en-US" altLang="en-US"/>
              <a:t>The Quantum World</a:t>
            </a:r>
          </a:p>
        </p:txBody>
      </p:sp>
      <p:sp>
        <p:nvSpPr>
          <p:cNvPr id="24581"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42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p:cTn id="7" dur="500" fill="hold"/>
                                        <p:tgtEl>
                                          <p:spTgt spid="24580"/>
                                        </p:tgtEl>
                                        <p:attrNameLst>
                                          <p:attrName>ppt_w</p:attrName>
                                        </p:attrNameLst>
                                      </p:cBhvr>
                                      <p:tavLst>
                                        <p:tav tm="0">
                                          <p:val>
                                            <p:fltVal val="0"/>
                                          </p:val>
                                        </p:tav>
                                        <p:tav tm="100000">
                                          <p:val>
                                            <p:strVal val="#ppt_w"/>
                                          </p:val>
                                        </p:tav>
                                      </p:tavLst>
                                    </p:anim>
                                    <p:anim calcmode="lin" valueType="num">
                                      <p:cBhvr>
                                        <p:cTn id="8" dur="500" fill="hold"/>
                                        <p:tgtEl>
                                          <p:spTgt spid="245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Universe open or closed?</a:t>
            </a:r>
          </a:p>
        </p:txBody>
      </p:sp>
      <p:sp>
        <p:nvSpPr>
          <p:cNvPr id="39939" name="Rectangle 3"/>
          <p:cNvSpPr>
            <a:spLocks noGrp="1" noChangeArrowheads="1"/>
          </p:cNvSpPr>
          <p:nvPr>
            <p:ph type="body" idx="1"/>
          </p:nvPr>
        </p:nvSpPr>
        <p:spPr/>
        <p:txBody>
          <a:bodyPr/>
          <a:lstStyle/>
          <a:p>
            <a:r>
              <a:rPr lang="en-US" altLang="en-US"/>
              <a:t>The oscillating model was popular until the early 1990s, but it now looks like the universe is expanding at an ever-increasing rate.</a:t>
            </a:r>
          </a:p>
          <a:p>
            <a:r>
              <a:rPr lang="en-US" altLang="en-US"/>
              <a:t>Both the oscillating and one-bounce models require a bounce at the big-bang, but it looks like a collapsing universe would disappear into a black hole.</a:t>
            </a:r>
          </a:p>
        </p:txBody>
      </p:sp>
    </p:spTree>
    <p:custDataLst>
      <p:tags r:id="rId1"/>
    </p:custDataLst>
  </p:cSld>
  <p:clrMapOvr>
    <a:masterClrMapping/>
  </p:clrMapOvr>
  <p:transition advTm="3670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additive="base">
                                        <p:cTn id="7" dur="5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939">
                                            <p:txEl>
                                              <p:pRg st="1" end="1"/>
                                            </p:txEl>
                                          </p:spTgt>
                                        </p:tgtEl>
                                        <p:attrNameLst>
                                          <p:attrName>style.visibility</p:attrName>
                                        </p:attrNameLst>
                                      </p:cBhvr>
                                      <p:to>
                                        <p:strVal val="visible"/>
                                      </p:to>
                                    </p:set>
                                    <p:anim calcmode="lin" valueType="num">
                                      <p:cBhvr additive="base">
                                        <p:cTn id="13" dur="500" fill="hold"/>
                                        <p:tgtEl>
                                          <p:spTgt spid="399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93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a:t>Universe open or closed?</a:t>
            </a:r>
          </a:p>
        </p:txBody>
      </p:sp>
      <p:sp>
        <p:nvSpPr>
          <p:cNvPr id="40963" name="Rectangle 3"/>
          <p:cNvSpPr>
            <a:spLocks noGrp="1" noChangeArrowheads="1"/>
          </p:cNvSpPr>
          <p:nvPr>
            <p:ph type="body" idx="1"/>
          </p:nvPr>
        </p:nvSpPr>
        <p:spPr/>
        <p:txBody>
          <a:bodyPr/>
          <a:lstStyle/>
          <a:p>
            <a:r>
              <a:rPr lang="en-US" altLang="en-US" sz="2800"/>
              <a:t>Stephen Hawking has pointed out that the entropy of the universe appears too low for it to have been through a bounce.</a:t>
            </a:r>
          </a:p>
          <a:p>
            <a:r>
              <a:rPr lang="en-US" altLang="en-US" sz="2800"/>
              <a:t>Thus a no-bounce version of the big-bang currently fits the data best, an open universe.</a:t>
            </a:r>
          </a:p>
          <a:p>
            <a:r>
              <a:rPr lang="en-US" altLang="en-US" sz="2800"/>
              <a:t>Current attempts to avoid a beginning seek to have our universe be one bubble in a whole sea of bubbles, but our universe at least is still an open universe.</a:t>
            </a:r>
          </a:p>
        </p:txBody>
      </p:sp>
    </p:spTree>
    <p:custDataLst>
      <p:tags r:id="rId1"/>
    </p:custDataLst>
  </p:cSld>
  <p:clrMapOvr>
    <a:masterClrMapping/>
  </p:clrMapOvr>
  <p:transition advTm="5120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anim calcmode="lin" valueType="num">
                                      <p:cBhvr additive="base">
                                        <p:cTn id="13" dur="500" fill="hold"/>
                                        <p:tgtEl>
                                          <p:spTgt spid="409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anim calcmode="lin" valueType="num">
                                      <p:cBhvr additive="base">
                                        <p:cTn id="19" dur="500" fill="hold"/>
                                        <p:tgtEl>
                                          <p:spTgt spid="409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a:t>Summary on Universe</a:t>
            </a:r>
          </a:p>
        </p:txBody>
      </p:sp>
      <p:sp>
        <p:nvSpPr>
          <p:cNvPr id="41987" name="Rectangle 3"/>
          <p:cNvSpPr>
            <a:spLocks noGrp="1" noChangeArrowheads="1"/>
          </p:cNvSpPr>
          <p:nvPr>
            <p:ph type="body" idx="1"/>
          </p:nvPr>
        </p:nvSpPr>
        <p:spPr/>
        <p:txBody>
          <a:bodyPr/>
          <a:lstStyle/>
          <a:p>
            <a:r>
              <a:rPr lang="en-US" altLang="en-US"/>
              <a:t>The universe appears to have begun at the big bang.</a:t>
            </a:r>
          </a:p>
          <a:p>
            <a:r>
              <a:rPr lang="en-US" altLang="en-US"/>
              <a:t>Being finite and inside our universe, we cannot rule out multiple universes, but we have no evidence for this.</a:t>
            </a:r>
          </a:p>
          <a:p>
            <a:r>
              <a:rPr lang="en-US" altLang="en-US"/>
              <a:t>The evidence we do have points strongly toward a creation event, a Creator and Designer.</a:t>
            </a:r>
          </a:p>
        </p:txBody>
      </p:sp>
    </p:spTree>
    <p:custDataLst>
      <p:tags r:id="rId1"/>
    </p:custDataLst>
  </p:cSld>
  <p:clrMapOvr>
    <a:masterClrMapping/>
  </p:clrMapOvr>
  <p:transition advTm="3560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additive="base">
                                        <p:cTn id="7" dur="500" fill="hold"/>
                                        <p:tgtEl>
                                          <p:spTgt spid="419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87">
                                            <p:txEl>
                                              <p:pRg st="1" end="1"/>
                                            </p:txEl>
                                          </p:spTgt>
                                        </p:tgtEl>
                                        <p:attrNameLst>
                                          <p:attrName>style.visibility</p:attrName>
                                        </p:attrNameLst>
                                      </p:cBhvr>
                                      <p:to>
                                        <p:strVal val="visible"/>
                                      </p:to>
                                    </p:set>
                                    <p:anim calcmode="lin" valueType="num">
                                      <p:cBhvr additive="base">
                                        <p:cTn id="13" dur="500" fill="hold"/>
                                        <p:tgtEl>
                                          <p:spTgt spid="419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 calcmode="lin" valueType="num">
                                      <p:cBhvr additive="base">
                                        <p:cTn id="19" dur="500" fill="hold"/>
                                        <p:tgtEl>
                                          <p:spTgt spid="419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8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ctrTitle"/>
          </p:nvPr>
        </p:nvSpPr>
        <p:spPr/>
        <p:txBody>
          <a:bodyPr/>
          <a:lstStyle/>
          <a:p>
            <a:r>
              <a:rPr lang="en-US" altLang="en-US"/>
              <a:t>Chaos Theory</a:t>
            </a:r>
          </a:p>
        </p:txBody>
      </p:sp>
      <p:sp>
        <p:nvSpPr>
          <p:cNvPr id="43013"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607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anim calcmode="lin" valueType="num">
                                      <p:cBhvr>
                                        <p:cTn id="7" dur="500" fill="hold"/>
                                        <p:tgtEl>
                                          <p:spTgt spid="43012"/>
                                        </p:tgtEl>
                                        <p:attrNameLst>
                                          <p:attrName>ppt_w</p:attrName>
                                        </p:attrNameLst>
                                      </p:cBhvr>
                                      <p:tavLst>
                                        <p:tav tm="0">
                                          <p:val>
                                            <p:fltVal val="0"/>
                                          </p:val>
                                        </p:tav>
                                        <p:tav tm="100000">
                                          <p:val>
                                            <p:strVal val="#ppt_w"/>
                                          </p:val>
                                        </p:tav>
                                      </p:tavLst>
                                    </p:anim>
                                    <p:anim calcmode="lin" valueType="num">
                                      <p:cBhvr>
                                        <p:cTn id="8" dur="500" fill="hold"/>
                                        <p:tgtEl>
                                          <p:spTgt spid="430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a:t>What is it?</a:t>
            </a:r>
          </a:p>
        </p:txBody>
      </p:sp>
      <p:sp>
        <p:nvSpPr>
          <p:cNvPr id="45059" name="Rectangle 3"/>
          <p:cNvSpPr>
            <a:spLocks noGrp="1" noChangeArrowheads="1"/>
          </p:cNvSpPr>
          <p:nvPr>
            <p:ph type="body" idx="1"/>
          </p:nvPr>
        </p:nvSpPr>
        <p:spPr/>
        <p:txBody>
          <a:bodyPr/>
          <a:lstStyle/>
          <a:p>
            <a:pPr>
              <a:lnSpc>
                <a:spcPct val="90000"/>
              </a:lnSpc>
            </a:pPr>
            <a:r>
              <a:rPr lang="en-US" altLang="en-US" sz="2800"/>
              <a:t>Chaos has been observed in the flow of fluids (when they become turbulent) for many years.  The differential equations for fluid flow are a mess to solve!</a:t>
            </a:r>
          </a:p>
          <a:p>
            <a:pPr>
              <a:lnSpc>
                <a:spcPct val="90000"/>
              </a:lnSpc>
            </a:pPr>
            <a:r>
              <a:rPr lang="en-US" altLang="en-US" sz="2800"/>
              <a:t>The </a:t>
            </a:r>
            <a:r>
              <a:rPr lang="en-US" altLang="en-US" sz="2800">
                <a:cs typeface="Arial" charset="0"/>
              </a:rPr>
              <a:t>"</a:t>
            </a:r>
            <a:r>
              <a:rPr lang="en-US" altLang="en-US" sz="2800"/>
              <a:t>butterfly effect</a:t>
            </a:r>
            <a:r>
              <a:rPr lang="en-US" altLang="en-US" sz="2800">
                <a:cs typeface="Arial" charset="0"/>
              </a:rPr>
              <a:t>"</a:t>
            </a:r>
            <a:r>
              <a:rPr lang="en-US" altLang="en-US" sz="2800"/>
              <a:t>:  work with equations of meteorology (fluid flow) show that long-term prediction is impossible due to the non-linear nature of the equations.</a:t>
            </a:r>
          </a:p>
          <a:p>
            <a:pPr>
              <a:lnSpc>
                <a:spcPct val="90000"/>
              </a:lnSpc>
            </a:pPr>
            <a:r>
              <a:rPr lang="en-US" altLang="en-US" sz="2800"/>
              <a:t>Recent interest has been sparked by finding chaotic phenomena in numerous simple systems, including planetary motion.</a:t>
            </a:r>
          </a:p>
        </p:txBody>
      </p:sp>
    </p:spTree>
    <p:custDataLst>
      <p:tags r:id="rId1"/>
    </p:custDataLst>
  </p:cSld>
  <p:clrMapOvr>
    <a:masterClrMapping/>
  </p:clrMapOvr>
  <p:transition advTm="12924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additive="base">
                                        <p:cTn id="7" dur="500" fill="hold"/>
                                        <p:tgtEl>
                                          <p:spTgt spid="450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0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059">
                                            <p:txEl>
                                              <p:pRg st="1" end="1"/>
                                            </p:txEl>
                                          </p:spTgt>
                                        </p:tgtEl>
                                        <p:attrNameLst>
                                          <p:attrName>style.visibility</p:attrName>
                                        </p:attrNameLst>
                                      </p:cBhvr>
                                      <p:to>
                                        <p:strVal val="visible"/>
                                      </p:to>
                                    </p:set>
                                    <p:anim calcmode="lin" valueType="num">
                                      <p:cBhvr additive="base">
                                        <p:cTn id="13" dur="500" fill="hold"/>
                                        <p:tgtEl>
                                          <p:spTgt spid="450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0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059">
                                            <p:txEl>
                                              <p:pRg st="2" end="2"/>
                                            </p:txEl>
                                          </p:spTgt>
                                        </p:tgtEl>
                                        <p:attrNameLst>
                                          <p:attrName>style.visibility</p:attrName>
                                        </p:attrNameLst>
                                      </p:cBhvr>
                                      <p:to>
                                        <p:strVal val="visible"/>
                                      </p:to>
                                    </p:set>
                                    <p:anim calcmode="lin" valueType="num">
                                      <p:cBhvr additive="base">
                                        <p:cTn id="19" dur="500" fill="hold"/>
                                        <p:tgtEl>
                                          <p:spTgt spid="450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505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a:t>Chaotic Systems</a:t>
            </a:r>
          </a:p>
        </p:txBody>
      </p:sp>
      <p:sp>
        <p:nvSpPr>
          <p:cNvPr id="46083" name="Rectangle 3"/>
          <p:cNvSpPr>
            <a:spLocks noGrp="1" noChangeArrowheads="1"/>
          </p:cNvSpPr>
          <p:nvPr>
            <p:ph type="body" idx="1"/>
          </p:nvPr>
        </p:nvSpPr>
        <p:spPr/>
        <p:txBody>
          <a:bodyPr/>
          <a:lstStyle/>
          <a:p>
            <a:r>
              <a:rPr lang="en-US" altLang="en-US" sz="2800"/>
              <a:t>These are physical systems in which solutions with arbitrarily close initial conditions eventually diverge drastically, so that no matter how accurately one measures initial conditions, we can know virtually nothing about the state of the system once a significant period of time has passed.</a:t>
            </a:r>
          </a:p>
          <a:p>
            <a:r>
              <a:rPr lang="en-US" altLang="en-US" sz="2800"/>
              <a:t>For example, it looks like weather prediction may be permanently limited to just a week or so.</a:t>
            </a:r>
          </a:p>
        </p:txBody>
      </p:sp>
    </p:spTree>
    <p:custDataLst>
      <p:tags r:id="rId1"/>
    </p:custDataLst>
  </p:cSld>
  <p:clrMapOvr>
    <a:masterClrMapping/>
  </p:clrMapOvr>
  <p:transition advTm="4083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additive="base">
                                        <p:cTn id="7" dur="500" fill="hold"/>
                                        <p:tgtEl>
                                          <p:spTgt spid="460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083">
                                            <p:txEl>
                                              <p:pRg st="1" end="1"/>
                                            </p:txEl>
                                          </p:spTgt>
                                        </p:tgtEl>
                                        <p:attrNameLst>
                                          <p:attrName>style.visibility</p:attrName>
                                        </p:attrNameLst>
                                      </p:cBhvr>
                                      <p:to>
                                        <p:strVal val="visible"/>
                                      </p:to>
                                    </p:set>
                                    <p:anim calcmode="lin" valueType="num">
                                      <p:cBhvr additive="base">
                                        <p:cTn id="13" dur="500" fill="hold"/>
                                        <p:tgtEl>
                                          <p:spTgt spid="460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08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a:t>Summary on Chaotic Systems</a:t>
            </a:r>
          </a:p>
        </p:txBody>
      </p:sp>
      <p:sp>
        <p:nvSpPr>
          <p:cNvPr id="47107" name="Rectangle 3"/>
          <p:cNvSpPr>
            <a:spLocks noGrp="1" noChangeArrowheads="1"/>
          </p:cNvSpPr>
          <p:nvPr>
            <p:ph type="body" idx="1"/>
          </p:nvPr>
        </p:nvSpPr>
        <p:spPr/>
        <p:txBody>
          <a:bodyPr/>
          <a:lstStyle/>
          <a:p>
            <a:pPr>
              <a:lnSpc>
                <a:spcPct val="90000"/>
              </a:lnSpc>
            </a:pPr>
            <a:r>
              <a:rPr lang="en-US" altLang="en-US"/>
              <a:t>The clearest message here is that humans are strongly limited in their ability to predict the future.</a:t>
            </a:r>
          </a:p>
          <a:p>
            <a:pPr>
              <a:lnSpc>
                <a:spcPct val="90000"/>
              </a:lnSpc>
            </a:pPr>
            <a:r>
              <a:rPr lang="en-US" altLang="en-US"/>
              <a:t>This makes the evidence of fulfilled prophecy in Scripture very powerful.</a:t>
            </a:r>
          </a:p>
          <a:p>
            <a:pPr>
              <a:lnSpc>
                <a:spcPct val="90000"/>
              </a:lnSpc>
            </a:pPr>
            <a:r>
              <a:rPr lang="en-US" altLang="en-US"/>
              <a:t>Some are hoping that chaotic systems will produce arbitrarily large levels of order without a designer.  This appears to be whistling in the dark.</a:t>
            </a:r>
          </a:p>
        </p:txBody>
      </p:sp>
    </p:spTree>
    <p:custDataLst>
      <p:tags r:id="rId1"/>
    </p:custDataLst>
  </p:cSld>
  <p:clrMapOvr>
    <a:masterClrMapping/>
  </p:clrMapOvr>
  <p:transition advTm="2371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additive="base">
                                        <p:cTn id="7" dur="500" fill="hold"/>
                                        <p:tgtEl>
                                          <p:spTgt spid="471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7107">
                                            <p:txEl>
                                              <p:pRg st="1" end="1"/>
                                            </p:txEl>
                                          </p:spTgt>
                                        </p:tgtEl>
                                        <p:attrNameLst>
                                          <p:attrName>style.visibility</p:attrName>
                                        </p:attrNameLst>
                                      </p:cBhvr>
                                      <p:to>
                                        <p:strVal val="visible"/>
                                      </p:to>
                                    </p:set>
                                    <p:anim calcmode="lin" valueType="num">
                                      <p:cBhvr additive="base">
                                        <p:cTn id="13" dur="500" fill="hold"/>
                                        <p:tgtEl>
                                          <p:spTgt spid="471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1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107">
                                            <p:txEl>
                                              <p:pRg st="2" end="2"/>
                                            </p:txEl>
                                          </p:spTgt>
                                        </p:tgtEl>
                                        <p:attrNameLst>
                                          <p:attrName>style.visibility</p:attrName>
                                        </p:attrNameLst>
                                      </p:cBhvr>
                                      <p:to>
                                        <p:strVal val="visible"/>
                                      </p:to>
                                    </p:set>
                                    <p:anim calcmode="lin" valueType="num">
                                      <p:cBhvr additive="base">
                                        <p:cTn id="19" dur="500" fill="hold"/>
                                        <p:tgtEl>
                                          <p:spTgt spid="471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1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a:t>Conclusions on Recent Physics</a:t>
            </a:r>
          </a:p>
        </p:txBody>
      </p:sp>
      <p:sp>
        <p:nvSpPr>
          <p:cNvPr id="48131" name="Rectangle 3"/>
          <p:cNvSpPr>
            <a:spLocks noGrp="1" noChangeArrowheads="1"/>
          </p:cNvSpPr>
          <p:nvPr>
            <p:ph type="body" idx="1"/>
          </p:nvPr>
        </p:nvSpPr>
        <p:spPr/>
        <p:txBody>
          <a:bodyPr/>
          <a:lstStyle/>
          <a:p>
            <a:pPr>
              <a:lnSpc>
                <a:spcPct val="90000"/>
              </a:lnSpc>
            </a:pPr>
            <a:r>
              <a:rPr lang="en-US" altLang="en-US"/>
              <a:t>The 20</a:t>
            </a:r>
            <a:r>
              <a:rPr lang="en-US" altLang="en-US" baseline="30000"/>
              <a:t>th</a:t>
            </a:r>
            <a:r>
              <a:rPr lang="en-US" altLang="en-US"/>
              <a:t> century produced a number of real surprises.  We may very well see more of these in the 21</a:t>
            </a:r>
            <a:r>
              <a:rPr lang="en-US" altLang="en-US" baseline="30000"/>
              <a:t>st</a:t>
            </a:r>
            <a:r>
              <a:rPr lang="en-US" altLang="en-US"/>
              <a:t> century.</a:t>
            </a:r>
          </a:p>
          <a:p>
            <a:pPr>
              <a:lnSpc>
                <a:spcPct val="90000"/>
              </a:lnSpc>
            </a:pPr>
            <a:r>
              <a:rPr lang="en-US" altLang="en-US"/>
              <a:t>Reality is nowhere near so simple as we once thought it was.</a:t>
            </a:r>
          </a:p>
          <a:p>
            <a:pPr>
              <a:lnSpc>
                <a:spcPct val="90000"/>
              </a:lnSpc>
            </a:pPr>
            <a:r>
              <a:rPr lang="en-US" altLang="en-US"/>
              <a:t>If Christianity is true, we should not fear that the Bible will somehow be outdated.  We may still have to revise some of our interpretations, however.</a:t>
            </a:r>
          </a:p>
        </p:txBody>
      </p:sp>
    </p:spTree>
    <p:custDataLst>
      <p:tags r:id="rId1"/>
    </p:custDataLst>
  </p:cSld>
  <p:clrMapOvr>
    <a:masterClrMapping/>
  </p:clrMapOvr>
  <p:transition advTm="5005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additive="base">
                                        <p:cTn id="7" dur="500" fill="hold"/>
                                        <p:tgtEl>
                                          <p:spTgt spid="481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131">
                                            <p:txEl>
                                              <p:pRg st="1" end="1"/>
                                            </p:txEl>
                                          </p:spTgt>
                                        </p:tgtEl>
                                        <p:attrNameLst>
                                          <p:attrName>style.visibility</p:attrName>
                                        </p:attrNameLst>
                                      </p:cBhvr>
                                      <p:to>
                                        <p:strVal val="visible"/>
                                      </p:to>
                                    </p:set>
                                    <p:anim calcmode="lin" valueType="num">
                                      <p:cBhvr additive="base">
                                        <p:cTn id="13" dur="500" fill="hold"/>
                                        <p:tgtEl>
                                          <p:spTgt spid="481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131">
                                            <p:txEl>
                                              <p:pRg st="2" end="2"/>
                                            </p:txEl>
                                          </p:spTgt>
                                        </p:tgtEl>
                                        <p:attrNameLst>
                                          <p:attrName>style.visibility</p:attrName>
                                        </p:attrNameLst>
                                      </p:cBhvr>
                                      <p:to>
                                        <p:strVal val="visible"/>
                                      </p:to>
                                    </p:set>
                                    <p:anim calcmode="lin" valueType="num">
                                      <p:cBhvr additive="base">
                                        <p:cTn id="19" dur="500" fill="hold"/>
                                        <p:tgtEl>
                                          <p:spTgt spid="481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1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p:cNvSpPr>
            <a:spLocks noGrp="1" noChangeArrowheads="1"/>
          </p:cNvSpPr>
          <p:nvPr>
            <p:ph type="ctrTitle"/>
          </p:nvPr>
        </p:nvSpPr>
        <p:spPr/>
        <p:txBody>
          <a:bodyPr/>
          <a:lstStyle/>
          <a:p>
            <a:r>
              <a:rPr lang="en-US" altLang="en-US"/>
              <a:t>The End</a:t>
            </a:r>
          </a:p>
        </p:txBody>
      </p:sp>
      <p:sp>
        <p:nvSpPr>
          <p:cNvPr id="49157" name="Rectangle 5"/>
          <p:cNvSpPr>
            <a:spLocks noGrp="1" noChangeArrowheads="1"/>
          </p:cNvSpPr>
          <p:nvPr>
            <p:ph type="subTitle" idx="1"/>
          </p:nvPr>
        </p:nvSpPr>
        <p:spPr/>
        <p:txBody>
          <a:bodyPr/>
          <a:lstStyle/>
          <a:p>
            <a:r>
              <a:rPr lang="en-US" altLang="en-US"/>
              <a:t>…of this talk.  I doubt that we are near the end of discoveries in physics.</a:t>
            </a:r>
          </a:p>
        </p:txBody>
      </p:sp>
    </p:spTree>
    <p:custDataLst>
      <p:tags r:id="rId1"/>
    </p:custDataLst>
  </p:cSld>
  <p:clrMapOvr>
    <a:masterClrMapping/>
  </p:clrMapOvr>
  <p:transition advTm="1058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9156"/>
                                        </p:tgtEl>
                                        <p:attrNameLst>
                                          <p:attrName>style.visibility</p:attrName>
                                        </p:attrNameLst>
                                      </p:cBhvr>
                                      <p:to>
                                        <p:strVal val="visible"/>
                                      </p:to>
                                    </p:set>
                                    <p:anim calcmode="lin" valueType="num">
                                      <p:cBhvr>
                                        <p:cTn id="7" dur="500" fill="hold"/>
                                        <p:tgtEl>
                                          <p:spTgt spid="49156"/>
                                        </p:tgtEl>
                                        <p:attrNameLst>
                                          <p:attrName>ppt_w</p:attrName>
                                        </p:attrNameLst>
                                      </p:cBhvr>
                                      <p:tavLst>
                                        <p:tav tm="0">
                                          <p:val>
                                            <p:fltVal val="0"/>
                                          </p:val>
                                        </p:tav>
                                        <p:tav tm="100000">
                                          <p:val>
                                            <p:strVal val="#ppt_w"/>
                                          </p:val>
                                        </p:tav>
                                      </p:tavLst>
                                    </p:anim>
                                    <p:anim calcmode="lin" valueType="num">
                                      <p:cBhvr>
                                        <p:cTn id="8" dur="500" fill="hold"/>
                                        <p:tgtEl>
                                          <p:spTgt spid="4915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49157">
                                            <p:txEl>
                                              <p:pRg st="0" end="0"/>
                                            </p:txEl>
                                          </p:spTgt>
                                        </p:tgtEl>
                                        <p:attrNameLst>
                                          <p:attrName>style.visibility</p:attrName>
                                        </p:attrNameLst>
                                      </p:cBhvr>
                                      <p:to>
                                        <p:strVal val="visible"/>
                                      </p:to>
                                    </p:set>
                                    <p:animEffect transition="in" filter="checkerboard(across)">
                                      <p:cBhvr>
                                        <p:cTn id="13" dur="500"/>
                                        <p:tgtEl>
                                          <p:spTgt spid="491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a:t>For Further Reading</a:t>
            </a:r>
          </a:p>
        </p:txBody>
      </p:sp>
      <p:sp>
        <p:nvSpPr>
          <p:cNvPr id="51203" name="Rectangle 3"/>
          <p:cNvSpPr>
            <a:spLocks noGrp="1" noChangeArrowheads="1"/>
          </p:cNvSpPr>
          <p:nvPr>
            <p:ph type="body" idx="1"/>
          </p:nvPr>
        </p:nvSpPr>
        <p:spPr/>
        <p:txBody>
          <a:bodyPr/>
          <a:lstStyle/>
          <a:p>
            <a:r>
              <a:rPr lang="en-US" altLang="en-US" sz="2800"/>
              <a:t>Davies &amp; Brown, </a:t>
            </a:r>
            <a:r>
              <a:rPr lang="en-US" altLang="en-US" sz="2800" i="1"/>
              <a:t>Ghost in the Atom</a:t>
            </a:r>
            <a:r>
              <a:rPr lang="en-US" altLang="en-US" sz="2800"/>
              <a:t> (1986).</a:t>
            </a:r>
          </a:p>
          <a:p>
            <a:r>
              <a:rPr lang="en-US" altLang="en-US" sz="2800"/>
              <a:t>Gamow, G., </a:t>
            </a:r>
            <a:r>
              <a:rPr lang="en-US" altLang="en-US" sz="2800" i="1"/>
              <a:t>Mr. Tompkins</a:t>
            </a:r>
            <a:r>
              <a:rPr lang="en-US" altLang="en-US" sz="2800"/>
              <a:t> (1940).</a:t>
            </a:r>
          </a:p>
          <a:p>
            <a:r>
              <a:rPr lang="en-US" altLang="en-US" sz="2800"/>
              <a:t>Gleick, J., </a:t>
            </a:r>
            <a:r>
              <a:rPr lang="en-US" altLang="en-US" sz="2800" i="1"/>
              <a:t>Chaos: Making a New Science</a:t>
            </a:r>
            <a:r>
              <a:rPr lang="en-US" altLang="en-US" sz="2800"/>
              <a:t> (1997).</a:t>
            </a:r>
          </a:p>
          <a:p>
            <a:r>
              <a:rPr lang="en-US" altLang="en-US" sz="2800"/>
              <a:t>Hawking, S., </a:t>
            </a:r>
            <a:r>
              <a:rPr lang="en-US" altLang="en-US" sz="2800" i="1"/>
              <a:t>Brief History of Time</a:t>
            </a:r>
            <a:r>
              <a:rPr lang="en-US" altLang="en-US" sz="2800"/>
              <a:t> (1988).</a:t>
            </a:r>
          </a:p>
          <a:p>
            <a:r>
              <a:rPr lang="en-US" altLang="en-US" sz="2800"/>
              <a:t>Herbert, N., </a:t>
            </a:r>
            <a:r>
              <a:rPr lang="en-US" altLang="en-US" sz="2800" i="1"/>
              <a:t>Quantum Reality</a:t>
            </a:r>
            <a:r>
              <a:rPr lang="en-US" altLang="en-US" sz="2800"/>
              <a:t> (1985).</a:t>
            </a:r>
          </a:p>
          <a:p>
            <a:r>
              <a:rPr lang="en-US" altLang="en-US" sz="2800"/>
              <a:t>Polkinghorne, J.C., </a:t>
            </a:r>
            <a:r>
              <a:rPr lang="en-US" altLang="en-US" sz="2800" i="1"/>
              <a:t>Quantum World</a:t>
            </a:r>
            <a:r>
              <a:rPr lang="en-US" altLang="en-US" sz="2800"/>
              <a:t> (1984).</a:t>
            </a:r>
          </a:p>
          <a:p>
            <a:r>
              <a:rPr lang="en-US" altLang="en-US" sz="2800"/>
              <a:t>Ross, H., </a:t>
            </a:r>
            <a:r>
              <a:rPr lang="en-US" altLang="en-US" sz="2800" i="1"/>
              <a:t>Fingerprint of God</a:t>
            </a:r>
            <a:r>
              <a:rPr lang="en-US" altLang="en-US" sz="2800"/>
              <a:t> (1991).</a:t>
            </a:r>
          </a:p>
        </p:txBody>
      </p:sp>
    </p:spTree>
    <p:custDataLst>
      <p:tags r:id="rId1"/>
    </p:custDataLst>
  </p:cSld>
  <p:clrMapOvr>
    <a:masterClrMapping/>
  </p:clrMapOvr>
  <p:transition advTm="10620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additive="base">
                                        <p:cTn id="7" dur="500" fill="hold"/>
                                        <p:tgtEl>
                                          <p:spTgt spid="512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03">
                                            <p:txEl>
                                              <p:pRg st="1" end="1"/>
                                            </p:txEl>
                                          </p:spTgt>
                                        </p:tgtEl>
                                        <p:attrNameLst>
                                          <p:attrName>style.visibility</p:attrName>
                                        </p:attrNameLst>
                                      </p:cBhvr>
                                      <p:to>
                                        <p:strVal val="visible"/>
                                      </p:to>
                                    </p:set>
                                    <p:anim calcmode="lin" valueType="num">
                                      <p:cBhvr additive="base">
                                        <p:cTn id="13" dur="500" fill="hold"/>
                                        <p:tgtEl>
                                          <p:spTgt spid="512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03">
                                            <p:txEl>
                                              <p:pRg st="2" end="2"/>
                                            </p:txEl>
                                          </p:spTgt>
                                        </p:tgtEl>
                                        <p:attrNameLst>
                                          <p:attrName>style.visibility</p:attrName>
                                        </p:attrNameLst>
                                      </p:cBhvr>
                                      <p:to>
                                        <p:strVal val="visible"/>
                                      </p:to>
                                    </p:set>
                                    <p:anim calcmode="lin" valueType="num">
                                      <p:cBhvr additive="base">
                                        <p:cTn id="19" dur="500" fill="hold"/>
                                        <p:tgtEl>
                                          <p:spTgt spid="512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03">
                                            <p:txEl>
                                              <p:pRg st="3" end="3"/>
                                            </p:txEl>
                                          </p:spTgt>
                                        </p:tgtEl>
                                        <p:attrNameLst>
                                          <p:attrName>style.visibility</p:attrName>
                                        </p:attrNameLst>
                                      </p:cBhvr>
                                      <p:to>
                                        <p:strVal val="visible"/>
                                      </p:to>
                                    </p:set>
                                    <p:anim calcmode="lin" valueType="num">
                                      <p:cBhvr additive="base">
                                        <p:cTn id="25" dur="500" fill="hold"/>
                                        <p:tgtEl>
                                          <p:spTgt spid="512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203">
                                            <p:txEl>
                                              <p:pRg st="4" end="4"/>
                                            </p:txEl>
                                          </p:spTgt>
                                        </p:tgtEl>
                                        <p:attrNameLst>
                                          <p:attrName>style.visibility</p:attrName>
                                        </p:attrNameLst>
                                      </p:cBhvr>
                                      <p:to>
                                        <p:strVal val="visible"/>
                                      </p:to>
                                    </p:set>
                                    <p:anim calcmode="lin" valueType="num">
                                      <p:cBhvr additive="base">
                                        <p:cTn id="31" dur="500" fill="hold"/>
                                        <p:tgtEl>
                                          <p:spTgt spid="5120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2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1203">
                                            <p:txEl>
                                              <p:pRg st="5" end="5"/>
                                            </p:txEl>
                                          </p:spTgt>
                                        </p:tgtEl>
                                        <p:attrNameLst>
                                          <p:attrName>style.visibility</p:attrName>
                                        </p:attrNameLst>
                                      </p:cBhvr>
                                      <p:to>
                                        <p:strVal val="visible"/>
                                      </p:to>
                                    </p:set>
                                    <p:anim calcmode="lin" valueType="num">
                                      <p:cBhvr additive="base">
                                        <p:cTn id="37" dur="500" fill="hold"/>
                                        <p:tgtEl>
                                          <p:spTgt spid="5120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12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1203">
                                            <p:txEl>
                                              <p:pRg st="6" end="6"/>
                                            </p:txEl>
                                          </p:spTgt>
                                        </p:tgtEl>
                                        <p:attrNameLst>
                                          <p:attrName>style.visibility</p:attrName>
                                        </p:attrNameLst>
                                      </p:cBhvr>
                                      <p:to>
                                        <p:strVal val="visible"/>
                                      </p:to>
                                    </p:set>
                                    <p:anim calcmode="lin" valueType="num">
                                      <p:cBhvr additive="base">
                                        <p:cTn id="43" dur="500" fill="hold"/>
                                        <p:tgtEl>
                                          <p:spTgt spid="5120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120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a:t>The Quantum World</a:t>
            </a:r>
          </a:p>
        </p:txBody>
      </p:sp>
      <p:sp>
        <p:nvSpPr>
          <p:cNvPr id="9219" name="Rectangle 3"/>
          <p:cNvSpPr>
            <a:spLocks noGrp="1" noChangeArrowheads="1"/>
          </p:cNvSpPr>
          <p:nvPr>
            <p:ph type="body" idx="1"/>
          </p:nvPr>
        </p:nvSpPr>
        <p:spPr>
          <a:xfrm>
            <a:off x="457200" y="1905000"/>
            <a:ext cx="8229600" cy="4530725"/>
          </a:xfrm>
        </p:spPr>
        <p:txBody>
          <a:bodyPr/>
          <a:lstStyle/>
          <a:p>
            <a:pPr>
              <a:buFont typeface="Wingdings" pitchFamily="2" charset="2"/>
              <a:buNone/>
            </a:pPr>
            <a:r>
              <a:rPr lang="en-US" altLang="en-US"/>
              <a:t>A quick tour of quantum phenomena:</a:t>
            </a:r>
          </a:p>
          <a:p>
            <a:r>
              <a:rPr lang="en-US" altLang="en-US"/>
              <a:t>Photoelectric effect</a:t>
            </a:r>
          </a:p>
          <a:p>
            <a:r>
              <a:rPr lang="en-US" altLang="en-US"/>
              <a:t>Discrete energy levels in atoms, nuclei</a:t>
            </a:r>
          </a:p>
          <a:p>
            <a:r>
              <a:rPr lang="en-US" altLang="en-US"/>
              <a:t>Wave-particle duality</a:t>
            </a:r>
          </a:p>
        </p:txBody>
      </p:sp>
    </p:spTree>
    <p:custDataLst>
      <p:tags r:id="rId1"/>
    </p:custDataLst>
  </p:cSld>
  <p:clrMapOvr>
    <a:masterClrMapping/>
  </p:clrMapOvr>
  <p:transition advTm="1524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anim calcmode="lin" valueType="num">
                                      <p:cBhvr additive="base">
                                        <p:cTn id="19"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219">
                                            <p:txEl>
                                              <p:pRg st="3" end="3"/>
                                            </p:txEl>
                                          </p:spTgt>
                                        </p:tgtEl>
                                        <p:attrNameLst>
                                          <p:attrName>style.visibility</p:attrName>
                                        </p:attrNameLst>
                                      </p:cBhvr>
                                      <p:to>
                                        <p:strVal val="visible"/>
                                      </p:to>
                                    </p:set>
                                    <p:anim calcmode="lin" valueType="num">
                                      <p:cBhvr additive="base">
                                        <p:cTn id="25" dur="500" fill="hold"/>
                                        <p:tgtEl>
                                          <p:spTgt spid="92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a:t>Photelectric Effect</a:t>
            </a:r>
          </a:p>
        </p:txBody>
      </p:sp>
      <p:sp>
        <p:nvSpPr>
          <p:cNvPr id="10243" name="Rectangle 3"/>
          <p:cNvSpPr>
            <a:spLocks noGrp="1" noChangeArrowheads="1"/>
          </p:cNvSpPr>
          <p:nvPr>
            <p:ph type="body" idx="1"/>
          </p:nvPr>
        </p:nvSpPr>
        <p:spPr/>
        <p:txBody>
          <a:bodyPr/>
          <a:lstStyle/>
          <a:p>
            <a:r>
              <a:rPr lang="en-US" altLang="en-US" sz="2800"/>
              <a:t>Photoelectric effect: shining light on surface of a metal causes metal to give off electrons.</a:t>
            </a:r>
          </a:p>
          <a:p>
            <a:r>
              <a:rPr lang="en-US" altLang="en-US" sz="2800"/>
              <a:t>For particular metal, electrons only given off if frequency of light is above some minimum threshhold.</a:t>
            </a:r>
          </a:p>
          <a:p>
            <a:r>
              <a:rPr lang="en-US" altLang="en-US" sz="2800"/>
              <a:t>If above threshhold, electrons come off even with very weak beam of light.</a:t>
            </a:r>
          </a:p>
          <a:p>
            <a:r>
              <a:rPr lang="en-US" altLang="en-US" sz="2800"/>
              <a:t>Metals apparently absorb light in packets, or quanta.</a:t>
            </a:r>
          </a:p>
        </p:txBody>
      </p:sp>
    </p:spTree>
    <p:custDataLst>
      <p:tags r:id="rId1"/>
    </p:custDataLst>
  </p:cSld>
  <p:clrMapOvr>
    <a:masterClrMapping/>
  </p:clrMapOvr>
  <p:transition advTm="10711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additive="base">
                                        <p:cTn id="13"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additive="base">
                                        <p:cTn id="19"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243">
                                            <p:txEl>
                                              <p:pRg st="3" end="3"/>
                                            </p:txEl>
                                          </p:spTgt>
                                        </p:tgtEl>
                                        <p:attrNameLst>
                                          <p:attrName>style.visibility</p:attrName>
                                        </p:attrNameLst>
                                      </p:cBhvr>
                                      <p:to>
                                        <p:strVal val="visible"/>
                                      </p:to>
                                    </p:set>
                                    <p:anim calcmode="lin" valueType="num">
                                      <p:cBhvr additive="base">
                                        <p:cTn id="25"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Discrete Energy Levels</a:t>
            </a:r>
          </a:p>
        </p:txBody>
      </p:sp>
      <p:sp>
        <p:nvSpPr>
          <p:cNvPr id="11267" name="Rectangle 3"/>
          <p:cNvSpPr>
            <a:spLocks noGrp="1" noChangeArrowheads="1"/>
          </p:cNvSpPr>
          <p:nvPr>
            <p:ph type="body" idx="1"/>
          </p:nvPr>
        </p:nvSpPr>
        <p:spPr>
          <a:xfrm>
            <a:off x="457200" y="1828800"/>
            <a:ext cx="8229600" cy="4530725"/>
          </a:xfrm>
        </p:spPr>
        <p:txBody>
          <a:bodyPr/>
          <a:lstStyle/>
          <a:p>
            <a:r>
              <a:rPr lang="en-US" altLang="en-US"/>
              <a:t>Atoms and nuclei do not absorb or emit light in just any frequencies/wavelengths.</a:t>
            </a:r>
          </a:p>
          <a:p>
            <a:r>
              <a:rPr lang="en-US" altLang="en-US"/>
              <a:t>Rather, a particular atom or nucleus absorbs or emits a discrete series of frequencies.</a:t>
            </a:r>
          </a:p>
          <a:p>
            <a:r>
              <a:rPr lang="en-US" altLang="en-US"/>
              <a:t>Apparently the atoms or nuclei exist in a series of energy levels or steps.</a:t>
            </a:r>
          </a:p>
        </p:txBody>
      </p:sp>
    </p:spTree>
    <p:custDataLst>
      <p:tags r:id="rId1"/>
    </p:custDataLst>
  </p:cSld>
  <p:clrMapOvr>
    <a:masterClrMapping/>
  </p:clrMapOvr>
  <p:transition advTm="9059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additive="base">
                                        <p:cTn id="13" dur="5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additive="base">
                                        <p:cTn id="19"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a:t>Wave-Particle Duality</a:t>
            </a:r>
          </a:p>
        </p:txBody>
      </p:sp>
      <p:sp>
        <p:nvSpPr>
          <p:cNvPr id="12291" name="Rectangle 3"/>
          <p:cNvSpPr>
            <a:spLocks noGrp="1" noChangeArrowheads="1"/>
          </p:cNvSpPr>
          <p:nvPr>
            <p:ph type="body" idx="1"/>
          </p:nvPr>
        </p:nvSpPr>
        <p:spPr/>
        <p:txBody>
          <a:bodyPr/>
          <a:lstStyle/>
          <a:p>
            <a:pPr>
              <a:lnSpc>
                <a:spcPct val="90000"/>
              </a:lnSpc>
            </a:pPr>
            <a:r>
              <a:rPr lang="en-US" altLang="en-US"/>
              <a:t>It now appears that light does not exist just as waves, as was earlier thought.  Rather it behaves sometimes as a wave and sometimes as a particle.</a:t>
            </a:r>
          </a:p>
          <a:p>
            <a:pPr>
              <a:lnSpc>
                <a:spcPct val="90000"/>
              </a:lnSpc>
            </a:pPr>
            <a:r>
              <a:rPr lang="en-US" altLang="en-US"/>
              <a:t>The same appears to be true for objects that were traditionally thought of as particles, e.g., electrons, protons, etc.  They sometimes seem to be waves, sometimes particles.</a:t>
            </a:r>
          </a:p>
        </p:txBody>
      </p:sp>
    </p:spTree>
    <p:custDataLst>
      <p:tags r:id="rId1"/>
    </p:custDataLst>
  </p:cSld>
  <p:clrMapOvr>
    <a:masterClrMapping/>
  </p:clrMapOvr>
  <p:transition advTm="315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a:t>Quantum Theory</a:t>
            </a:r>
          </a:p>
        </p:txBody>
      </p:sp>
      <p:sp>
        <p:nvSpPr>
          <p:cNvPr id="13315" name="Rectangle 3"/>
          <p:cNvSpPr>
            <a:spLocks noGrp="1" noChangeArrowheads="1"/>
          </p:cNvSpPr>
          <p:nvPr>
            <p:ph type="body" idx="1"/>
          </p:nvPr>
        </p:nvSpPr>
        <p:spPr/>
        <p:txBody>
          <a:bodyPr/>
          <a:lstStyle/>
          <a:p>
            <a:r>
              <a:rPr lang="en-US" altLang="en-US"/>
              <a:t>The theory that has been developed in the 20</a:t>
            </a:r>
            <a:r>
              <a:rPr lang="en-US" altLang="en-US" baseline="30000"/>
              <a:t>th</a:t>
            </a:r>
            <a:r>
              <a:rPr lang="en-US" altLang="en-US"/>
              <a:t> century to explain these phenomena.</a:t>
            </a:r>
          </a:p>
          <a:p>
            <a:r>
              <a:rPr lang="en-US" altLang="en-US"/>
              <a:t>Quantum objects are described by means of a wave function (a wave of probability or potentiality) which tells where the object is likely to be.</a:t>
            </a:r>
          </a:p>
          <a:p>
            <a:r>
              <a:rPr lang="en-US" altLang="en-US"/>
              <a:t>When the object interacts with another object, the wave function collapses.</a:t>
            </a:r>
          </a:p>
        </p:txBody>
      </p:sp>
    </p:spTree>
    <p:custDataLst>
      <p:tags r:id="rId1"/>
    </p:custDataLst>
  </p:cSld>
  <p:clrMapOvr>
    <a:masterClrMapping/>
  </p:clrMapOvr>
  <p:transition advTm="8536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sz="4000"/>
              <a:t>How realistic is quantum theory?</a:t>
            </a:r>
          </a:p>
        </p:txBody>
      </p:sp>
      <p:sp>
        <p:nvSpPr>
          <p:cNvPr id="14339" name="Rectangle 3"/>
          <p:cNvSpPr>
            <a:spLocks noGrp="1" noChangeArrowheads="1"/>
          </p:cNvSpPr>
          <p:nvPr>
            <p:ph type="body" idx="1"/>
          </p:nvPr>
        </p:nvSpPr>
        <p:spPr/>
        <p:txBody>
          <a:bodyPr/>
          <a:lstStyle/>
          <a:p>
            <a:r>
              <a:rPr lang="en-US" altLang="en-US"/>
              <a:t>It is partly an epistemological effect:</a:t>
            </a:r>
          </a:p>
          <a:p>
            <a:pPr lvl="1"/>
            <a:r>
              <a:rPr lang="en-US" altLang="en-US"/>
              <a:t>We are investigating size-scales where observational tools disrupt the structure we are looking at.</a:t>
            </a:r>
          </a:p>
          <a:p>
            <a:r>
              <a:rPr lang="en-US" altLang="en-US"/>
              <a:t>It is more than an epistemological effect:</a:t>
            </a:r>
          </a:p>
          <a:p>
            <a:pPr lvl="1"/>
            <a:r>
              <a:rPr lang="en-US" altLang="en-US"/>
              <a:t>The light really is in quanta.</a:t>
            </a:r>
          </a:p>
          <a:p>
            <a:pPr lvl="1"/>
            <a:r>
              <a:rPr lang="en-US" altLang="en-US"/>
              <a:t>The peculiar two-slit experiment</a:t>
            </a:r>
          </a:p>
          <a:p>
            <a:pPr lvl="1"/>
            <a:r>
              <a:rPr lang="en-US" altLang="en-US"/>
              <a:t>The EPR paradox</a:t>
            </a:r>
          </a:p>
        </p:txBody>
      </p:sp>
    </p:spTree>
    <p:custDataLst>
      <p:tags r:id="rId1"/>
    </p:custDataLst>
  </p:cSld>
  <p:clrMapOvr>
    <a:masterClrMapping/>
  </p:clrMapOvr>
  <p:transition advTm="9078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 calcmode="lin" valueType="num">
                                      <p:cBhvr additive="base">
                                        <p:cTn id="25"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339">
                                            <p:txEl>
                                              <p:pRg st="4" end="4"/>
                                            </p:txEl>
                                          </p:spTgt>
                                        </p:tgtEl>
                                        <p:attrNameLst>
                                          <p:attrName>style.visibility</p:attrName>
                                        </p:attrNameLst>
                                      </p:cBhvr>
                                      <p:to>
                                        <p:strVal val="visible"/>
                                      </p:to>
                                    </p:set>
                                    <p:anim calcmode="lin" valueType="num">
                                      <p:cBhvr additive="base">
                                        <p:cTn id="31" dur="500" fill="hold"/>
                                        <p:tgtEl>
                                          <p:spTgt spid="143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339">
                                            <p:txEl>
                                              <p:pRg st="5" end="5"/>
                                            </p:txEl>
                                          </p:spTgt>
                                        </p:tgtEl>
                                        <p:attrNameLst>
                                          <p:attrName>style.visibility</p:attrName>
                                        </p:attrNameLst>
                                      </p:cBhvr>
                                      <p:to>
                                        <p:strVal val="visible"/>
                                      </p:to>
                                    </p:set>
                                    <p:anim calcmode="lin" valueType="num">
                                      <p:cBhvr additive="base">
                                        <p:cTn id="37" dur="500" fill="hold"/>
                                        <p:tgtEl>
                                          <p:spTgt spid="1433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33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6.9|2.3"/>
</p:tagLst>
</file>

<file path=ppt/tags/tag10.xml><?xml version="1.0" encoding="utf-8"?>
<p:tagLst xmlns:a="http://schemas.openxmlformats.org/drawingml/2006/main" xmlns:r="http://schemas.openxmlformats.org/officeDocument/2006/relationships" xmlns:p="http://schemas.openxmlformats.org/presentationml/2006/main">
  <p:tag name="TIMING" val="|7.8|31.4|68.4|37|16.1|18.7"/>
</p:tagLst>
</file>

<file path=ppt/tags/tag11.xml><?xml version="1.0" encoding="utf-8"?>
<p:tagLst xmlns:a="http://schemas.openxmlformats.org/drawingml/2006/main" xmlns:r="http://schemas.openxmlformats.org/officeDocument/2006/relationships" xmlns:p="http://schemas.openxmlformats.org/presentationml/2006/main">
  <p:tag name="TIMING" val="|4.1|24.7|24.2"/>
</p:tagLst>
</file>

<file path=ppt/tags/tag12.xml><?xml version="1.0" encoding="utf-8"?>
<p:tagLst xmlns:a="http://schemas.openxmlformats.org/drawingml/2006/main" xmlns:r="http://schemas.openxmlformats.org/officeDocument/2006/relationships" xmlns:p="http://schemas.openxmlformats.org/presentationml/2006/main">
  <p:tag name="TIMING" val="|30.8|2.4|2.8|2.6|2.8"/>
</p:tagLst>
</file>

<file path=ppt/tags/tag13.xml><?xml version="1.0" encoding="utf-8"?>
<p:tagLst xmlns:a="http://schemas.openxmlformats.org/drawingml/2006/main" xmlns:r="http://schemas.openxmlformats.org/officeDocument/2006/relationships" xmlns:p="http://schemas.openxmlformats.org/presentationml/2006/main">
  <p:tag name="TIMING" val="|6.3|2.9|11|14.3|18.9"/>
</p:tagLst>
</file>

<file path=ppt/tags/tag14.xml><?xml version="1.0" encoding="utf-8"?>
<p:tagLst xmlns:a="http://schemas.openxmlformats.org/drawingml/2006/main" xmlns:r="http://schemas.openxmlformats.org/officeDocument/2006/relationships" xmlns:p="http://schemas.openxmlformats.org/presentationml/2006/main">
  <p:tag name="TIMING" val="|3.1|7.9|6.1|45.7|4.1|17.2"/>
</p:tagLst>
</file>

<file path=ppt/tags/tag15.xml><?xml version="1.0" encoding="utf-8"?>
<p:tagLst xmlns:a="http://schemas.openxmlformats.org/drawingml/2006/main" xmlns:r="http://schemas.openxmlformats.org/officeDocument/2006/relationships" xmlns:p="http://schemas.openxmlformats.org/presentationml/2006/main">
  <p:tag name="TIMING" val="|3.6|5.7|15.3|14.7|13.9"/>
</p:tagLst>
</file>

<file path=ppt/tags/tag16.xml><?xml version="1.0" encoding="utf-8"?>
<p:tagLst xmlns:a="http://schemas.openxmlformats.org/drawingml/2006/main" xmlns:r="http://schemas.openxmlformats.org/officeDocument/2006/relationships" xmlns:p="http://schemas.openxmlformats.org/presentationml/2006/main">
  <p:tag name="TIMING" val="|1.8|4.5|16.5"/>
</p:tagLst>
</file>

<file path=ppt/tags/tag17.xml><?xml version="1.0" encoding="utf-8"?>
<p:tagLst xmlns:a="http://schemas.openxmlformats.org/drawingml/2006/main" xmlns:r="http://schemas.openxmlformats.org/officeDocument/2006/relationships" xmlns:p="http://schemas.openxmlformats.org/presentationml/2006/main">
  <p:tag name="TIMING" val="|2.9|4.1|4.2|2.4|5.6"/>
</p:tagLst>
</file>

<file path=ppt/tags/tag18.xml><?xml version="1.0" encoding="utf-8"?>
<p:tagLst xmlns:a="http://schemas.openxmlformats.org/drawingml/2006/main" xmlns:r="http://schemas.openxmlformats.org/officeDocument/2006/relationships" xmlns:p="http://schemas.openxmlformats.org/presentationml/2006/main">
  <p:tag name="TIMING" val="|3.2|4.4|14.4|4.8"/>
</p:tagLst>
</file>

<file path=ppt/tags/tag19.xml><?xml version="1.0" encoding="utf-8"?>
<p:tagLst xmlns:a="http://schemas.openxmlformats.org/drawingml/2006/main" xmlns:r="http://schemas.openxmlformats.org/officeDocument/2006/relationships" xmlns:p="http://schemas.openxmlformats.org/presentationml/2006/main">
  <p:tag name="TIMING" val="|0.8"/>
</p:tagLst>
</file>

<file path=ppt/tags/tag2.xml><?xml version="1.0" encoding="utf-8"?>
<p:tagLst xmlns:a="http://schemas.openxmlformats.org/drawingml/2006/main" xmlns:r="http://schemas.openxmlformats.org/officeDocument/2006/relationships" xmlns:p="http://schemas.openxmlformats.org/presentationml/2006/main">
  <p:tag name="TIMING" val="|2.6|5.7|1.5|3.1|2.2"/>
</p:tagLst>
</file>

<file path=ppt/tags/tag20.xml><?xml version="1.0" encoding="utf-8"?>
<p:tagLst xmlns:a="http://schemas.openxmlformats.org/drawingml/2006/main" xmlns:r="http://schemas.openxmlformats.org/officeDocument/2006/relationships" xmlns:p="http://schemas.openxmlformats.org/presentationml/2006/main">
  <p:tag name="TIMING" val="|0.3|5.6|2.7|0.9"/>
</p:tagLst>
</file>

<file path=ppt/tags/tag21.xml><?xml version="1.0" encoding="utf-8"?>
<p:tagLst xmlns:a="http://schemas.openxmlformats.org/drawingml/2006/main" xmlns:r="http://schemas.openxmlformats.org/officeDocument/2006/relationships" xmlns:p="http://schemas.openxmlformats.org/presentationml/2006/main">
  <p:tag name="TIMING" val="|1.4|17|16.1|19|25.9|6.4|54.3|3.7|45.1"/>
</p:tagLst>
</file>

<file path=ppt/tags/tag22.xml><?xml version="1.0" encoding="utf-8"?>
<p:tagLst xmlns:a="http://schemas.openxmlformats.org/drawingml/2006/main" xmlns:r="http://schemas.openxmlformats.org/officeDocument/2006/relationships" xmlns:p="http://schemas.openxmlformats.org/presentationml/2006/main">
  <p:tag name="TIMING" val="|2.6|12.9"/>
</p:tagLst>
</file>

<file path=ppt/tags/tag23.xml><?xml version="1.0" encoding="utf-8"?>
<p:tagLst xmlns:a="http://schemas.openxmlformats.org/drawingml/2006/main" xmlns:r="http://schemas.openxmlformats.org/officeDocument/2006/relationships" xmlns:p="http://schemas.openxmlformats.org/presentationml/2006/main">
  <p:tag name="TIMING" val="|2.6|20.8|9.8|56.3"/>
</p:tagLst>
</file>

<file path=ppt/tags/tag24.xml><?xml version="1.0" encoding="utf-8"?>
<p:tagLst xmlns:a="http://schemas.openxmlformats.org/drawingml/2006/main" xmlns:r="http://schemas.openxmlformats.org/officeDocument/2006/relationships" xmlns:p="http://schemas.openxmlformats.org/presentationml/2006/main">
  <p:tag name="TIMING" val="|1.1|6.7|11.5"/>
</p:tagLst>
</file>

<file path=ppt/tags/tag25.xml><?xml version="1.0" encoding="utf-8"?>
<p:tagLst xmlns:a="http://schemas.openxmlformats.org/drawingml/2006/main" xmlns:r="http://schemas.openxmlformats.org/officeDocument/2006/relationships" xmlns:p="http://schemas.openxmlformats.org/presentationml/2006/main">
  <p:tag name="TIMING" val="|2.4|10.4|14.4"/>
</p:tagLst>
</file>

<file path=ppt/tags/tag26.xml><?xml version="1.0" encoding="utf-8"?>
<p:tagLst xmlns:a="http://schemas.openxmlformats.org/drawingml/2006/main" xmlns:r="http://schemas.openxmlformats.org/officeDocument/2006/relationships" xmlns:p="http://schemas.openxmlformats.org/presentationml/2006/main">
  <p:tag name="TIMING" val="|2.3|4.7|5|6.8"/>
</p:tagLst>
</file>

<file path=ppt/tags/tag27.xml><?xml version="1.0" encoding="utf-8"?>
<p:tagLst xmlns:a="http://schemas.openxmlformats.org/drawingml/2006/main" xmlns:r="http://schemas.openxmlformats.org/officeDocument/2006/relationships" xmlns:p="http://schemas.openxmlformats.org/presentationml/2006/main">
  <p:tag name="TIMING" val="|0.8"/>
</p:tagLst>
</file>

<file path=ppt/tags/tag28.xml><?xml version="1.0" encoding="utf-8"?>
<p:tagLst xmlns:a="http://schemas.openxmlformats.org/drawingml/2006/main" xmlns:r="http://schemas.openxmlformats.org/officeDocument/2006/relationships" xmlns:p="http://schemas.openxmlformats.org/presentationml/2006/main">
  <p:tag name="TIMING" val="|5.6|5.6|6.7|6.6"/>
</p:tagLst>
</file>

<file path=ppt/tags/tag29.xml><?xml version="1.0" encoding="utf-8"?>
<p:tagLst xmlns:a="http://schemas.openxmlformats.org/drawingml/2006/main" xmlns:r="http://schemas.openxmlformats.org/officeDocument/2006/relationships" xmlns:p="http://schemas.openxmlformats.org/presentationml/2006/main">
  <p:tag name="TIMING" val="|2.5|9|9.3|18.8|3.6|14.9|16.6"/>
</p:tagLst>
</file>

<file path=ppt/tags/tag3.xml><?xml version="1.0" encoding="utf-8"?>
<p:tagLst xmlns:a="http://schemas.openxmlformats.org/drawingml/2006/main" xmlns:r="http://schemas.openxmlformats.org/officeDocument/2006/relationships" xmlns:p="http://schemas.openxmlformats.org/presentationml/2006/main">
  <p:tag name="TIMING" val="|0.5"/>
</p:tagLst>
</file>

<file path=ppt/tags/tag30.xml><?xml version="1.0" encoding="utf-8"?>
<p:tagLst xmlns:a="http://schemas.openxmlformats.org/drawingml/2006/main" xmlns:r="http://schemas.openxmlformats.org/officeDocument/2006/relationships" xmlns:p="http://schemas.openxmlformats.org/presentationml/2006/main">
  <p:tag name="TIMING" val="|0.4|22.9"/>
</p:tagLst>
</file>

<file path=ppt/tags/tag31.xml><?xml version="1.0" encoding="utf-8"?>
<p:tagLst xmlns:a="http://schemas.openxmlformats.org/drawingml/2006/main" xmlns:r="http://schemas.openxmlformats.org/officeDocument/2006/relationships" xmlns:p="http://schemas.openxmlformats.org/presentationml/2006/main">
  <p:tag name="TIMING" val="|0.8|10.6|16.1"/>
</p:tagLst>
</file>

<file path=ppt/tags/tag32.xml><?xml version="1.0" encoding="utf-8"?>
<p:tagLst xmlns:a="http://schemas.openxmlformats.org/drawingml/2006/main" xmlns:r="http://schemas.openxmlformats.org/officeDocument/2006/relationships" xmlns:p="http://schemas.openxmlformats.org/presentationml/2006/main">
  <p:tag name="TIMING" val="|2.6|5.7|9.3"/>
</p:tagLst>
</file>

<file path=ppt/tags/tag33.xml><?xml version="1.0" encoding="utf-8"?>
<p:tagLst xmlns:a="http://schemas.openxmlformats.org/drawingml/2006/main" xmlns:r="http://schemas.openxmlformats.org/officeDocument/2006/relationships" xmlns:p="http://schemas.openxmlformats.org/presentationml/2006/main">
  <p:tag name="TIMING" val="|0.4"/>
</p:tagLst>
</file>

<file path=ppt/tags/tag34.xml><?xml version="1.0" encoding="utf-8"?>
<p:tagLst xmlns:a="http://schemas.openxmlformats.org/drawingml/2006/main" xmlns:r="http://schemas.openxmlformats.org/officeDocument/2006/relationships" xmlns:p="http://schemas.openxmlformats.org/presentationml/2006/main">
  <p:tag name="TIMING" val="|1.5|67|35.6"/>
</p:tagLst>
</file>

<file path=ppt/tags/tag35.xml><?xml version="1.0" encoding="utf-8"?>
<p:tagLst xmlns:a="http://schemas.openxmlformats.org/drawingml/2006/main" xmlns:r="http://schemas.openxmlformats.org/officeDocument/2006/relationships" xmlns:p="http://schemas.openxmlformats.org/presentationml/2006/main">
  <p:tag name="TIMING" val="|1.1|29.8"/>
</p:tagLst>
</file>

<file path=ppt/tags/tag36.xml><?xml version="1.0" encoding="utf-8"?>
<p:tagLst xmlns:a="http://schemas.openxmlformats.org/drawingml/2006/main" xmlns:r="http://schemas.openxmlformats.org/officeDocument/2006/relationships" xmlns:p="http://schemas.openxmlformats.org/presentationml/2006/main">
  <p:tag name="TIMING" val="|2.5|7.8|2.8"/>
</p:tagLst>
</file>

<file path=ppt/tags/tag37.xml><?xml version="1.0" encoding="utf-8"?>
<p:tagLst xmlns:a="http://schemas.openxmlformats.org/drawingml/2006/main" xmlns:r="http://schemas.openxmlformats.org/officeDocument/2006/relationships" xmlns:p="http://schemas.openxmlformats.org/presentationml/2006/main">
  <p:tag name="TIMING" val="|0.5|10.1|4.8"/>
</p:tagLst>
</file>

<file path=ppt/tags/tag38.xml><?xml version="1.0" encoding="utf-8"?>
<p:tagLst xmlns:a="http://schemas.openxmlformats.org/drawingml/2006/main" xmlns:r="http://schemas.openxmlformats.org/officeDocument/2006/relationships" xmlns:p="http://schemas.openxmlformats.org/presentationml/2006/main">
  <p:tag name="TIMING" val="|0.5|2.2"/>
</p:tagLst>
</file>

<file path=ppt/tags/tag39.xml><?xml version="1.0" encoding="utf-8"?>
<p:tagLst xmlns:a="http://schemas.openxmlformats.org/drawingml/2006/main" xmlns:r="http://schemas.openxmlformats.org/officeDocument/2006/relationships" xmlns:p="http://schemas.openxmlformats.org/presentationml/2006/main">
  <p:tag name="TIMING" val="|1.6|7.3|14.1|11.6|26.2|9.2|10.2"/>
</p:tagLst>
</file>

<file path=ppt/tags/tag4.xml><?xml version="1.0" encoding="utf-8"?>
<p:tagLst xmlns:a="http://schemas.openxmlformats.org/drawingml/2006/main" xmlns:r="http://schemas.openxmlformats.org/officeDocument/2006/relationships" xmlns:p="http://schemas.openxmlformats.org/presentationml/2006/main">
  <p:tag name="TIMING" val="|0.6|3|2.8|3.3"/>
</p:tagLst>
</file>

<file path=ppt/tags/tag5.xml><?xml version="1.0" encoding="utf-8"?>
<p:tagLst xmlns:a="http://schemas.openxmlformats.org/drawingml/2006/main" xmlns:r="http://schemas.openxmlformats.org/officeDocument/2006/relationships" xmlns:p="http://schemas.openxmlformats.org/presentationml/2006/main">
  <p:tag name="TIMING" val="|0.5|8.8|30.8|23.6"/>
</p:tagLst>
</file>

<file path=ppt/tags/tag6.xml><?xml version="1.0" encoding="utf-8"?>
<p:tagLst xmlns:a="http://schemas.openxmlformats.org/drawingml/2006/main" xmlns:r="http://schemas.openxmlformats.org/officeDocument/2006/relationships" xmlns:p="http://schemas.openxmlformats.org/presentationml/2006/main">
  <p:tag name="TIMING" val="|1.4|6.3|26.3"/>
</p:tagLst>
</file>

<file path=ppt/tags/tag7.xml><?xml version="1.0" encoding="utf-8"?>
<p:tagLst xmlns:a="http://schemas.openxmlformats.org/drawingml/2006/main" xmlns:r="http://schemas.openxmlformats.org/officeDocument/2006/relationships" xmlns:p="http://schemas.openxmlformats.org/presentationml/2006/main">
  <p:tag name="TIMING" val="|2.9|7.7"/>
</p:tagLst>
</file>

<file path=ppt/tags/tag8.xml><?xml version="1.0" encoding="utf-8"?>
<p:tagLst xmlns:a="http://schemas.openxmlformats.org/drawingml/2006/main" xmlns:r="http://schemas.openxmlformats.org/officeDocument/2006/relationships" xmlns:p="http://schemas.openxmlformats.org/presentationml/2006/main">
  <p:tag name="TIMING" val="|2.3|18.1|26"/>
</p:tagLst>
</file>

<file path=ppt/tags/tag9.xml><?xml version="1.0" encoding="utf-8"?>
<p:tagLst xmlns:a="http://schemas.openxmlformats.org/drawingml/2006/main" xmlns:r="http://schemas.openxmlformats.org/officeDocument/2006/relationships" xmlns:p="http://schemas.openxmlformats.org/presentationml/2006/main">
  <p:tag name="TIMING" val="|4.1|13|54.8|5|3.9|4.2"/>
</p:tagLst>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Beam</Template>
  <TotalTime>238</TotalTime>
  <Words>1901</Words>
  <Application>Microsoft Office PowerPoint</Application>
  <PresentationFormat>On-screen Show (4:3)</PresentationFormat>
  <Paragraphs>177</Paragraphs>
  <Slides>39</Slides>
  <Notes>0</Notes>
  <HiddenSlides>0</HiddenSlides>
  <MMClips>1</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Beam</vt:lpstr>
      <vt:lpstr>Recent Developments in Physics</vt:lpstr>
      <vt:lpstr>Introduction</vt:lpstr>
      <vt:lpstr>The Quantum World</vt:lpstr>
      <vt:lpstr>The Quantum World</vt:lpstr>
      <vt:lpstr>Photelectric Effect</vt:lpstr>
      <vt:lpstr>Discrete Energy Levels</vt:lpstr>
      <vt:lpstr>Wave-Particle Duality</vt:lpstr>
      <vt:lpstr>Quantum Theory</vt:lpstr>
      <vt:lpstr>How realistic is quantum theory?</vt:lpstr>
      <vt:lpstr>The Two-Slit Experiment</vt:lpstr>
      <vt:lpstr>The EPR Paradox</vt:lpstr>
      <vt:lpstr>Diverse Models to Explain Quantum Phenomena</vt:lpstr>
      <vt:lpstr>Copenhagen Interpretation</vt:lpstr>
      <vt:lpstr>Mind Over Matter Interpretation</vt:lpstr>
      <vt:lpstr>Many Worlds Interpretation</vt:lpstr>
      <vt:lpstr>Neorealist Interpretation</vt:lpstr>
      <vt:lpstr>Undivided Wholeness Interpretation</vt:lpstr>
      <vt:lpstr>Summary on Quantum World</vt:lpstr>
      <vt:lpstr>Relativity</vt:lpstr>
      <vt:lpstr>Relativity</vt:lpstr>
      <vt:lpstr>Special Relativity</vt:lpstr>
      <vt:lpstr>Special Relativity</vt:lpstr>
      <vt:lpstr>General Relativity</vt:lpstr>
      <vt:lpstr>Black Holes</vt:lpstr>
      <vt:lpstr>Twin Paradox</vt:lpstr>
      <vt:lpstr>Summary on Relativity</vt:lpstr>
      <vt:lpstr>The Universe:  Open or Closed?</vt:lpstr>
      <vt:lpstr>What does "open" mean?</vt:lpstr>
      <vt:lpstr>What does "open" mean?</vt:lpstr>
      <vt:lpstr>Universe open or closed?</vt:lpstr>
      <vt:lpstr>Universe open or closed?</vt:lpstr>
      <vt:lpstr>Summary on Universe</vt:lpstr>
      <vt:lpstr>Chaos Theory</vt:lpstr>
      <vt:lpstr>What is it?</vt:lpstr>
      <vt:lpstr>Chaotic Systems</vt:lpstr>
      <vt:lpstr>Summary on Chaotic Systems</vt:lpstr>
      <vt:lpstr>Conclusions on Recent Physics</vt:lpstr>
      <vt:lpstr>The End</vt:lpstr>
      <vt:lpstr>For Further Reading</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Developments in Physics</dc:title>
  <dc:creator>rnewman</dc:creator>
  <cp:lastModifiedBy>Newman</cp:lastModifiedBy>
  <cp:revision>102</cp:revision>
  <dcterms:created xsi:type="dcterms:W3CDTF">2007-02-19T15:42:25Z</dcterms:created>
  <dcterms:modified xsi:type="dcterms:W3CDTF">2015-07-07T15:06:50Z</dcterms:modified>
</cp:coreProperties>
</file>